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4" r:id="rId3"/>
    <p:sldId id="257" r:id="rId4"/>
    <p:sldId id="259" r:id="rId5"/>
    <p:sldId id="263" r:id="rId6"/>
    <p:sldId id="265" r:id="rId7"/>
    <p:sldId id="258" r:id="rId8"/>
    <p:sldId id="267" r:id="rId9"/>
    <p:sldId id="260" r:id="rId10"/>
    <p:sldId id="262" r:id="rId11"/>
    <p:sldId id="266" r:id="rId12"/>
    <p:sldId id="268" r:id="rId13"/>
    <p:sldId id="269" r:id="rId14"/>
    <p:sldId id="273" r:id="rId15"/>
    <p:sldId id="274" r:id="rId16"/>
  </p:sldIdLst>
  <p:sldSz cx="9144000" cy="6858000" type="screen4x3"/>
  <p:notesSz cx="6875463" cy="100028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97" autoAdjust="0"/>
    <p:restoredTop sz="94660"/>
  </p:normalViewPr>
  <p:slideViewPr>
    <p:cSldViewPr>
      <p:cViewPr varScale="1">
        <p:scale>
          <a:sx n="86" d="100"/>
          <a:sy n="86" d="100"/>
        </p:scale>
        <p:origin x="-4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9368" cy="500142"/>
          </a:xfrm>
          <a:prstGeom prst="rect">
            <a:avLst/>
          </a:prstGeom>
        </p:spPr>
        <p:txBody>
          <a:bodyPr vert="horz" lIns="96442" tIns="48221" rIns="96442" bIns="48221" rtlCol="0"/>
          <a:lstStyle>
            <a:lvl1pPr algn="l">
              <a:defRPr sz="1300"/>
            </a:lvl1pPr>
          </a:lstStyle>
          <a:p>
            <a:endParaRPr lang="de-DE"/>
          </a:p>
        </p:txBody>
      </p:sp>
      <p:sp>
        <p:nvSpPr>
          <p:cNvPr id="3" name="Datumsplatzhalter 2"/>
          <p:cNvSpPr>
            <a:spLocks noGrp="1"/>
          </p:cNvSpPr>
          <p:nvPr>
            <p:ph type="dt" idx="1"/>
          </p:nvPr>
        </p:nvSpPr>
        <p:spPr>
          <a:xfrm>
            <a:off x="3894505" y="0"/>
            <a:ext cx="2979368" cy="500142"/>
          </a:xfrm>
          <a:prstGeom prst="rect">
            <a:avLst/>
          </a:prstGeom>
        </p:spPr>
        <p:txBody>
          <a:bodyPr vert="horz" lIns="96442" tIns="48221" rIns="96442" bIns="48221" rtlCol="0"/>
          <a:lstStyle>
            <a:lvl1pPr algn="r">
              <a:defRPr sz="1300"/>
            </a:lvl1pPr>
          </a:lstStyle>
          <a:p>
            <a:fld id="{74510F84-5FCF-4AFA-8290-ADC132C2035F}" type="datetimeFigureOut">
              <a:rPr lang="de-DE" smtClean="0"/>
              <a:pPr/>
              <a:t>22.01.2016</a:t>
            </a:fld>
            <a:endParaRPr lang="de-DE"/>
          </a:p>
        </p:txBody>
      </p:sp>
      <p:sp>
        <p:nvSpPr>
          <p:cNvPr id="4" name="Folienbildplatzhalter 3"/>
          <p:cNvSpPr>
            <a:spLocks noGrp="1" noRot="1" noChangeAspect="1"/>
          </p:cNvSpPr>
          <p:nvPr>
            <p:ph type="sldImg" idx="2"/>
          </p:nvPr>
        </p:nvSpPr>
        <p:spPr>
          <a:xfrm>
            <a:off x="938213" y="749300"/>
            <a:ext cx="4999037" cy="3751263"/>
          </a:xfrm>
          <a:prstGeom prst="rect">
            <a:avLst/>
          </a:prstGeom>
          <a:noFill/>
          <a:ln w="12700">
            <a:solidFill>
              <a:prstClr val="black"/>
            </a:solidFill>
          </a:ln>
        </p:spPr>
        <p:txBody>
          <a:bodyPr vert="horz" lIns="96442" tIns="48221" rIns="96442" bIns="48221" rtlCol="0" anchor="ctr"/>
          <a:lstStyle/>
          <a:p>
            <a:endParaRPr lang="de-DE"/>
          </a:p>
        </p:txBody>
      </p:sp>
      <p:sp>
        <p:nvSpPr>
          <p:cNvPr id="5" name="Notizenplatzhalter 4"/>
          <p:cNvSpPr>
            <a:spLocks noGrp="1"/>
          </p:cNvSpPr>
          <p:nvPr>
            <p:ph type="body" sz="quarter" idx="3"/>
          </p:nvPr>
        </p:nvSpPr>
        <p:spPr>
          <a:xfrm>
            <a:off x="687547" y="4751349"/>
            <a:ext cx="5500370" cy="4501277"/>
          </a:xfrm>
          <a:prstGeom prst="rect">
            <a:avLst/>
          </a:prstGeom>
        </p:spPr>
        <p:txBody>
          <a:bodyPr vert="horz" lIns="96442" tIns="48221" rIns="96442" bIns="48221"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500960"/>
            <a:ext cx="2979368" cy="500142"/>
          </a:xfrm>
          <a:prstGeom prst="rect">
            <a:avLst/>
          </a:prstGeom>
        </p:spPr>
        <p:txBody>
          <a:bodyPr vert="horz" lIns="96442" tIns="48221" rIns="96442" bIns="48221" rtlCol="0" anchor="b"/>
          <a:lstStyle>
            <a:lvl1pPr algn="l">
              <a:defRPr sz="1300"/>
            </a:lvl1pPr>
          </a:lstStyle>
          <a:p>
            <a:endParaRPr lang="de-DE"/>
          </a:p>
        </p:txBody>
      </p:sp>
      <p:sp>
        <p:nvSpPr>
          <p:cNvPr id="7" name="Foliennummernplatzhalter 6"/>
          <p:cNvSpPr>
            <a:spLocks noGrp="1"/>
          </p:cNvSpPr>
          <p:nvPr>
            <p:ph type="sldNum" sz="quarter" idx="5"/>
          </p:nvPr>
        </p:nvSpPr>
        <p:spPr>
          <a:xfrm>
            <a:off x="3894505" y="9500960"/>
            <a:ext cx="2979368" cy="500142"/>
          </a:xfrm>
          <a:prstGeom prst="rect">
            <a:avLst/>
          </a:prstGeom>
        </p:spPr>
        <p:txBody>
          <a:bodyPr vert="horz" lIns="96442" tIns="48221" rIns="96442" bIns="48221" rtlCol="0" anchor="b"/>
          <a:lstStyle>
            <a:lvl1pPr algn="r">
              <a:defRPr sz="1300"/>
            </a:lvl1pPr>
          </a:lstStyle>
          <a:p>
            <a:fld id="{D710C466-4872-45A8-8AE8-F8F07D80D5D6}"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D7EF4-F80B-455A-94D8-B61C3B967255}" type="slidenum">
              <a:rPr lang="de-DE"/>
              <a:pPr/>
              <a:t>10</a:t>
            </a:fld>
            <a:endParaRPr lang="de-DE"/>
          </a:p>
        </p:txBody>
      </p:sp>
      <p:sp>
        <p:nvSpPr>
          <p:cNvPr id="93186" name="Rectangle 2"/>
          <p:cNvSpPr>
            <a:spLocks noGrp="1" noRot="1" noChangeAspect="1" noChangeArrowheads="1" noTextEdit="1"/>
          </p:cNvSpPr>
          <p:nvPr>
            <p:ph type="sldImg"/>
          </p:nvPr>
        </p:nvSpPr>
        <p:spPr bwMode="auto">
          <a:xfrm>
            <a:off x="938213" y="749300"/>
            <a:ext cx="4999037" cy="3751263"/>
          </a:xfrm>
          <a:prstGeom prst="rect">
            <a:avLst/>
          </a:prstGeom>
          <a:solidFill>
            <a:srgbClr val="FFFFFF"/>
          </a:solidFill>
          <a:ln>
            <a:solidFill>
              <a:srgbClr val="000000"/>
            </a:solidFill>
            <a:miter lim="800000"/>
            <a:headEnd/>
            <a:tailEnd/>
          </a:ln>
        </p:spPr>
      </p:sp>
      <p:sp>
        <p:nvSpPr>
          <p:cNvPr id="93187" name="Rectangle 3"/>
          <p:cNvSpPr>
            <a:spLocks noGrp="1" noChangeArrowheads="1"/>
          </p:cNvSpPr>
          <p:nvPr>
            <p:ph type="body" idx="1"/>
          </p:nvPr>
        </p:nvSpPr>
        <p:spPr bwMode="auto">
          <a:xfrm>
            <a:off x="916728" y="4751349"/>
            <a:ext cx="5042007" cy="4501277"/>
          </a:xfrm>
          <a:prstGeom prst="rect">
            <a:avLst/>
          </a:prstGeom>
          <a:solidFill>
            <a:srgbClr val="FFFFFF"/>
          </a:solidFill>
          <a:ln>
            <a:solidFill>
              <a:srgbClr val="000000"/>
            </a:solidFill>
            <a:miter lim="800000"/>
            <a:headEnd/>
            <a:tailEnd/>
          </a:ln>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D30DEF3-DF1B-47EA-B3FC-FD8E4A0C796E}" type="datetimeFigureOut">
              <a:rPr lang="de-DE" smtClean="0"/>
              <a:pPr/>
              <a:t>22.01.2016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80B038-9BBB-40C5-A53C-E2F24C81BCD8}"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D30DEF3-DF1B-47EA-B3FC-FD8E4A0C796E}" type="datetimeFigureOut">
              <a:rPr lang="de-DE" smtClean="0"/>
              <a:pPr/>
              <a:t>22.01.2016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80B038-9BBB-40C5-A53C-E2F24C81BCD8}"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D30DEF3-DF1B-47EA-B3FC-FD8E4A0C796E}" type="datetimeFigureOut">
              <a:rPr lang="de-DE" smtClean="0"/>
              <a:pPr/>
              <a:t>22.01.2016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80B038-9BBB-40C5-A53C-E2F24C81BCD8}"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D30DEF3-DF1B-47EA-B3FC-FD8E4A0C796E}" type="datetimeFigureOut">
              <a:rPr lang="de-DE" smtClean="0"/>
              <a:pPr/>
              <a:t>22.01.2016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80B038-9BBB-40C5-A53C-E2F24C81BCD8}"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D30DEF3-DF1B-47EA-B3FC-FD8E4A0C796E}" type="datetimeFigureOut">
              <a:rPr lang="de-DE" smtClean="0"/>
              <a:pPr/>
              <a:t>22.01.2016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80B038-9BBB-40C5-A53C-E2F24C81BCD8}"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D30DEF3-DF1B-47EA-B3FC-FD8E4A0C796E}" type="datetimeFigureOut">
              <a:rPr lang="de-DE" smtClean="0"/>
              <a:pPr/>
              <a:t>22.01.2016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80B038-9BBB-40C5-A53C-E2F24C81BCD8}"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D30DEF3-DF1B-47EA-B3FC-FD8E4A0C796E}" type="datetimeFigureOut">
              <a:rPr lang="de-DE" smtClean="0"/>
              <a:pPr/>
              <a:t>22.01.2016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180B038-9BBB-40C5-A53C-E2F24C81BCD8}"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D30DEF3-DF1B-47EA-B3FC-FD8E4A0C796E}" type="datetimeFigureOut">
              <a:rPr lang="de-DE" smtClean="0"/>
              <a:pPr/>
              <a:t>22.01.2016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180B038-9BBB-40C5-A53C-E2F24C81BCD8}"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D30DEF3-DF1B-47EA-B3FC-FD8E4A0C796E}" type="datetimeFigureOut">
              <a:rPr lang="de-DE" smtClean="0"/>
              <a:pPr/>
              <a:t>22.01.2016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180B038-9BBB-40C5-A53C-E2F24C81BCD8}"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D30DEF3-DF1B-47EA-B3FC-FD8E4A0C796E}" type="datetimeFigureOut">
              <a:rPr lang="de-DE" smtClean="0"/>
              <a:pPr/>
              <a:t>22.01.2016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80B038-9BBB-40C5-A53C-E2F24C81BCD8}"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D30DEF3-DF1B-47EA-B3FC-FD8E4A0C796E}" type="datetimeFigureOut">
              <a:rPr lang="de-DE" smtClean="0"/>
              <a:pPr/>
              <a:t>22.01.2016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80B038-9BBB-40C5-A53C-E2F24C81BCD8}"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0DEF3-DF1B-47EA-B3FC-FD8E4A0C796E}" type="datetimeFigureOut">
              <a:rPr lang="de-DE" smtClean="0"/>
              <a:pPr/>
              <a:t>22.01.2016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0B038-9BBB-40C5-A53C-E2F24C81BCD8}"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sz="2400" b="1" dirty="0" smtClean="0"/>
              <a:t>Geowissenschaftliche Kriterien  (Stand 29.12.2015) –  </a:t>
            </a:r>
            <a:r>
              <a:rPr lang="de-DE" sz="2400" b="1" dirty="0" err="1" smtClean="0"/>
              <a:t>AKEnd</a:t>
            </a:r>
            <a:r>
              <a:rPr lang="de-DE" sz="2400" b="1" dirty="0" smtClean="0"/>
              <a:t> und</a:t>
            </a:r>
            <a:br>
              <a:rPr lang="de-DE" sz="2400" b="1" dirty="0" smtClean="0"/>
            </a:br>
            <a:r>
              <a:rPr lang="de-DE" sz="2400" b="1" dirty="0" smtClean="0"/>
              <a:t>Ist-Zustand Salzstock Gorleben</a:t>
            </a:r>
            <a:endParaRPr lang="de-DE" sz="2400" b="1" dirty="0"/>
          </a:p>
        </p:txBody>
      </p:sp>
      <p:sp>
        <p:nvSpPr>
          <p:cNvPr id="5" name="Textfeld 4"/>
          <p:cNvSpPr txBox="1"/>
          <p:nvPr/>
        </p:nvSpPr>
        <p:spPr>
          <a:xfrm>
            <a:off x="142844" y="1643050"/>
            <a:ext cx="8858312" cy="5355312"/>
          </a:xfrm>
          <a:prstGeom prst="rect">
            <a:avLst/>
          </a:prstGeom>
          <a:noFill/>
        </p:spPr>
        <p:txBody>
          <a:bodyPr wrap="square" rtlCol="0">
            <a:spAutoFit/>
          </a:bodyPr>
          <a:lstStyle/>
          <a:p>
            <a:r>
              <a:rPr lang="de-DE" b="1" dirty="0" smtClean="0"/>
              <a:t>Aufgabe + Ziel der Endlagerkommission –Arbeitsgruppe 3</a:t>
            </a:r>
          </a:p>
          <a:p>
            <a:endParaRPr lang="de-DE" dirty="0"/>
          </a:p>
          <a:p>
            <a:r>
              <a:rPr lang="de-DE" dirty="0" smtClean="0"/>
              <a:t>Benennen von geowissenschaftlichen </a:t>
            </a:r>
            <a:r>
              <a:rPr lang="de-DE" b="1" dirty="0" smtClean="0"/>
              <a:t>Ausschlusskriterien</a:t>
            </a:r>
            <a:r>
              <a:rPr lang="de-DE" dirty="0" smtClean="0"/>
              <a:t> und </a:t>
            </a:r>
            <a:r>
              <a:rPr lang="de-DE" b="1" dirty="0" smtClean="0"/>
              <a:t>Mindestanforderungen</a:t>
            </a:r>
            <a:r>
              <a:rPr lang="de-DE" dirty="0" smtClean="0"/>
              <a:t> </a:t>
            </a:r>
            <a:r>
              <a:rPr lang="de-DE" dirty="0" smtClean="0"/>
              <a:t>in Anlehnung an den Bericht des </a:t>
            </a:r>
            <a:r>
              <a:rPr lang="de-DE" dirty="0" err="1" smtClean="0"/>
              <a:t>AkEnd</a:t>
            </a:r>
            <a:r>
              <a:rPr lang="de-DE" dirty="0" smtClean="0"/>
              <a:t> </a:t>
            </a:r>
            <a:endParaRPr lang="de-DE" dirty="0" smtClean="0"/>
          </a:p>
          <a:p>
            <a:endParaRPr lang="de-DE" dirty="0" smtClean="0"/>
          </a:p>
          <a:p>
            <a:r>
              <a:rPr lang="de-DE" dirty="0" smtClean="0"/>
              <a:t>Standorte die die nach erfolgreichem Durchlauf der ersten beiden Kriterien noch im Verfahren bleiben, sollen anhand von </a:t>
            </a:r>
            <a:r>
              <a:rPr lang="de-DE" b="1" dirty="0" smtClean="0"/>
              <a:t>Abwägungskriterien</a:t>
            </a:r>
            <a:r>
              <a:rPr lang="de-DE" dirty="0" smtClean="0"/>
              <a:t>  untereinander verglichen werden.</a:t>
            </a:r>
            <a:endParaRPr lang="de-DE" dirty="0" smtClean="0"/>
          </a:p>
          <a:p>
            <a:endParaRPr lang="de-DE" b="1" dirty="0" smtClean="0"/>
          </a:p>
          <a:p>
            <a:r>
              <a:rPr lang="de-DE" b="1" dirty="0" smtClean="0"/>
              <a:t>Die </a:t>
            </a:r>
            <a:r>
              <a:rPr lang="de-DE" b="1" dirty="0" smtClean="0"/>
              <a:t>Ausschlusskriterien und Mindestanforderungen </a:t>
            </a:r>
            <a:r>
              <a:rPr lang="de-DE" b="1" dirty="0" smtClean="0"/>
              <a:t>sollen während </a:t>
            </a:r>
            <a:r>
              <a:rPr lang="de-DE" b="1" dirty="0" smtClean="0"/>
              <a:t>des gesamten </a:t>
            </a:r>
            <a:r>
              <a:rPr lang="de-DE" b="1" dirty="0" smtClean="0"/>
              <a:t>Standortauswahlverfahrens gelten.</a:t>
            </a:r>
            <a:endParaRPr lang="de-DE" b="1" dirty="0" smtClean="0"/>
          </a:p>
          <a:p>
            <a:endParaRPr lang="de-DE" b="1" dirty="0" smtClean="0"/>
          </a:p>
          <a:p>
            <a:r>
              <a:rPr lang="de-DE" b="1" dirty="0" smtClean="0"/>
              <a:t>Der Ansatz ist löblich Wir werden sehen, ob er eingehalten wird.</a:t>
            </a:r>
          </a:p>
          <a:p>
            <a:endParaRPr lang="de-DE" b="1" dirty="0" smtClean="0"/>
          </a:p>
          <a:p>
            <a:r>
              <a:rPr lang="de-DE" b="1" dirty="0" smtClean="0"/>
              <a:t>Was ist mit den Abwägungskriterien</a:t>
            </a:r>
            <a:endParaRPr lang="de-DE" b="1" dirty="0" smtClean="0"/>
          </a:p>
          <a:p>
            <a:endParaRPr lang="de-DE" b="1" dirty="0" smtClean="0"/>
          </a:p>
          <a:p>
            <a:endParaRPr lang="de-DE" b="1" dirty="0" smtClean="0"/>
          </a:p>
          <a:p>
            <a:endParaRPr lang="de-DE" dirty="0"/>
          </a:p>
          <a:p>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026" descr="E:\Projekt\839\2009_07_29\P3.jpg"/>
          <p:cNvPicPr>
            <a:picLocks noChangeAspect="1" noChangeArrowheads="1"/>
          </p:cNvPicPr>
          <p:nvPr/>
        </p:nvPicPr>
        <p:blipFill>
          <a:blip r:embed="rId3" cstate="print"/>
          <a:srcRect/>
          <a:stretch>
            <a:fillRect/>
          </a:stretch>
        </p:blipFill>
        <p:spPr bwMode="auto">
          <a:xfrm>
            <a:off x="0" y="1836738"/>
            <a:ext cx="9144000" cy="3762375"/>
          </a:xfrm>
          <a:prstGeom prst="rect">
            <a:avLst/>
          </a:prstGeom>
          <a:noFill/>
        </p:spPr>
      </p:pic>
      <p:sp>
        <p:nvSpPr>
          <p:cNvPr id="92163" name="Text Box 1027"/>
          <p:cNvSpPr txBox="1">
            <a:spLocks noChangeArrowheads="1"/>
          </p:cNvSpPr>
          <p:nvPr/>
        </p:nvSpPr>
        <p:spPr bwMode="auto">
          <a:xfrm>
            <a:off x="6858000" y="6477000"/>
            <a:ext cx="2286000" cy="274638"/>
          </a:xfrm>
          <a:prstGeom prst="rect">
            <a:avLst/>
          </a:prstGeom>
          <a:noFill/>
          <a:ln w="9525">
            <a:noFill/>
            <a:miter lim="800000"/>
            <a:headEnd/>
            <a:tailEnd/>
          </a:ln>
          <a:effectLst/>
        </p:spPr>
        <p:txBody>
          <a:bodyPr>
            <a:spAutoFit/>
          </a:bodyPr>
          <a:lstStyle/>
          <a:p>
            <a:pPr>
              <a:spcBef>
                <a:spcPct val="50000"/>
              </a:spcBef>
            </a:pPr>
            <a:r>
              <a:rPr lang="de-DE" sz="1200" b="1"/>
              <a:t>BGR 2007: Teil 2 </a:t>
            </a:r>
            <a:r>
              <a:rPr lang="de-DE" sz="1000" b="1"/>
              <a:t>ergänzt</a:t>
            </a:r>
          </a:p>
        </p:txBody>
      </p:sp>
      <p:sp>
        <p:nvSpPr>
          <p:cNvPr id="92164" name="Text Box 1028"/>
          <p:cNvSpPr txBox="1">
            <a:spLocks noChangeArrowheads="1"/>
          </p:cNvSpPr>
          <p:nvPr/>
        </p:nvSpPr>
        <p:spPr bwMode="auto">
          <a:xfrm>
            <a:off x="1066800" y="1066800"/>
            <a:ext cx="2362200" cy="274638"/>
          </a:xfrm>
          <a:prstGeom prst="rect">
            <a:avLst/>
          </a:prstGeom>
          <a:noFill/>
          <a:ln w="9525">
            <a:noFill/>
            <a:miter lim="800000"/>
            <a:headEnd/>
            <a:tailEnd/>
          </a:ln>
          <a:effectLst/>
        </p:spPr>
        <p:txBody>
          <a:bodyPr>
            <a:spAutoFit/>
          </a:bodyPr>
          <a:lstStyle/>
          <a:p>
            <a:pPr>
              <a:spcBef>
                <a:spcPct val="50000"/>
              </a:spcBef>
            </a:pPr>
            <a:r>
              <a:rPr lang="de-DE" sz="1200" b="1"/>
              <a:t>Fossile Subrosionssenke</a:t>
            </a:r>
          </a:p>
        </p:txBody>
      </p:sp>
      <p:sp>
        <p:nvSpPr>
          <p:cNvPr id="92165" name="Text Box 1029"/>
          <p:cNvSpPr txBox="1">
            <a:spLocks noChangeArrowheads="1"/>
          </p:cNvSpPr>
          <p:nvPr/>
        </p:nvSpPr>
        <p:spPr bwMode="auto">
          <a:xfrm>
            <a:off x="4419600" y="1066800"/>
            <a:ext cx="1524000" cy="274638"/>
          </a:xfrm>
          <a:prstGeom prst="rect">
            <a:avLst/>
          </a:prstGeom>
          <a:noFill/>
          <a:ln w="9525">
            <a:noFill/>
            <a:miter lim="800000"/>
            <a:headEnd/>
            <a:tailEnd/>
          </a:ln>
          <a:effectLst/>
        </p:spPr>
        <p:txBody>
          <a:bodyPr>
            <a:spAutoFit/>
          </a:bodyPr>
          <a:lstStyle/>
          <a:p>
            <a:pPr>
              <a:spcBef>
                <a:spcPct val="50000"/>
              </a:spcBef>
            </a:pPr>
            <a:r>
              <a:rPr lang="de-DE" sz="1200" b="1"/>
              <a:t>Gorlebener Rinne</a:t>
            </a:r>
          </a:p>
        </p:txBody>
      </p:sp>
      <p:sp>
        <p:nvSpPr>
          <p:cNvPr id="92166" name="Line 1030"/>
          <p:cNvSpPr>
            <a:spLocks noChangeShapeType="1"/>
          </p:cNvSpPr>
          <p:nvPr/>
        </p:nvSpPr>
        <p:spPr bwMode="auto">
          <a:xfrm>
            <a:off x="685800" y="2590800"/>
            <a:ext cx="609600" cy="76200"/>
          </a:xfrm>
          <a:prstGeom prst="line">
            <a:avLst/>
          </a:prstGeom>
          <a:noFill/>
          <a:ln w="9525">
            <a:solidFill>
              <a:srgbClr val="FF0066"/>
            </a:solidFill>
            <a:round/>
            <a:headEnd/>
            <a:tailEnd type="triangle" w="med" len="med"/>
          </a:ln>
          <a:effectLst/>
        </p:spPr>
        <p:txBody>
          <a:bodyPr/>
          <a:lstStyle/>
          <a:p>
            <a:endParaRPr lang="de-DE"/>
          </a:p>
        </p:txBody>
      </p:sp>
      <p:sp>
        <p:nvSpPr>
          <p:cNvPr id="92167" name="Line 1031"/>
          <p:cNvSpPr>
            <a:spLocks noChangeShapeType="1"/>
          </p:cNvSpPr>
          <p:nvPr/>
        </p:nvSpPr>
        <p:spPr bwMode="auto">
          <a:xfrm>
            <a:off x="1524000" y="2743200"/>
            <a:ext cx="381000" cy="381000"/>
          </a:xfrm>
          <a:prstGeom prst="line">
            <a:avLst/>
          </a:prstGeom>
          <a:noFill/>
          <a:ln w="9525">
            <a:solidFill>
              <a:srgbClr val="FF0066"/>
            </a:solidFill>
            <a:round/>
            <a:headEnd/>
            <a:tailEnd type="triangle" w="med" len="med"/>
          </a:ln>
          <a:effectLst/>
        </p:spPr>
        <p:txBody>
          <a:bodyPr/>
          <a:lstStyle/>
          <a:p>
            <a:endParaRPr lang="de-DE"/>
          </a:p>
        </p:txBody>
      </p:sp>
      <p:sp>
        <p:nvSpPr>
          <p:cNvPr id="92169" name="Line 1033"/>
          <p:cNvSpPr>
            <a:spLocks noChangeShapeType="1"/>
          </p:cNvSpPr>
          <p:nvPr/>
        </p:nvSpPr>
        <p:spPr bwMode="auto">
          <a:xfrm>
            <a:off x="2133600" y="3200400"/>
            <a:ext cx="457200" cy="0"/>
          </a:xfrm>
          <a:prstGeom prst="line">
            <a:avLst/>
          </a:prstGeom>
          <a:noFill/>
          <a:ln w="9525">
            <a:solidFill>
              <a:srgbClr val="FF0066"/>
            </a:solidFill>
            <a:round/>
            <a:headEnd/>
            <a:tailEnd type="triangle" w="med" len="med"/>
          </a:ln>
          <a:effectLst/>
        </p:spPr>
        <p:txBody>
          <a:bodyPr/>
          <a:lstStyle/>
          <a:p>
            <a:endParaRPr lang="de-DE"/>
          </a:p>
        </p:txBody>
      </p:sp>
      <p:sp>
        <p:nvSpPr>
          <p:cNvPr id="92170" name="Line 1034"/>
          <p:cNvSpPr>
            <a:spLocks noChangeShapeType="1"/>
          </p:cNvSpPr>
          <p:nvPr/>
        </p:nvSpPr>
        <p:spPr bwMode="auto">
          <a:xfrm>
            <a:off x="2895600" y="3276600"/>
            <a:ext cx="304800" cy="152400"/>
          </a:xfrm>
          <a:prstGeom prst="line">
            <a:avLst/>
          </a:prstGeom>
          <a:noFill/>
          <a:ln w="9525">
            <a:solidFill>
              <a:srgbClr val="FF0066"/>
            </a:solidFill>
            <a:round/>
            <a:headEnd/>
            <a:tailEnd type="triangle" w="med" len="med"/>
          </a:ln>
          <a:effectLst/>
        </p:spPr>
        <p:txBody>
          <a:bodyPr/>
          <a:lstStyle/>
          <a:p>
            <a:endParaRPr lang="de-DE"/>
          </a:p>
        </p:txBody>
      </p:sp>
      <p:sp>
        <p:nvSpPr>
          <p:cNvPr id="92171" name="Line 1035"/>
          <p:cNvSpPr>
            <a:spLocks noChangeShapeType="1"/>
          </p:cNvSpPr>
          <p:nvPr/>
        </p:nvSpPr>
        <p:spPr bwMode="auto">
          <a:xfrm>
            <a:off x="3886200" y="3657600"/>
            <a:ext cx="838200" cy="76200"/>
          </a:xfrm>
          <a:prstGeom prst="line">
            <a:avLst/>
          </a:prstGeom>
          <a:noFill/>
          <a:ln w="9525">
            <a:solidFill>
              <a:srgbClr val="FF0066"/>
            </a:solidFill>
            <a:round/>
            <a:headEnd/>
            <a:tailEnd type="triangle" w="med" len="med"/>
          </a:ln>
          <a:effectLst/>
        </p:spPr>
        <p:txBody>
          <a:bodyPr/>
          <a:lstStyle/>
          <a:p>
            <a:endParaRPr lang="de-DE"/>
          </a:p>
        </p:txBody>
      </p:sp>
      <p:sp>
        <p:nvSpPr>
          <p:cNvPr id="92174" name="Line 1038"/>
          <p:cNvSpPr>
            <a:spLocks noChangeShapeType="1"/>
          </p:cNvSpPr>
          <p:nvPr/>
        </p:nvSpPr>
        <p:spPr bwMode="auto">
          <a:xfrm flipH="1" flipV="1">
            <a:off x="5410200" y="3200400"/>
            <a:ext cx="304800" cy="228600"/>
          </a:xfrm>
          <a:prstGeom prst="line">
            <a:avLst/>
          </a:prstGeom>
          <a:noFill/>
          <a:ln w="9525">
            <a:solidFill>
              <a:srgbClr val="FF0066"/>
            </a:solidFill>
            <a:round/>
            <a:headEnd/>
            <a:tailEnd/>
          </a:ln>
          <a:effectLst/>
        </p:spPr>
        <p:txBody>
          <a:bodyPr/>
          <a:lstStyle/>
          <a:p>
            <a:endParaRPr lang="de-DE"/>
          </a:p>
        </p:txBody>
      </p:sp>
      <p:sp>
        <p:nvSpPr>
          <p:cNvPr id="92175" name="Line 1039"/>
          <p:cNvSpPr>
            <a:spLocks noChangeShapeType="1"/>
          </p:cNvSpPr>
          <p:nvPr/>
        </p:nvSpPr>
        <p:spPr bwMode="auto">
          <a:xfrm flipH="1" flipV="1">
            <a:off x="5257800" y="2971800"/>
            <a:ext cx="152400" cy="228600"/>
          </a:xfrm>
          <a:prstGeom prst="line">
            <a:avLst/>
          </a:prstGeom>
          <a:noFill/>
          <a:ln w="9525">
            <a:solidFill>
              <a:srgbClr val="FF0066"/>
            </a:solidFill>
            <a:round/>
            <a:headEnd/>
            <a:tailEnd/>
          </a:ln>
          <a:effectLst/>
        </p:spPr>
        <p:txBody>
          <a:bodyPr/>
          <a:lstStyle/>
          <a:p>
            <a:endParaRPr lang="de-DE"/>
          </a:p>
        </p:txBody>
      </p:sp>
      <p:sp>
        <p:nvSpPr>
          <p:cNvPr id="92176" name="Line 1040"/>
          <p:cNvSpPr>
            <a:spLocks noChangeShapeType="1"/>
          </p:cNvSpPr>
          <p:nvPr/>
        </p:nvSpPr>
        <p:spPr bwMode="auto">
          <a:xfrm>
            <a:off x="2057400" y="3276600"/>
            <a:ext cx="304800" cy="152400"/>
          </a:xfrm>
          <a:prstGeom prst="line">
            <a:avLst/>
          </a:prstGeom>
          <a:noFill/>
          <a:ln w="9525">
            <a:solidFill>
              <a:srgbClr val="FF0066"/>
            </a:solidFill>
            <a:round/>
            <a:headEnd/>
            <a:tailEnd/>
          </a:ln>
          <a:effectLst/>
        </p:spPr>
        <p:txBody>
          <a:bodyPr/>
          <a:lstStyle/>
          <a:p>
            <a:endParaRPr lang="de-DE"/>
          </a:p>
        </p:txBody>
      </p:sp>
      <p:sp>
        <p:nvSpPr>
          <p:cNvPr id="92177" name="Line 1041"/>
          <p:cNvSpPr>
            <a:spLocks noChangeShapeType="1"/>
          </p:cNvSpPr>
          <p:nvPr/>
        </p:nvSpPr>
        <p:spPr bwMode="auto">
          <a:xfrm>
            <a:off x="2438400" y="3429000"/>
            <a:ext cx="533400" cy="152400"/>
          </a:xfrm>
          <a:prstGeom prst="line">
            <a:avLst/>
          </a:prstGeom>
          <a:noFill/>
          <a:ln w="9525">
            <a:solidFill>
              <a:srgbClr val="FF0066"/>
            </a:solidFill>
            <a:round/>
            <a:headEnd/>
            <a:tailEnd/>
          </a:ln>
          <a:effectLst/>
        </p:spPr>
        <p:txBody>
          <a:bodyPr/>
          <a:lstStyle/>
          <a:p>
            <a:endParaRPr lang="de-DE"/>
          </a:p>
        </p:txBody>
      </p:sp>
      <p:sp>
        <p:nvSpPr>
          <p:cNvPr id="92178" name="Line 1042"/>
          <p:cNvSpPr>
            <a:spLocks noChangeShapeType="1"/>
          </p:cNvSpPr>
          <p:nvPr/>
        </p:nvSpPr>
        <p:spPr bwMode="auto">
          <a:xfrm>
            <a:off x="2057400" y="3276600"/>
            <a:ext cx="304800" cy="152400"/>
          </a:xfrm>
          <a:prstGeom prst="line">
            <a:avLst/>
          </a:prstGeom>
          <a:noFill/>
          <a:ln w="9525">
            <a:solidFill>
              <a:srgbClr val="FF0066"/>
            </a:solidFill>
            <a:round/>
            <a:headEnd/>
            <a:tailEnd type="triangle" w="med" len="med"/>
          </a:ln>
          <a:effectLst/>
        </p:spPr>
        <p:txBody>
          <a:bodyPr/>
          <a:lstStyle/>
          <a:p>
            <a:endParaRPr lang="de-DE"/>
          </a:p>
        </p:txBody>
      </p:sp>
      <p:sp>
        <p:nvSpPr>
          <p:cNvPr id="92179" name="Line 1043"/>
          <p:cNvSpPr>
            <a:spLocks noChangeShapeType="1"/>
          </p:cNvSpPr>
          <p:nvPr/>
        </p:nvSpPr>
        <p:spPr bwMode="auto">
          <a:xfrm>
            <a:off x="2438400" y="3429000"/>
            <a:ext cx="533400" cy="152400"/>
          </a:xfrm>
          <a:prstGeom prst="line">
            <a:avLst/>
          </a:prstGeom>
          <a:noFill/>
          <a:ln w="9525">
            <a:solidFill>
              <a:srgbClr val="FF0066"/>
            </a:solidFill>
            <a:round/>
            <a:headEnd/>
            <a:tailEnd type="triangle" w="med" len="med"/>
          </a:ln>
          <a:effectLst/>
        </p:spPr>
        <p:txBody>
          <a:bodyPr/>
          <a:lstStyle/>
          <a:p>
            <a:endParaRPr lang="de-DE"/>
          </a:p>
        </p:txBody>
      </p:sp>
      <p:sp>
        <p:nvSpPr>
          <p:cNvPr id="92180" name="Line 1044"/>
          <p:cNvSpPr>
            <a:spLocks noChangeShapeType="1"/>
          </p:cNvSpPr>
          <p:nvPr/>
        </p:nvSpPr>
        <p:spPr bwMode="auto">
          <a:xfrm>
            <a:off x="2057400" y="3352800"/>
            <a:ext cx="76200" cy="304800"/>
          </a:xfrm>
          <a:prstGeom prst="line">
            <a:avLst/>
          </a:prstGeom>
          <a:noFill/>
          <a:ln w="9525">
            <a:solidFill>
              <a:srgbClr val="FF0066"/>
            </a:solidFill>
            <a:round/>
            <a:headEnd/>
            <a:tailEnd type="triangle" w="med" len="med"/>
          </a:ln>
          <a:effectLst/>
        </p:spPr>
        <p:txBody>
          <a:bodyPr/>
          <a:lstStyle/>
          <a:p>
            <a:endParaRPr lang="de-DE"/>
          </a:p>
        </p:txBody>
      </p:sp>
      <p:sp>
        <p:nvSpPr>
          <p:cNvPr id="92181" name="Line 1045"/>
          <p:cNvSpPr>
            <a:spLocks noChangeShapeType="1"/>
          </p:cNvSpPr>
          <p:nvPr/>
        </p:nvSpPr>
        <p:spPr bwMode="auto">
          <a:xfrm>
            <a:off x="2133600" y="3657600"/>
            <a:ext cx="762000" cy="152400"/>
          </a:xfrm>
          <a:prstGeom prst="line">
            <a:avLst/>
          </a:prstGeom>
          <a:noFill/>
          <a:ln w="9525">
            <a:solidFill>
              <a:srgbClr val="FF0066"/>
            </a:solidFill>
            <a:round/>
            <a:headEnd/>
            <a:tailEnd type="triangle" w="med" len="med"/>
          </a:ln>
          <a:effectLst/>
        </p:spPr>
        <p:txBody>
          <a:bodyPr/>
          <a:lstStyle/>
          <a:p>
            <a:endParaRPr lang="de-DE"/>
          </a:p>
        </p:txBody>
      </p:sp>
      <p:sp>
        <p:nvSpPr>
          <p:cNvPr id="92182" name="Line 1046"/>
          <p:cNvSpPr>
            <a:spLocks noChangeShapeType="1"/>
          </p:cNvSpPr>
          <p:nvPr/>
        </p:nvSpPr>
        <p:spPr bwMode="auto">
          <a:xfrm>
            <a:off x="3505200" y="3810000"/>
            <a:ext cx="685800" cy="152400"/>
          </a:xfrm>
          <a:prstGeom prst="line">
            <a:avLst/>
          </a:prstGeom>
          <a:noFill/>
          <a:ln w="9525">
            <a:solidFill>
              <a:srgbClr val="FF0066"/>
            </a:solidFill>
            <a:round/>
            <a:headEnd/>
            <a:tailEnd type="triangle" w="med" len="med"/>
          </a:ln>
          <a:effectLst/>
        </p:spPr>
        <p:txBody>
          <a:bodyPr/>
          <a:lstStyle/>
          <a:p>
            <a:endParaRPr lang="de-DE"/>
          </a:p>
        </p:txBody>
      </p:sp>
      <p:sp>
        <p:nvSpPr>
          <p:cNvPr id="92183" name="Line 1047"/>
          <p:cNvSpPr>
            <a:spLocks noChangeShapeType="1"/>
          </p:cNvSpPr>
          <p:nvPr/>
        </p:nvSpPr>
        <p:spPr bwMode="auto">
          <a:xfrm flipV="1">
            <a:off x="5257800" y="3657600"/>
            <a:ext cx="228600" cy="76200"/>
          </a:xfrm>
          <a:prstGeom prst="line">
            <a:avLst/>
          </a:prstGeom>
          <a:noFill/>
          <a:ln w="9525">
            <a:solidFill>
              <a:srgbClr val="FF0066"/>
            </a:solidFill>
            <a:round/>
            <a:headEnd/>
            <a:tailEnd type="triangle" w="med" len="med"/>
          </a:ln>
          <a:effectLst/>
        </p:spPr>
        <p:txBody>
          <a:bodyPr/>
          <a:lstStyle/>
          <a:p>
            <a:endParaRPr lang="de-DE"/>
          </a:p>
        </p:txBody>
      </p:sp>
      <p:sp>
        <p:nvSpPr>
          <p:cNvPr id="92184" name="Line 1048"/>
          <p:cNvSpPr>
            <a:spLocks noChangeShapeType="1"/>
          </p:cNvSpPr>
          <p:nvPr/>
        </p:nvSpPr>
        <p:spPr bwMode="auto">
          <a:xfrm flipV="1">
            <a:off x="5562600" y="3581400"/>
            <a:ext cx="228600" cy="76200"/>
          </a:xfrm>
          <a:prstGeom prst="line">
            <a:avLst/>
          </a:prstGeom>
          <a:noFill/>
          <a:ln w="9525">
            <a:solidFill>
              <a:srgbClr val="FF0066"/>
            </a:solidFill>
            <a:round/>
            <a:headEnd/>
            <a:tailEnd type="triangle" w="med" len="med"/>
          </a:ln>
          <a:effectLst/>
        </p:spPr>
        <p:txBody>
          <a:bodyPr/>
          <a:lstStyle/>
          <a:p>
            <a:endParaRPr lang="de-DE"/>
          </a:p>
        </p:txBody>
      </p:sp>
      <p:sp>
        <p:nvSpPr>
          <p:cNvPr id="92185" name="Line 1049"/>
          <p:cNvSpPr>
            <a:spLocks noChangeShapeType="1"/>
          </p:cNvSpPr>
          <p:nvPr/>
        </p:nvSpPr>
        <p:spPr bwMode="auto">
          <a:xfrm flipH="1" flipV="1">
            <a:off x="5257800" y="2971800"/>
            <a:ext cx="152400" cy="228600"/>
          </a:xfrm>
          <a:prstGeom prst="line">
            <a:avLst/>
          </a:prstGeom>
          <a:noFill/>
          <a:ln w="9525">
            <a:solidFill>
              <a:srgbClr val="FF0066"/>
            </a:solidFill>
            <a:round/>
            <a:headEnd/>
            <a:tailEnd type="triangle" w="med" len="med"/>
          </a:ln>
          <a:effectLst/>
        </p:spPr>
        <p:txBody>
          <a:bodyPr/>
          <a:lstStyle/>
          <a:p>
            <a:endParaRPr lang="de-DE"/>
          </a:p>
        </p:txBody>
      </p:sp>
      <p:sp>
        <p:nvSpPr>
          <p:cNvPr id="92186" name="Text Box 1050"/>
          <p:cNvSpPr txBox="1">
            <a:spLocks noChangeArrowheads="1"/>
          </p:cNvSpPr>
          <p:nvPr/>
        </p:nvSpPr>
        <p:spPr bwMode="auto">
          <a:xfrm>
            <a:off x="914400" y="4495800"/>
            <a:ext cx="2667000" cy="457200"/>
          </a:xfrm>
          <a:prstGeom prst="rect">
            <a:avLst/>
          </a:prstGeom>
          <a:noFill/>
          <a:ln w="9525">
            <a:noFill/>
            <a:miter lim="800000"/>
            <a:headEnd/>
            <a:tailEnd/>
          </a:ln>
          <a:effectLst/>
        </p:spPr>
        <p:txBody>
          <a:bodyPr>
            <a:spAutoFit/>
          </a:bodyPr>
          <a:lstStyle/>
          <a:p>
            <a:pPr>
              <a:spcBef>
                <a:spcPct val="50000"/>
              </a:spcBef>
            </a:pPr>
            <a:r>
              <a:rPr lang="de-DE" sz="1200" b="1"/>
              <a:t>stark gestörte Ablagerungen des Paläozän und Eozän</a:t>
            </a:r>
          </a:p>
        </p:txBody>
      </p:sp>
      <p:sp>
        <p:nvSpPr>
          <p:cNvPr id="92187" name="Line 1051"/>
          <p:cNvSpPr>
            <a:spLocks noChangeShapeType="1"/>
          </p:cNvSpPr>
          <p:nvPr/>
        </p:nvSpPr>
        <p:spPr bwMode="auto">
          <a:xfrm flipV="1">
            <a:off x="1828800" y="3581400"/>
            <a:ext cx="609600" cy="990600"/>
          </a:xfrm>
          <a:prstGeom prst="line">
            <a:avLst/>
          </a:prstGeom>
          <a:noFill/>
          <a:ln w="9525">
            <a:solidFill>
              <a:schemeClr val="tx1"/>
            </a:solidFill>
            <a:round/>
            <a:headEnd/>
            <a:tailEnd type="triangle" w="med" len="med"/>
          </a:ln>
          <a:effectLst/>
        </p:spPr>
        <p:txBody>
          <a:bodyPr/>
          <a:lstStyle/>
          <a:p>
            <a:endParaRPr lang="de-DE"/>
          </a:p>
        </p:txBody>
      </p:sp>
      <p:sp>
        <p:nvSpPr>
          <p:cNvPr id="92188" name="Line 1052"/>
          <p:cNvSpPr>
            <a:spLocks noChangeShapeType="1"/>
          </p:cNvSpPr>
          <p:nvPr/>
        </p:nvSpPr>
        <p:spPr bwMode="auto">
          <a:xfrm>
            <a:off x="685800" y="1828800"/>
            <a:ext cx="0" cy="609600"/>
          </a:xfrm>
          <a:prstGeom prst="line">
            <a:avLst/>
          </a:prstGeom>
          <a:noFill/>
          <a:ln w="9525">
            <a:solidFill>
              <a:srgbClr val="FF0066"/>
            </a:solidFill>
            <a:round/>
            <a:headEnd/>
            <a:tailEnd type="triangle" w="med" len="med"/>
          </a:ln>
          <a:effectLst/>
        </p:spPr>
        <p:txBody>
          <a:bodyPr/>
          <a:lstStyle/>
          <a:p>
            <a:endParaRPr lang="de-DE"/>
          </a:p>
        </p:txBody>
      </p:sp>
      <p:sp>
        <p:nvSpPr>
          <p:cNvPr id="92189" name="Text Box 1053"/>
          <p:cNvSpPr txBox="1">
            <a:spLocks noChangeArrowheads="1"/>
          </p:cNvSpPr>
          <p:nvPr/>
        </p:nvSpPr>
        <p:spPr bwMode="auto">
          <a:xfrm>
            <a:off x="914400" y="381000"/>
            <a:ext cx="6934200" cy="517525"/>
          </a:xfrm>
          <a:prstGeom prst="rect">
            <a:avLst/>
          </a:prstGeom>
          <a:noFill/>
          <a:ln w="9525">
            <a:noFill/>
            <a:miter lim="800000"/>
            <a:headEnd/>
            <a:tailEnd/>
          </a:ln>
          <a:effectLst/>
        </p:spPr>
        <p:txBody>
          <a:bodyPr>
            <a:spAutoFit/>
          </a:bodyPr>
          <a:lstStyle/>
          <a:p>
            <a:pPr algn="ctr">
              <a:spcBef>
                <a:spcPct val="50000"/>
              </a:spcBef>
            </a:pPr>
            <a:r>
              <a:rPr lang="de-DE" sz="1400" b="1"/>
              <a:t>Mögliche Wegsamkeiten für Niederschlagswässer bis zur Basis der Gorlebener Rinne und für Sole-Aufstiegswässer</a:t>
            </a:r>
          </a:p>
        </p:txBody>
      </p:sp>
      <p:sp>
        <p:nvSpPr>
          <p:cNvPr id="92191" name="Line 1055"/>
          <p:cNvSpPr>
            <a:spLocks noChangeShapeType="1"/>
          </p:cNvSpPr>
          <p:nvPr/>
        </p:nvSpPr>
        <p:spPr bwMode="auto">
          <a:xfrm flipH="1">
            <a:off x="6400800" y="2971800"/>
            <a:ext cx="304800" cy="381000"/>
          </a:xfrm>
          <a:prstGeom prst="line">
            <a:avLst/>
          </a:prstGeom>
          <a:noFill/>
          <a:ln w="9525">
            <a:solidFill>
              <a:srgbClr val="FF0066"/>
            </a:solidFill>
            <a:round/>
            <a:headEnd/>
            <a:tailEnd type="triangle" w="med" len="med"/>
          </a:ln>
          <a:effectLst/>
        </p:spPr>
        <p:txBody>
          <a:bodyPr/>
          <a:lstStyle/>
          <a:p>
            <a:endParaRPr lang="de-DE"/>
          </a:p>
        </p:txBody>
      </p:sp>
      <p:sp>
        <p:nvSpPr>
          <p:cNvPr id="92192" name="Text Box 1056"/>
          <p:cNvSpPr txBox="1">
            <a:spLocks noChangeArrowheads="1"/>
          </p:cNvSpPr>
          <p:nvPr/>
        </p:nvSpPr>
        <p:spPr bwMode="auto">
          <a:xfrm>
            <a:off x="6172200" y="990600"/>
            <a:ext cx="1768475" cy="457200"/>
          </a:xfrm>
          <a:prstGeom prst="rect">
            <a:avLst/>
          </a:prstGeom>
          <a:noFill/>
          <a:ln w="9525">
            <a:noFill/>
            <a:miter lim="800000"/>
            <a:headEnd/>
            <a:tailEnd/>
          </a:ln>
          <a:effectLst/>
        </p:spPr>
        <p:txBody>
          <a:bodyPr>
            <a:spAutoFit/>
          </a:bodyPr>
          <a:lstStyle/>
          <a:p>
            <a:endParaRPr lang="de-DE"/>
          </a:p>
        </p:txBody>
      </p:sp>
      <p:sp>
        <p:nvSpPr>
          <p:cNvPr id="92193" name="Text Box 1057"/>
          <p:cNvSpPr txBox="1">
            <a:spLocks noChangeArrowheads="1"/>
          </p:cNvSpPr>
          <p:nvPr/>
        </p:nvSpPr>
        <p:spPr bwMode="auto">
          <a:xfrm>
            <a:off x="6019800" y="1066800"/>
            <a:ext cx="3124200" cy="549275"/>
          </a:xfrm>
          <a:prstGeom prst="rect">
            <a:avLst/>
          </a:prstGeom>
          <a:noFill/>
          <a:ln w="9525">
            <a:noFill/>
            <a:miter lim="800000"/>
            <a:headEnd/>
            <a:tailEnd/>
          </a:ln>
          <a:effectLst/>
        </p:spPr>
        <p:txBody>
          <a:bodyPr>
            <a:spAutoFit/>
          </a:bodyPr>
          <a:lstStyle/>
          <a:p>
            <a:pPr>
              <a:spcBef>
                <a:spcPct val="50000"/>
              </a:spcBef>
            </a:pPr>
            <a:r>
              <a:rPr lang="de-DE" sz="1200" b="1"/>
              <a:t>Gw-Neubildungsgebiet Höhbeck</a:t>
            </a:r>
          </a:p>
          <a:p>
            <a:pPr>
              <a:spcBef>
                <a:spcPct val="50000"/>
              </a:spcBef>
            </a:pPr>
            <a:r>
              <a:rPr lang="de-DE" sz="1200" b="1"/>
              <a:t>Intensive saaleeiszeitliche Verrschuppung</a:t>
            </a:r>
          </a:p>
        </p:txBody>
      </p:sp>
      <p:sp>
        <p:nvSpPr>
          <p:cNvPr id="92194" name="Line 1058"/>
          <p:cNvSpPr>
            <a:spLocks noChangeShapeType="1"/>
          </p:cNvSpPr>
          <p:nvPr/>
        </p:nvSpPr>
        <p:spPr bwMode="auto">
          <a:xfrm>
            <a:off x="6629400" y="1752600"/>
            <a:ext cx="0" cy="533400"/>
          </a:xfrm>
          <a:prstGeom prst="line">
            <a:avLst/>
          </a:prstGeom>
          <a:noFill/>
          <a:ln w="9525">
            <a:solidFill>
              <a:srgbClr val="FF0066"/>
            </a:solidFill>
            <a:round/>
            <a:headEnd/>
            <a:tailEnd type="triangle" w="med" len="med"/>
          </a:ln>
          <a:effectLst/>
        </p:spPr>
        <p:txBody>
          <a:bodyPr/>
          <a:lstStyle/>
          <a:p>
            <a:endParaRPr lang="de-DE"/>
          </a:p>
        </p:txBody>
      </p:sp>
      <p:sp>
        <p:nvSpPr>
          <p:cNvPr id="92195" name="Text Box 1059"/>
          <p:cNvSpPr txBox="1">
            <a:spLocks noChangeArrowheads="1"/>
          </p:cNvSpPr>
          <p:nvPr/>
        </p:nvSpPr>
        <p:spPr bwMode="auto">
          <a:xfrm>
            <a:off x="5867400" y="3657600"/>
            <a:ext cx="685800" cy="304800"/>
          </a:xfrm>
          <a:prstGeom prst="rect">
            <a:avLst/>
          </a:prstGeom>
          <a:noFill/>
          <a:ln w="9525">
            <a:noFill/>
            <a:miter lim="800000"/>
            <a:headEnd/>
            <a:tailEnd/>
          </a:ln>
          <a:effectLst/>
        </p:spPr>
        <p:txBody>
          <a:bodyPr>
            <a:spAutoFit/>
          </a:bodyPr>
          <a:lstStyle/>
          <a:p>
            <a:pPr>
              <a:spcBef>
                <a:spcPct val="50000"/>
              </a:spcBef>
            </a:pPr>
            <a:r>
              <a:rPr lang="de-DE" sz="1400" b="1"/>
              <a:t>uGwl</a:t>
            </a:r>
          </a:p>
        </p:txBody>
      </p:sp>
      <p:sp>
        <p:nvSpPr>
          <p:cNvPr id="92196" name="Text Box 1060"/>
          <p:cNvSpPr txBox="1">
            <a:spLocks noChangeArrowheads="1"/>
          </p:cNvSpPr>
          <p:nvPr/>
        </p:nvSpPr>
        <p:spPr bwMode="auto">
          <a:xfrm>
            <a:off x="6858000" y="2895600"/>
            <a:ext cx="685800" cy="304800"/>
          </a:xfrm>
          <a:prstGeom prst="rect">
            <a:avLst/>
          </a:prstGeom>
          <a:noFill/>
          <a:ln w="9525">
            <a:noFill/>
            <a:miter lim="800000"/>
            <a:headEnd/>
            <a:tailEnd/>
          </a:ln>
          <a:effectLst/>
        </p:spPr>
        <p:txBody>
          <a:bodyPr>
            <a:spAutoFit/>
          </a:bodyPr>
          <a:lstStyle/>
          <a:p>
            <a:pPr>
              <a:spcBef>
                <a:spcPct val="50000"/>
              </a:spcBef>
            </a:pPr>
            <a:r>
              <a:rPr lang="de-DE" sz="1400" b="1"/>
              <a:t>oGwl</a:t>
            </a:r>
          </a:p>
        </p:txBody>
      </p:sp>
      <p:sp>
        <p:nvSpPr>
          <p:cNvPr id="92197" name="Text Box 1061"/>
          <p:cNvSpPr txBox="1">
            <a:spLocks noChangeArrowheads="1"/>
          </p:cNvSpPr>
          <p:nvPr/>
        </p:nvSpPr>
        <p:spPr bwMode="auto">
          <a:xfrm>
            <a:off x="2514600" y="3276600"/>
            <a:ext cx="457200" cy="274638"/>
          </a:xfrm>
          <a:prstGeom prst="rect">
            <a:avLst/>
          </a:prstGeom>
          <a:noFill/>
          <a:ln w="9525">
            <a:noFill/>
            <a:miter lim="800000"/>
            <a:headEnd/>
            <a:tailEnd/>
          </a:ln>
          <a:effectLst/>
        </p:spPr>
        <p:txBody>
          <a:bodyPr>
            <a:spAutoFit/>
          </a:bodyPr>
          <a:lstStyle/>
          <a:p>
            <a:pPr>
              <a:spcBef>
                <a:spcPct val="50000"/>
              </a:spcBef>
            </a:pPr>
            <a:r>
              <a:rPr lang="de-DE" sz="1200" b="1"/>
              <a:t>qpe</a:t>
            </a:r>
          </a:p>
        </p:txBody>
      </p:sp>
      <p:sp>
        <p:nvSpPr>
          <p:cNvPr id="92198" name="Text Box 1062"/>
          <p:cNvSpPr txBox="1">
            <a:spLocks noChangeArrowheads="1"/>
          </p:cNvSpPr>
          <p:nvPr/>
        </p:nvSpPr>
        <p:spPr bwMode="auto">
          <a:xfrm>
            <a:off x="4648200" y="3276600"/>
            <a:ext cx="533400" cy="304800"/>
          </a:xfrm>
          <a:prstGeom prst="rect">
            <a:avLst/>
          </a:prstGeom>
          <a:noFill/>
          <a:ln w="9525">
            <a:noFill/>
            <a:miter lim="800000"/>
            <a:headEnd/>
            <a:tailEnd/>
          </a:ln>
          <a:effectLst/>
        </p:spPr>
        <p:txBody>
          <a:bodyPr>
            <a:spAutoFit/>
          </a:bodyPr>
          <a:lstStyle/>
          <a:p>
            <a:pPr>
              <a:spcBef>
                <a:spcPct val="50000"/>
              </a:spcBef>
            </a:pPr>
            <a:r>
              <a:rPr lang="de-DE" sz="1400" b="1"/>
              <a:t>qL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85786" y="357166"/>
            <a:ext cx="8001056" cy="7017306"/>
          </a:xfrm>
          <a:prstGeom prst="rect">
            <a:avLst/>
          </a:prstGeom>
        </p:spPr>
        <p:txBody>
          <a:bodyPr wrap="square">
            <a:spAutoFit/>
          </a:bodyPr>
          <a:lstStyle/>
          <a:p>
            <a:pPr algn="ctr"/>
            <a:r>
              <a:rPr lang="de-DE" b="1" dirty="0" smtClean="0"/>
              <a:t>Geowissenschaftliche Kriterien  (Stand 29.12.2015) –  </a:t>
            </a:r>
            <a:r>
              <a:rPr lang="de-DE" b="1" dirty="0" err="1" smtClean="0"/>
              <a:t>AKEnd</a:t>
            </a:r>
            <a:r>
              <a:rPr lang="de-DE" b="1" dirty="0" smtClean="0"/>
              <a:t> </a:t>
            </a:r>
          </a:p>
          <a:p>
            <a:pPr algn="ctr"/>
            <a:r>
              <a:rPr lang="de-DE" b="1" dirty="0" smtClean="0"/>
              <a:t>und</a:t>
            </a:r>
            <a:br>
              <a:rPr lang="de-DE" b="1" dirty="0" smtClean="0"/>
            </a:br>
            <a:r>
              <a:rPr lang="de-DE" b="1" dirty="0" smtClean="0"/>
              <a:t>Ist-Zustand Salzstock Gorleben</a:t>
            </a:r>
          </a:p>
          <a:p>
            <a:endParaRPr lang="de-DE" b="1" dirty="0" smtClean="0"/>
          </a:p>
          <a:p>
            <a:r>
              <a:rPr lang="de-DE" dirty="0" err="1" smtClean="0"/>
              <a:t>Subrosion</a:t>
            </a:r>
            <a:r>
              <a:rPr lang="de-DE" dirty="0" smtClean="0"/>
              <a:t> erfolgt aktuell </a:t>
            </a:r>
            <a:r>
              <a:rPr lang="de-DE" dirty="0" smtClean="0"/>
              <a:t>.  Im Umfeld des Salzstockes Gorleben sind die </a:t>
            </a:r>
            <a:r>
              <a:rPr lang="de-DE" dirty="0" smtClean="0"/>
              <a:t>Sole-aufstiegswässer </a:t>
            </a:r>
            <a:r>
              <a:rPr lang="de-DE" dirty="0" smtClean="0"/>
              <a:t>in der </a:t>
            </a:r>
            <a:r>
              <a:rPr lang="de-DE" dirty="0" err="1" smtClean="0"/>
              <a:t>Löcknitzniederung</a:t>
            </a:r>
            <a:r>
              <a:rPr lang="de-DE" dirty="0" smtClean="0"/>
              <a:t> und die Versalzungsbereiche des Grundwassers auf der Abstromseite  klare Belege für den permanenten Salzabtransport und somit  für die aktuelle </a:t>
            </a:r>
            <a:r>
              <a:rPr lang="de-DE" dirty="0" err="1" smtClean="0"/>
              <a:t>Subrosion</a:t>
            </a:r>
            <a:r>
              <a:rPr lang="de-DE" dirty="0" smtClean="0"/>
              <a:t>. </a:t>
            </a:r>
          </a:p>
          <a:p>
            <a:endParaRPr lang="de-DE" dirty="0" smtClean="0"/>
          </a:p>
          <a:p>
            <a:r>
              <a:rPr lang="de-DE" dirty="0" smtClean="0"/>
              <a:t>Das Ausmaß der </a:t>
            </a:r>
            <a:r>
              <a:rPr lang="de-DE" dirty="0" err="1" smtClean="0"/>
              <a:t>Subrosion</a:t>
            </a:r>
            <a:r>
              <a:rPr lang="de-DE" dirty="0" smtClean="0"/>
              <a:t> und des Salztransportes mit dem Grundwasser  ist von vielerlei Faktoren abhängig wie z.B. Grundwassermenge, Fließgeschwindigkeit, Temperatur, Lösungsinhalt etc. Hier ist dann auch die Frage nach den Auswirkungen von Klimaveränderungen auf die Grundwasserdynamik zu stellen. </a:t>
            </a:r>
          </a:p>
          <a:p>
            <a:endParaRPr lang="de-DE" dirty="0" smtClean="0"/>
          </a:p>
          <a:p>
            <a:r>
              <a:rPr lang="de-DE" dirty="0" smtClean="0"/>
              <a:t>Erhöhte Niederschlagsmengen Tiefgang des Permafrostboden, Meeresspiegel-</a:t>
            </a:r>
            <a:r>
              <a:rPr lang="de-DE" dirty="0" err="1" smtClean="0"/>
              <a:t>absenkung</a:t>
            </a:r>
            <a:r>
              <a:rPr lang="de-DE" dirty="0" smtClean="0"/>
              <a:t>  und damit verbundenen Veränderungen der Vorflutverhältnisse , Schmelzwässer an der Basis des Inlandeises </a:t>
            </a:r>
            <a:r>
              <a:rPr lang="de-DE" dirty="0" smtClean="0"/>
              <a:t>stehen </a:t>
            </a:r>
            <a:r>
              <a:rPr lang="de-DE" dirty="0" smtClean="0"/>
              <a:t>unter hydrostatischem Überdruck </a:t>
            </a:r>
            <a:r>
              <a:rPr lang="de-DE" dirty="0" smtClean="0"/>
              <a:t>. Dies sind </a:t>
            </a:r>
            <a:r>
              <a:rPr lang="de-DE" dirty="0" smtClean="0"/>
              <a:t>nur einige der Aspekte die zu berücksichtigen sind.</a:t>
            </a:r>
          </a:p>
          <a:p>
            <a:endParaRPr lang="de-DE" dirty="0" smtClean="0"/>
          </a:p>
          <a:p>
            <a:r>
              <a:rPr lang="de-DE" dirty="0" smtClean="0"/>
              <a:t>Bislang gibt es zu diesem Themenkomplex nur ungenügende und speziell für den Standort Gorleben nur spärliche Informationen. </a:t>
            </a:r>
          </a:p>
          <a:p>
            <a:endParaRPr lang="de-DE" dirty="0" smtClean="0"/>
          </a:p>
          <a:p>
            <a:endParaRPr lang="de-DE" dirty="0" smtClean="0"/>
          </a:p>
          <a:p>
            <a:endParaRPr lang="de-DE" b="1" dirty="0" smtClean="0"/>
          </a:p>
          <a:p>
            <a:pPr algn="ctr"/>
            <a:endParaRPr lang="de-DE"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1A47"/>
          <p:cNvPicPr>
            <a:picLocks noChangeAspect="1" noChangeArrowheads="1"/>
          </p:cNvPicPr>
          <p:nvPr/>
        </p:nvPicPr>
        <p:blipFill>
          <a:blip r:embed="rId2"/>
          <a:srcRect/>
          <a:stretch>
            <a:fillRect/>
          </a:stretch>
        </p:blipFill>
        <p:spPr bwMode="auto">
          <a:xfrm>
            <a:off x="216318" y="214290"/>
            <a:ext cx="7657682" cy="664371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14348" y="2136339"/>
            <a:ext cx="8072494" cy="3970318"/>
          </a:xfrm>
          <a:prstGeom prst="rect">
            <a:avLst/>
          </a:prstGeom>
        </p:spPr>
        <p:txBody>
          <a:bodyPr wrap="square">
            <a:spAutoFit/>
          </a:bodyPr>
          <a:lstStyle/>
          <a:p>
            <a:r>
              <a:rPr lang="de-DE" dirty="0" smtClean="0"/>
              <a:t>Die vorhin zitierte Stellungnahme  zur Mindestanforderung „minimale Tiefenlage des </a:t>
            </a:r>
            <a:r>
              <a:rPr lang="de-DE" dirty="0" err="1" smtClean="0"/>
              <a:t>einschlusswirksamen</a:t>
            </a:r>
            <a:r>
              <a:rPr lang="de-DE" dirty="0" smtClean="0"/>
              <a:t> Gebirgsbereiches“  mit der Kernaussage, dass direkter Kontakt des Salzspiegels mit Grundwaser sicherheitstechnisch nicht relevant sei, ist nach meiner Auffassung fachlich nicht haltbar, ja sie ist leichtfertig wenn nicht sogar fahrlässig .</a:t>
            </a:r>
          </a:p>
          <a:p>
            <a:endParaRPr lang="de-DE" dirty="0" smtClean="0"/>
          </a:p>
          <a:p>
            <a:r>
              <a:rPr lang="de-DE" dirty="0" smtClean="0"/>
              <a:t>Diese Aussage wird allerdings von den selben Autoren nochmals wiederholt im Themenkomplex  Geowissenschaftliche Abwägungskriterien. Hier wird die sicherheitstechnische Relevanz eines schützenden Deckgebirges völlig verneint. </a:t>
            </a:r>
          </a:p>
          <a:p>
            <a:endParaRPr lang="de-DE" dirty="0" smtClean="0"/>
          </a:p>
          <a:p>
            <a:r>
              <a:rPr lang="de-DE" dirty="0" smtClean="0"/>
              <a:t>Den Vorschlägen von Herrn Minister Wenzel und Herrn Dr. Appel, die beide dem Deckgebirge eine sicherheitstechnische Relevanz (zumindest bis zur nächsten Eiszeit)  zusprechen, sollte dringendst gefolgt werden.</a:t>
            </a:r>
          </a:p>
          <a:p>
            <a:endParaRPr lang="de-DE" dirty="0" smtClean="0"/>
          </a:p>
        </p:txBody>
      </p:sp>
      <p:sp>
        <p:nvSpPr>
          <p:cNvPr id="3" name="Rechteck 2"/>
          <p:cNvSpPr/>
          <p:nvPr/>
        </p:nvSpPr>
        <p:spPr>
          <a:xfrm>
            <a:off x="500034" y="500042"/>
            <a:ext cx="8001056" cy="923330"/>
          </a:xfrm>
          <a:prstGeom prst="rect">
            <a:avLst/>
          </a:prstGeom>
        </p:spPr>
        <p:txBody>
          <a:bodyPr wrap="square">
            <a:spAutoFit/>
          </a:bodyPr>
          <a:lstStyle/>
          <a:p>
            <a:pPr algn="ctr"/>
            <a:r>
              <a:rPr lang="de-DE" b="1" dirty="0" smtClean="0"/>
              <a:t>Geowissenschaftliche Kriterien  (Stand 29.12.2015) –  </a:t>
            </a:r>
            <a:r>
              <a:rPr lang="de-DE" b="1" dirty="0" err="1" smtClean="0"/>
              <a:t>AKEnd</a:t>
            </a:r>
            <a:r>
              <a:rPr lang="de-DE" b="1" dirty="0" smtClean="0"/>
              <a:t> </a:t>
            </a:r>
          </a:p>
          <a:p>
            <a:pPr algn="ctr"/>
            <a:r>
              <a:rPr lang="de-DE" b="1" dirty="0" smtClean="0"/>
              <a:t>und</a:t>
            </a:r>
            <a:br>
              <a:rPr lang="de-DE" b="1" dirty="0" smtClean="0"/>
            </a:br>
            <a:r>
              <a:rPr lang="de-DE" b="1" dirty="0" smtClean="0"/>
              <a:t>Ist-Zustand Salzstock Gorleben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71472" y="571480"/>
            <a:ext cx="8143932" cy="1200329"/>
          </a:xfrm>
          <a:prstGeom prst="rect">
            <a:avLst/>
          </a:prstGeom>
        </p:spPr>
        <p:txBody>
          <a:bodyPr wrap="square">
            <a:spAutoFit/>
          </a:bodyPr>
          <a:lstStyle/>
          <a:p>
            <a:pPr algn="ctr"/>
            <a:r>
              <a:rPr lang="de-DE" sz="2400" b="1" dirty="0" smtClean="0"/>
              <a:t>Geowissenschaftliche Kriterien  (Stand 29.12.2015) –  </a:t>
            </a:r>
            <a:r>
              <a:rPr lang="de-DE" sz="2400" b="1" dirty="0" err="1" smtClean="0"/>
              <a:t>AKEnd</a:t>
            </a:r>
            <a:r>
              <a:rPr lang="de-DE" sz="2400" b="1" dirty="0" smtClean="0"/>
              <a:t> </a:t>
            </a:r>
          </a:p>
          <a:p>
            <a:pPr algn="ctr"/>
            <a:r>
              <a:rPr lang="de-DE" sz="2400" b="1" dirty="0" smtClean="0"/>
              <a:t>und</a:t>
            </a:r>
            <a:br>
              <a:rPr lang="de-DE" sz="2400" b="1" dirty="0" smtClean="0"/>
            </a:br>
            <a:r>
              <a:rPr lang="de-DE" sz="2400" b="1" dirty="0" smtClean="0"/>
              <a:t>Ist-Zustand Salzstock Gorleben</a:t>
            </a:r>
          </a:p>
        </p:txBody>
      </p:sp>
      <p:sp>
        <p:nvSpPr>
          <p:cNvPr id="4" name="Rechteck 3"/>
          <p:cNvSpPr/>
          <p:nvPr/>
        </p:nvSpPr>
        <p:spPr>
          <a:xfrm>
            <a:off x="714348" y="2714620"/>
            <a:ext cx="8286808" cy="4247317"/>
          </a:xfrm>
          <a:prstGeom prst="rect">
            <a:avLst/>
          </a:prstGeom>
        </p:spPr>
        <p:txBody>
          <a:bodyPr wrap="square">
            <a:spAutoFit/>
          </a:bodyPr>
          <a:lstStyle/>
          <a:p>
            <a:r>
              <a:rPr lang="de-DE" dirty="0" smtClean="0"/>
              <a:t>Offensichtlich ist man jedoch in der Kommission bestrebt, das leidige Thema Deckgebirge völlig aus der Diskussion herauszuhalten. Nur so ist es zu verstehen, dass bei dem Abwägungskriterium „Geringe Neigung zur Bildung von </a:t>
            </a:r>
            <a:r>
              <a:rPr lang="de-DE" dirty="0" err="1" smtClean="0"/>
              <a:t>Wasserwegsamkeiten</a:t>
            </a:r>
            <a:r>
              <a:rPr lang="de-DE" dirty="0" smtClean="0"/>
              <a:t> im Wirtsgesteinskörper  /</a:t>
            </a:r>
            <a:r>
              <a:rPr lang="de-DE" dirty="0" err="1" smtClean="0"/>
              <a:t>einschlusswirksamen</a:t>
            </a:r>
            <a:r>
              <a:rPr lang="de-DE" dirty="0" smtClean="0"/>
              <a:t> Gebirgsbereich“  die selektive, vorauseilende </a:t>
            </a:r>
            <a:r>
              <a:rPr lang="de-DE" dirty="0" err="1" smtClean="0"/>
              <a:t>Subrosion</a:t>
            </a:r>
            <a:r>
              <a:rPr lang="de-DE" dirty="0" smtClean="0"/>
              <a:t> (Kaliflöze) nicht betrachtet wird. Dieser Aspekt taucht im gesamten Kommissionspapier  überhaupt nicht auf.</a:t>
            </a:r>
          </a:p>
          <a:p>
            <a:endParaRPr lang="de-DE" dirty="0" smtClean="0"/>
          </a:p>
          <a:p>
            <a:endParaRPr lang="de-DE" dirty="0" smtClean="0"/>
          </a:p>
          <a:p>
            <a:r>
              <a:rPr lang="de-DE" dirty="0" smtClean="0"/>
              <a:t>Meine Damen und Herren, ich komme zum Schluss und möchte dies mit einem Vergleich mit einem im Alltagsleben gängigen und praxisbewährtem Mehrbarrieren-</a:t>
            </a:r>
            <a:r>
              <a:rPr lang="de-DE" dirty="0" err="1" smtClean="0"/>
              <a:t>system</a:t>
            </a:r>
            <a:r>
              <a:rPr lang="de-DE" dirty="0" smtClean="0"/>
              <a:t> tun.</a:t>
            </a:r>
          </a:p>
          <a:p>
            <a:endParaRPr lang="de-DE" dirty="0" smtClean="0"/>
          </a:p>
          <a:p>
            <a:r>
              <a:rPr lang="de-DE" b="1" dirty="0" smtClean="0"/>
              <a:t>Mit einem Autoreifen</a:t>
            </a:r>
          </a:p>
          <a:p>
            <a:endParaRPr lang="de-DE" dirty="0" smtClean="0"/>
          </a:p>
          <a:p>
            <a:endParaRPr lang="de-DE"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71472" y="642918"/>
            <a:ext cx="8286808" cy="923330"/>
          </a:xfrm>
          <a:prstGeom prst="rect">
            <a:avLst/>
          </a:prstGeom>
        </p:spPr>
        <p:txBody>
          <a:bodyPr wrap="square">
            <a:spAutoFit/>
          </a:bodyPr>
          <a:lstStyle/>
          <a:p>
            <a:pPr algn="ctr"/>
            <a:r>
              <a:rPr lang="de-DE" b="1" dirty="0" smtClean="0"/>
              <a:t>Geowissenschaftliche Kriterien  (Stand 29.12.2015) –  </a:t>
            </a:r>
            <a:r>
              <a:rPr lang="de-DE" b="1" dirty="0" err="1" smtClean="0"/>
              <a:t>AKEnd</a:t>
            </a:r>
            <a:r>
              <a:rPr lang="de-DE" b="1" dirty="0" smtClean="0"/>
              <a:t> </a:t>
            </a:r>
          </a:p>
          <a:p>
            <a:pPr algn="ctr"/>
            <a:r>
              <a:rPr lang="de-DE" b="1" dirty="0" smtClean="0"/>
              <a:t>und</a:t>
            </a:r>
            <a:br>
              <a:rPr lang="de-DE" b="1" dirty="0" smtClean="0"/>
            </a:br>
            <a:r>
              <a:rPr lang="de-DE" b="1" dirty="0" smtClean="0"/>
              <a:t>Ist-Zustand Salzstock Gorleben</a:t>
            </a:r>
          </a:p>
        </p:txBody>
      </p:sp>
      <p:sp>
        <p:nvSpPr>
          <p:cNvPr id="3" name="Textfeld 2"/>
          <p:cNvSpPr txBox="1"/>
          <p:nvPr/>
        </p:nvSpPr>
        <p:spPr>
          <a:xfrm>
            <a:off x="571472" y="1571612"/>
            <a:ext cx="8215370" cy="6463308"/>
          </a:xfrm>
          <a:prstGeom prst="rect">
            <a:avLst/>
          </a:prstGeom>
          <a:noFill/>
        </p:spPr>
        <p:txBody>
          <a:bodyPr wrap="square" rtlCol="0">
            <a:spAutoFit/>
          </a:bodyPr>
          <a:lstStyle/>
          <a:p>
            <a:r>
              <a:rPr lang="de-DE" dirty="0" smtClean="0"/>
              <a:t>Im Inneren ist die </a:t>
            </a:r>
            <a:r>
              <a:rPr lang="de-DE" dirty="0" smtClean="0"/>
              <a:t>Luft, </a:t>
            </a:r>
            <a:r>
              <a:rPr lang="de-DE" dirty="0" smtClean="0"/>
              <a:t>die wir vor dem Entweichen schützen müssen</a:t>
            </a:r>
            <a:r>
              <a:rPr lang="de-DE" dirty="0" smtClean="0"/>
              <a:t>. </a:t>
            </a:r>
            <a:r>
              <a:rPr lang="de-DE" dirty="0" smtClean="0"/>
              <a:t>(Das ist der radioaktive </a:t>
            </a:r>
            <a:r>
              <a:rPr lang="de-DE" dirty="0" smtClean="0"/>
              <a:t>Abfall) </a:t>
            </a:r>
            <a:endParaRPr lang="de-DE" dirty="0" smtClean="0"/>
          </a:p>
          <a:p>
            <a:r>
              <a:rPr lang="de-DE" dirty="0" smtClean="0"/>
              <a:t>Die Luft schützen wir zunächst </a:t>
            </a:r>
            <a:r>
              <a:rPr lang="de-DE" dirty="0" smtClean="0"/>
              <a:t>mit dem Schlauch  (</a:t>
            </a:r>
            <a:r>
              <a:rPr lang="de-DE" dirty="0" err="1" smtClean="0"/>
              <a:t>ewG</a:t>
            </a:r>
            <a:r>
              <a:rPr lang="de-DE" dirty="0" smtClean="0"/>
              <a:t>)</a:t>
            </a:r>
          </a:p>
          <a:p>
            <a:r>
              <a:rPr lang="de-DE" dirty="0" smtClean="0"/>
              <a:t>Darüber folgt die Karkasse </a:t>
            </a:r>
            <a:r>
              <a:rPr lang="de-DE" dirty="0" smtClean="0"/>
              <a:t>mit </a:t>
            </a:r>
            <a:r>
              <a:rPr lang="de-DE" dirty="0" smtClean="0"/>
              <a:t>dem Stahlgürtel </a:t>
            </a:r>
            <a:r>
              <a:rPr lang="de-DE" dirty="0" smtClean="0"/>
              <a:t>(</a:t>
            </a:r>
            <a:r>
              <a:rPr lang="de-DE" dirty="0" smtClean="0"/>
              <a:t>unser Wirtsgestein)</a:t>
            </a:r>
            <a:endParaRPr lang="de-DE" dirty="0" smtClean="0"/>
          </a:p>
          <a:p>
            <a:r>
              <a:rPr lang="de-DE" dirty="0" smtClean="0"/>
              <a:t>Zuletzt kommt die Reifendecke mit einem ordentlichen Profil (das Deckgebirge).</a:t>
            </a:r>
          </a:p>
          <a:p>
            <a:endParaRPr lang="de-DE" dirty="0" smtClean="0"/>
          </a:p>
          <a:p>
            <a:r>
              <a:rPr lang="de-DE" dirty="0" smtClean="0"/>
              <a:t>Wer ohne ein Mindestprofil fährt, handelt leichtsinnig.</a:t>
            </a:r>
          </a:p>
          <a:p>
            <a:r>
              <a:rPr lang="de-DE" dirty="0" smtClean="0"/>
              <a:t>Wer erwischt wird ,zahlt Strafe und bekommt Punkte</a:t>
            </a:r>
          </a:p>
          <a:p>
            <a:r>
              <a:rPr lang="de-DE" dirty="0" smtClean="0"/>
              <a:t>Wer </a:t>
            </a:r>
            <a:r>
              <a:rPr lang="de-DE" smtClean="0"/>
              <a:t>dennoch </a:t>
            </a:r>
            <a:r>
              <a:rPr lang="de-DE" smtClean="0"/>
              <a:t>weiterfährt, </a:t>
            </a:r>
            <a:r>
              <a:rPr lang="de-DE" dirty="0" smtClean="0"/>
              <a:t>handelt fahrlässig und vorsätzlich</a:t>
            </a:r>
          </a:p>
          <a:p>
            <a:r>
              <a:rPr lang="de-DE" dirty="0" smtClean="0"/>
              <a:t>Wer nochmal erwischt wird,  muss den Führerschein abgeben</a:t>
            </a:r>
          </a:p>
          <a:p>
            <a:r>
              <a:rPr lang="de-DE" dirty="0" smtClean="0"/>
              <a:t>Wer mit abgefahrenen Reifen und ohne Führerschein einen Unfall baut, erfüllt einen </a:t>
            </a:r>
            <a:r>
              <a:rPr lang="de-DE" dirty="0" err="1" smtClean="0"/>
              <a:t>Straftatsbestand</a:t>
            </a:r>
            <a:r>
              <a:rPr lang="de-DE" dirty="0" smtClean="0"/>
              <a:t> und sollte endgültig aus dem Verkehr gezogen werden.</a:t>
            </a:r>
          </a:p>
          <a:p>
            <a:endParaRPr lang="de-DE" dirty="0" smtClean="0"/>
          </a:p>
          <a:p>
            <a:r>
              <a:rPr lang="de-DE" dirty="0" smtClean="0"/>
              <a:t>Wer nach 36 Jahren </a:t>
            </a:r>
            <a:r>
              <a:rPr lang="de-DE" dirty="0" err="1" smtClean="0"/>
              <a:t>Gorlebenerfahrung</a:t>
            </a:r>
            <a:r>
              <a:rPr lang="de-DE" dirty="0" smtClean="0"/>
              <a:t> immer noch meint, ein Deckgebirge sei unnötig, sollte ebenfalls aus dem Verkehr –der Kommission- gezogen werden-.</a:t>
            </a:r>
          </a:p>
          <a:p>
            <a:endParaRPr lang="de-DE" dirty="0" smtClean="0"/>
          </a:p>
          <a:p>
            <a:r>
              <a:rPr lang="de-DE" dirty="0" smtClean="0"/>
              <a:t>Vielen Dank für Ihre Aufmerksamkeit</a:t>
            </a:r>
          </a:p>
          <a:p>
            <a:endParaRPr lang="de-DE" dirty="0" smtClean="0"/>
          </a:p>
          <a:p>
            <a:endParaRPr lang="de-DE" dirty="0" smtClean="0"/>
          </a:p>
          <a:p>
            <a:endParaRPr lang="de-DE" dirty="0" smtClean="0"/>
          </a:p>
          <a:p>
            <a:endParaRPr lang="de-DE" dirty="0" smtClean="0"/>
          </a:p>
          <a:p>
            <a:endParaRPr lang="de-DE" dirty="0" smtClean="0"/>
          </a:p>
          <a:p>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b="1" dirty="0" smtClean="0"/>
              <a:t>Geowissenschaftliche Kriterien  (Stand 29.12.2015) –  </a:t>
            </a:r>
            <a:r>
              <a:rPr lang="de-DE" sz="2400" b="1" dirty="0" err="1" smtClean="0"/>
              <a:t>AKEnd</a:t>
            </a:r>
            <a:r>
              <a:rPr lang="de-DE" sz="2400" b="1" dirty="0" smtClean="0"/>
              <a:t> und</a:t>
            </a:r>
            <a:br>
              <a:rPr lang="de-DE" sz="2400" b="1" dirty="0" smtClean="0"/>
            </a:br>
            <a:r>
              <a:rPr lang="de-DE" sz="2400" b="1" dirty="0" smtClean="0"/>
              <a:t>Ist-Zustand Salzstock Gorleben</a:t>
            </a:r>
            <a:endParaRPr lang="de-DE" sz="2400" dirty="0"/>
          </a:p>
        </p:txBody>
      </p:sp>
      <p:sp>
        <p:nvSpPr>
          <p:cNvPr id="3" name="Textfeld 2"/>
          <p:cNvSpPr txBox="1"/>
          <p:nvPr/>
        </p:nvSpPr>
        <p:spPr>
          <a:xfrm>
            <a:off x="357158" y="2060848"/>
            <a:ext cx="8786842" cy="4247317"/>
          </a:xfrm>
          <a:prstGeom prst="rect">
            <a:avLst/>
          </a:prstGeom>
          <a:noFill/>
        </p:spPr>
        <p:txBody>
          <a:bodyPr wrap="square" rtlCol="0">
            <a:spAutoFit/>
          </a:bodyPr>
          <a:lstStyle/>
          <a:p>
            <a:r>
              <a:rPr lang="de-DE" dirty="0" smtClean="0"/>
              <a:t>In meinem Vortrag werde ich auf folgende Punkte des </a:t>
            </a:r>
            <a:r>
              <a:rPr lang="de-DE" dirty="0" err="1" smtClean="0"/>
              <a:t>Kriterienpapiers</a:t>
            </a:r>
            <a:r>
              <a:rPr lang="de-DE" dirty="0" smtClean="0"/>
              <a:t> der Kommission näher eingehen und dabei Fakten vom Salzstock Gorleben mit </a:t>
            </a:r>
            <a:r>
              <a:rPr lang="de-DE" dirty="0" err="1" smtClean="0"/>
              <a:t>eingfließen</a:t>
            </a:r>
            <a:r>
              <a:rPr lang="de-DE" dirty="0" smtClean="0"/>
              <a:t> lassen.</a:t>
            </a:r>
          </a:p>
          <a:p>
            <a:endParaRPr lang="de-DE" dirty="0" smtClean="0"/>
          </a:p>
          <a:p>
            <a:endParaRPr lang="de-DE" dirty="0" smtClean="0"/>
          </a:p>
          <a:p>
            <a:r>
              <a:rPr lang="de-DE" b="1" dirty="0" smtClean="0"/>
              <a:t>Ausschlusskriterien          Mindestanforderungen                    Abwägungskriterien</a:t>
            </a:r>
          </a:p>
          <a:p>
            <a:endParaRPr lang="de-DE" dirty="0" smtClean="0"/>
          </a:p>
          <a:p>
            <a:r>
              <a:rPr lang="de-DE" dirty="0" smtClean="0"/>
              <a:t>Grundwasseralter            Minimale Tiefe des </a:t>
            </a:r>
            <a:r>
              <a:rPr lang="de-DE" dirty="0" err="1" smtClean="0"/>
              <a:t>ewG</a:t>
            </a:r>
            <a:r>
              <a:rPr lang="de-DE" dirty="0" smtClean="0"/>
              <a:t>            geringe Neigung zur Bildung von</a:t>
            </a:r>
          </a:p>
          <a:p>
            <a:r>
              <a:rPr lang="de-DE" dirty="0" smtClean="0"/>
              <a:t>                                                                                                  </a:t>
            </a:r>
            <a:r>
              <a:rPr lang="de-DE" dirty="0" err="1" smtClean="0"/>
              <a:t>Wasserwegsamkeiten</a:t>
            </a:r>
            <a:r>
              <a:rPr lang="de-DE" dirty="0" smtClean="0"/>
              <a:t> im Wirts- </a:t>
            </a:r>
          </a:p>
          <a:p>
            <a:r>
              <a:rPr lang="de-DE" dirty="0" smtClean="0"/>
              <a:t>                                                                                                  </a:t>
            </a:r>
            <a:r>
              <a:rPr lang="de-DE" dirty="0" err="1" smtClean="0"/>
              <a:t>gesteinskörper</a:t>
            </a:r>
            <a:r>
              <a:rPr lang="de-DE" dirty="0" smtClean="0"/>
              <a:t>/ </a:t>
            </a:r>
            <a:r>
              <a:rPr lang="de-DE" dirty="0" err="1" smtClean="0"/>
              <a:t>ewG</a:t>
            </a:r>
            <a:endParaRPr lang="de-DE" dirty="0" smtClean="0"/>
          </a:p>
          <a:p>
            <a:r>
              <a:rPr lang="de-DE" dirty="0" smtClean="0"/>
              <a:t>                                                                                           </a:t>
            </a:r>
          </a:p>
          <a:p>
            <a:r>
              <a:rPr lang="de-DE" dirty="0" smtClean="0"/>
              <a:t>                                                                                                 Schützender Aufbau des </a:t>
            </a:r>
            <a:r>
              <a:rPr lang="de-DE" dirty="0" smtClean="0"/>
              <a:t>Deck- </a:t>
            </a:r>
          </a:p>
          <a:p>
            <a:r>
              <a:rPr lang="de-DE" dirty="0" smtClean="0"/>
              <a:t> </a:t>
            </a:r>
            <a:r>
              <a:rPr lang="de-DE" dirty="0" smtClean="0"/>
              <a:t>                                                                                                </a:t>
            </a:r>
            <a:r>
              <a:rPr lang="de-DE" dirty="0" err="1" smtClean="0"/>
              <a:t>gebirges</a:t>
            </a:r>
            <a:endParaRPr lang="de-DE" dirty="0" smtClean="0"/>
          </a:p>
          <a:p>
            <a:endParaRPr lang="de-DE" dirty="0" smtClean="0"/>
          </a:p>
          <a:p>
            <a:endParaRPr lang="de-DE" dirty="0" smtClean="0"/>
          </a:p>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sz="2000" b="1" dirty="0" smtClean="0"/>
              <a:t>Geowissenschaftliche Kriterien  (Stand 29.12.2015) –  </a:t>
            </a:r>
            <a:r>
              <a:rPr lang="de-DE" sz="2000" b="1" dirty="0" err="1" smtClean="0"/>
              <a:t>AKEnd</a:t>
            </a:r>
            <a:r>
              <a:rPr lang="de-DE" sz="2000" b="1" dirty="0" smtClean="0"/>
              <a:t/>
            </a:r>
            <a:br>
              <a:rPr lang="de-DE" sz="2000" b="1" dirty="0" smtClean="0"/>
            </a:br>
            <a:r>
              <a:rPr lang="de-DE" sz="2000" b="1" dirty="0" smtClean="0"/>
              <a:t> </a:t>
            </a:r>
            <a:r>
              <a:rPr lang="de-DE" sz="2000" b="1" dirty="0" smtClean="0"/>
              <a:t>und</a:t>
            </a:r>
            <a:br>
              <a:rPr lang="de-DE" sz="2000" b="1" dirty="0" smtClean="0"/>
            </a:br>
            <a:r>
              <a:rPr lang="de-DE" sz="2000" b="1" dirty="0" smtClean="0"/>
              <a:t>Ist-Zustand Salzstock Gorleben</a:t>
            </a:r>
            <a:endParaRPr lang="de-DE" sz="2000" b="1" dirty="0"/>
          </a:p>
        </p:txBody>
      </p:sp>
      <p:sp>
        <p:nvSpPr>
          <p:cNvPr id="5" name="Textfeld 4"/>
          <p:cNvSpPr txBox="1"/>
          <p:nvPr/>
        </p:nvSpPr>
        <p:spPr>
          <a:xfrm>
            <a:off x="857224" y="1428736"/>
            <a:ext cx="7572428" cy="6740307"/>
          </a:xfrm>
          <a:prstGeom prst="rect">
            <a:avLst/>
          </a:prstGeom>
          <a:noFill/>
        </p:spPr>
        <p:txBody>
          <a:bodyPr wrap="square" rtlCol="0">
            <a:spAutoFit/>
          </a:bodyPr>
          <a:lstStyle/>
          <a:p>
            <a:r>
              <a:rPr lang="de-DE" b="1" dirty="0" smtClean="0"/>
              <a:t>Ausschlusskriterium Grundwasseralter</a:t>
            </a:r>
          </a:p>
          <a:p>
            <a:endParaRPr lang="de-DE" dirty="0" smtClean="0"/>
          </a:p>
          <a:p>
            <a:r>
              <a:rPr lang="de-DE" b="1" dirty="0" smtClean="0"/>
              <a:t>Kommission:</a:t>
            </a:r>
          </a:p>
          <a:p>
            <a:r>
              <a:rPr lang="de-DE" dirty="0" smtClean="0"/>
              <a:t> </a:t>
            </a:r>
            <a:r>
              <a:rPr lang="de-DE" dirty="0"/>
              <a:t>I</a:t>
            </a:r>
            <a:r>
              <a:rPr lang="de-DE" dirty="0" smtClean="0"/>
              <a:t>m einschlusswirksamen Gebirgsbereich bzw. im Einlagerungsbereich dürfen keine jungen Grundwässer vorliegen. Diese Grundwässer dürfen daher kein Tritium und / oder (fast kein) </a:t>
            </a:r>
            <a:r>
              <a:rPr lang="de-DE" sz="1600" dirty="0" smtClean="0"/>
              <a:t>14</a:t>
            </a:r>
            <a:r>
              <a:rPr lang="de-DE" dirty="0" smtClean="0"/>
              <a:t>C enthalten.</a:t>
            </a:r>
          </a:p>
          <a:p>
            <a:endParaRPr lang="de-DE" dirty="0" smtClean="0"/>
          </a:p>
          <a:p>
            <a:r>
              <a:rPr lang="de-DE" b="1" dirty="0" err="1" smtClean="0"/>
              <a:t>AkEnd</a:t>
            </a:r>
            <a:r>
              <a:rPr lang="de-DE" b="1" dirty="0" smtClean="0"/>
              <a:t>:</a:t>
            </a:r>
            <a:r>
              <a:rPr lang="de-DE" dirty="0" smtClean="0"/>
              <a:t> </a:t>
            </a:r>
          </a:p>
          <a:p>
            <a:r>
              <a:rPr lang="de-DE" dirty="0" smtClean="0"/>
              <a:t>Im </a:t>
            </a:r>
            <a:r>
              <a:rPr lang="de-DE" dirty="0" err="1" smtClean="0"/>
              <a:t>einschlusswirksamen</a:t>
            </a:r>
            <a:r>
              <a:rPr lang="de-DE" dirty="0" smtClean="0"/>
              <a:t> Gebirgsbereich bzw. im Einlagerungsbereich </a:t>
            </a:r>
            <a:r>
              <a:rPr lang="de-DE" b="1" dirty="0" smtClean="0">
                <a:solidFill>
                  <a:srgbClr val="FF0000"/>
                </a:solidFill>
              </a:rPr>
              <a:t>sowie in sicherheitsrelevanten Bereichen ihrer Umgebung</a:t>
            </a:r>
            <a:r>
              <a:rPr lang="de-DE" b="1" dirty="0" smtClean="0"/>
              <a:t> </a:t>
            </a:r>
            <a:r>
              <a:rPr lang="de-DE" dirty="0" smtClean="0"/>
              <a:t>dürfen keine jungen Grundwässer vorliegen. Diese Grundwässer dürfen daher kein Tritium und / oder (fast kein) </a:t>
            </a:r>
            <a:r>
              <a:rPr lang="de-DE" sz="1600" dirty="0" smtClean="0"/>
              <a:t>14</a:t>
            </a:r>
            <a:r>
              <a:rPr lang="de-DE" dirty="0" smtClean="0"/>
              <a:t>C enthalten.</a:t>
            </a:r>
          </a:p>
          <a:p>
            <a:endParaRPr lang="de-DE" dirty="0"/>
          </a:p>
          <a:p>
            <a:r>
              <a:rPr lang="de-DE" b="1" dirty="0" smtClean="0"/>
              <a:t>Ich verstehe unter sicherheitsrelevanter Umgebung des </a:t>
            </a:r>
            <a:r>
              <a:rPr lang="de-DE" b="1" dirty="0" err="1" smtClean="0"/>
              <a:t>ewG</a:t>
            </a:r>
            <a:r>
              <a:rPr lang="de-DE" b="1" dirty="0" smtClean="0"/>
              <a:t> </a:t>
            </a:r>
            <a:r>
              <a:rPr lang="de-DE" b="1" dirty="0" smtClean="0"/>
              <a:t>bei Salzstöcken auch </a:t>
            </a:r>
            <a:r>
              <a:rPr lang="de-DE" b="1" dirty="0" smtClean="0"/>
              <a:t>den Salzspiegel und die Einbeziehung des Deckgebirges mit den darin vorkommenden Grundwasserhorizonten</a:t>
            </a:r>
            <a:r>
              <a:rPr lang="de-DE" b="1" dirty="0" smtClean="0"/>
              <a:t>. </a:t>
            </a:r>
          </a:p>
          <a:p>
            <a:endParaRPr lang="de-DE" b="1" dirty="0" smtClean="0"/>
          </a:p>
          <a:p>
            <a:r>
              <a:rPr lang="de-DE" b="1" dirty="0" smtClean="0"/>
              <a:t>Danach wäre das Ausschlusskriterium „Grundwasseralter“ beim Salzstock Gorleben –wie die nachfolgende Abbildung zeigt, erfüllt.</a:t>
            </a:r>
            <a:endParaRPr lang="de-DE" b="1" dirty="0" smtClean="0"/>
          </a:p>
          <a:p>
            <a:endParaRPr lang="de-DE" dirty="0" smtClean="0"/>
          </a:p>
          <a:p>
            <a:endParaRPr lang="de-DE" b="1" dirty="0" smtClean="0"/>
          </a:p>
          <a:p>
            <a:endParaRPr lang="de-DE" b="1" dirty="0"/>
          </a:p>
          <a:p>
            <a:endParaRPr lang="de-DE" b="1" dirty="0" smtClean="0"/>
          </a:p>
          <a:p>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3" name="Picture 1026" descr="E:\Projekt\839\2009_07_29\T1A37.jpg"/>
          <p:cNvPicPr>
            <a:picLocks noChangeAspect="1" noChangeArrowheads="1"/>
          </p:cNvPicPr>
          <p:nvPr/>
        </p:nvPicPr>
        <p:blipFill>
          <a:blip r:embed="rId2" cstate="print"/>
          <a:srcRect/>
          <a:stretch>
            <a:fillRect/>
          </a:stretch>
        </p:blipFill>
        <p:spPr bwMode="auto">
          <a:xfrm>
            <a:off x="-381000" y="0"/>
            <a:ext cx="8534400" cy="67976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55576" y="404664"/>
            <a:ext cx="7848872" cy="6063198"/>
          </a:xfrm>
          <a:prstGeom prst="rect">
            <a:avLst/>
          </a:prstGeom>
        </p:spPr>
        <p:txBody>
          <a:bodyPr wrap="square">
            <a:spAutoFit/>
          </a:bodyPr>
          <a:lstStyle/>
          <a:p>
            <a:pPr algn="ctr"/>
            <a:r>
              <a:rPr lang="de-DE" b="1" dirty="0" smtClean="0"/>
              <a:t>Geowissenschaftliche Kriterien  (Stand 29.12.2015) –  </a:t>
            </a:r>
            <a:r>
              <a:rPr lang="de-DE" b="1" dirty="0" err="1" smtClean="0"/>
              <a:t>AKEnd</a:t>
            </a:r>
            <a:r>
              <a:rPr lang="de-DE" b="1" dirty="0" smtClean="0"/>
              <a:t> </a:t>
            </a:r>
          </a:p>
          <a:p>
            <a:pPr algn="ctr"/>
            <a:r>
              <a:rPr lang="de-DE" b="1" dirty="0" smtClean="0"/>
              <a:t>und</a:t>
            </a:r>
            <a:br>
              <a:rPr lang="de-DE" b="1" dirty="0" smtClean="0"/>
            </a:br>
            <a:r>
              <a:rPr lang="de-DE" b="1" dirty="0" smtClean="0"/>
              <a:t>Ist-Zustand Salzstock Gorleben</a:t>
            </a:r>
          </a:p>
          <a:p>
            <a:pPr algn="ctr"/>
            <a:endParaRPr lang="de-DE" b="1" dirty="0" smtClean="0"/>
          </a:p>
          <a:p>
            <a:r>
              <a:rPr lang="de-DE" b="1" dirty="0" smtClean="0"/>
              <a:t>Geowissenschaftliche Mindestanforderungen</a:t>
            </a:r>
          </a:p>
          <a:p>
            <a:pPr algn="ctr"/>
            <a:endParaRPr lang="de-DE" b="1" dirty="0" smtClean="0"/>
          </a:p>
          <a:p>
            <a:r>
              <a:rPr lang="de-DE" dirty="0" smtClean="0"/>
              <a:t>Im Zusammenhang mit der Diskussion zu der Mindestanforderung “</a:t>
            </a:r>
            <a:r>
              <a:rPr lang="de-DE" b="1" dirty="0" smtClean="0"/>
              <a:t>Minimale Tiefe des einschlusswirksamen Gebirgsbereiches</a:t>
            </a:r>
            <a:r>
              <a:rPr lang="de-DE" dirty="0" smtClean="0"/>
              <a:t>“ wird von zwei Kommissionsmitgliedern (Dr. Fischer; MdB Kanitz) u.a. folgendes ausgeführt:</a:t>
            </a:r>
          </a:p>
          <a:p>
            <a:endParaRPr lang="de-DE" dirty="0" smtClean="0"/>
          </a:p>
          <a:p>
            <a:r>
              <a:rPr lang="de-DE" dirty="0" smtClean="0"/>
              <a:t>„Andererseits ist die geforderte Festlegung der Mächtigkeit von Salzschwebe und Deckgebirge willkürlich und ebenso unbegründet wie die Behauptung, dass direkter Kontakt des Salzspiegels mit Grundwasser sicherheitstechnisch nicht akzeptabel sei.</a:t>
            </a:r>
          </a:p>
          <a:p>
            <a:endParaRPr lang="de-DE" dirty="0" smtClean="0"/>
          </a:p>
          <a:p>
            <a:r>
              <a:rPr lang="de-DE" dirty="0" smtClean="0"/>
              <a:t>Die Existenz zahlreicher Salzstöcke in Norddeutschland mit geringer mächtigen Deckgebirgen bzw. mit direktem Kontakt zum Grundwasser beweist das Gegenteil. Dies ist insbesondere unbedenklich, da auch bei direktem Kontakt mit Grundwasser die </a:t>
            </a:r>
            <a:r>
              <a:rPr lang="de-DE" dirty="0" err="1" smtClean="0"/>
              <a:t>Subrosion</a:t>
            </a:r>
            <a:r>
              <a:rPr lang="de-DE" dirty="0" smtClean="0"/>
              <a:t> infolge der </a:t>
            </a:r>
            <a:r>
              <a:rPr lang="de-DE" dirty="0" err="1" smtClean="0"/>
              <a:t>Aufsättigung</a:t>
            </a:r>
            <a:r>
              <a:rPr lang="de-DE" dirty="0" smtClean="0"/>
              <a:t> und der sich dann einstellenden Dichteschichtung des Grundwassers schnell zum erliegen kommt.“</a:t>
            </a:r>
          </a:p>
          <a:p>
            <a:endParaRPr lang="de-DE" sz="1400" dirty="0" smtClean="0"/>
          </a:p>
          <a:p>
            <a:endParaRPr lang="de-DE"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1538" y="428604"/>
            <a:ext cx="7643866" cy="6463308"/>
          </a:xfrm>
          <a:prstGeom prst="rect">
            <a:avLst/>
          </a:prstGeom>
        </p:spPr>
        <p:txBody>
          <a:bodyPr wrap="square">
            <a:spAutoFit/>
          </a:bodyPr>
          <a:lstStyle/>
          <a:p>
            <a:pPr algn="ctr"/>
            <a:r>
              <a:rPr lang="de-DE" b="1" dirty="0" smtClean="0"/>
              <a:t>Geowissenschaftliche Kriterien  (Stand 29.12.2015) –  </a:t>
            </a:r>
            <a:r>
              <a:rPr lang="de-DE" b="1" dirty="0" err="1" smtClean="0"/>
              <a:t>AKEnd</a:t>
            </a:r>
            <a:r>
              <a:rPr lang="de-DE" b="1" dirty="0" smtClean="0"/>
              <a:t> </a:t>
            </a:r>
          </a:p>
          <a:p>
            <a:pPr algn="ctr"/>
            <a:r>
              <a:rPr lang="de-DE" b="1" dirty="0" smtClean="0"/>
              <a:t>und</a:t>
            </a:r>
            <a:br>
              <a:rPr lang="de-DE" b="1" dirty="0" smtClean="0"/>
            </a:br>
            <a:r>
              <a:rPr lang="de-DE" b="1" dirty="0" smtClean="0"/>
              <a:t>Ist-Zustand Salzstock Gorleben</a:t>
            </a:r>
          </a:p>
          <a:p>
            <a:endParaRPr lang="de-DE" b="1" dirty="0" smtClean="0"/>
          </a:p>
          <a:p>
            <a:r>
              <a:rPr lang="de-DE" dirty="0" smtClean="0"/>
              <a:t>Meine Damen und Herren, mir ist es unverständlich, dass direkter Kontakt des Salzspiegels mit dem Grundwasser (auch altem Grundwasser) nicht sicherheits-relevant sein soll. </a:t>
            </a:r>
          </a:p>
          <a:p>
            <a:endParaRPr lang="de-DE" dirty="0" smtClean="0"/>
          </a:p>
          <a:p>
            <a:r>
              <a:rPr lang="de-DE" dirty="0" smtClean="0"/>
              <a:t>Gerade die Existenz von Salzstöcken mit Grundwasserkontakt (z.B. Lüneburg, Quickborn um nur zwei Beispiele zu nennen) zeigen, welche Auswirkungen die aktuelle </a:t>
            </a:r>
            <a:r>
              <a:rPr lang="de-DE" dirty="0" err="1" smtClean="0"/>
              <a:t>Subrosion</a:t>
            </a:r>
            <a:r>
              <a:rPr lang="de-DE" dirty="0" smtClean="0"/>
              <a:t> hat. Schiefstellung von Gebäuden, Erdfälle in Wohngebieten etc.</a:t>
            </a:r>
          </a:p>
          <a:p>
            <a:endParaRPr lang="de-DE" b="1" dirty="0" smtClean="0"/>
          </a:p>
          <a:p>
            <a:r>
              <a:rPr lang="de-DE" dirty="0" smtClean="0"/>
              <a:t>Auch die These mit der </a:t>
            </a:r>
            <a:r>
              <a:rPr lang="de-DE" dirty="0" err="1" smtClean="0"/>
              <a:t>Aufsättigung</a:t>
            </a:r>
            <a:r>
              <a:rPr lang="de-DE" dirty="0" smtClean="0"/>
              <a:t> des Grundwassers mit einhergehender Dichteschichtung ist nicht haltbar. Diese gilt nur in einer abflusslosen Hohlform  in der keinerlei dynamische Grundwasserbewegungen stattfinden.</a:t>
            </a:r>
          </a:p>
          <a:p>
            <a:endParaRPr lang="de-DE" dirty="0" smtClean="0"/>
          </a:p>
          <a:p>
            <a:r>
              <a:rPr lang="de-DE" dirty="0" smtClean="0"/>
              <a:t>Fakt ist jedoch, dass wir es im Bereich des Salzstockes Gorleben (und sicher auch über den meisten anderen Salzstöcken in Norddeutschland) mit ständig  fließendem Grundwasser zu tun haben. Es wird permanent mehr oder weniger salzfreies Grundwasser </a:t>
            </a:r>
            <a:r>
              <a:rPr lang="de-DE" dirty="0" err="1" smtClean="0"/>
              <a:t>heranströmen</a:t>
            </a:r>
            <a:r>
              <a:rPr lang="de-DE" dirty="0" smtClean="0"/>
              <a:t>, das bei der Überquerung des Salzstockes am Salzspiegel bis zur Sättigungsgrenze Salz </a:t>
            </a:r>
            <a:r>
              <a:rPr lang="de-DE" dirty="0" smtClean="0"/>
              <a:t>auflöst und dieses mit </a:t>
            </a:r>
            <a:r>
              <a:rPr lang="de-DE" dirty="0" smtClean="0"/>
              <a:t>der Grundwasserströmung </a:t>
            </a:r>
            <a:r>
              <a:rPr lang="de-DE" dirty="0" smtClean="0"/>
              <a:t>abtransportiert.</a:t>
            </a:r>
            <a:endParaRPr lang="de-DE"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b="1" dirty="0" smtClean="0"/>
              <a:t>Geowissenschaftliche Kriterien  (Stand 29.12.2015) –  </a:t>
            </a:r>
            <a:r>
              <a:rPr lang="de-DE" sz="2400" b="1" dirty="0" err="1" smtClean="0"/>
              <a:t>AKend</a:t>
            </a:r>
            <a:r>
              <a:rPr lang="de-DE" sz="2400" b="1" dirty="0" smtClean="0"/>
              <a:t> </a:t>
            </a:r>
            <a:br>
              <a:rPr lang="de-DE" sz="2400" b="1" dirty="0" smtClean="0"/>
            </a:br>
            <a:r>
              <a:rPr lang="de-DE" sz="2400" b="1" dirty="0" smtClean="0"/>
              <a:t>und</a:t>
            </a:r>
            <a:br>
              <a:rPr lang="de-DE" sz="2400" b="1" dirty="0" smtClean="0"/>
            </a:br>
            <a:r>
              <a:rPr lang="de-DE" sz="2400" b="1" dirty="0" smtClean="0"/>
              <a:t>Ist-Zustand Salzstock Gorleben</a:t>
            </a:r>
            <a:endParaRPr lang="de-DE" sz="2400" dirty="0"/>
          </a:p>
        </p:txBody>
      </p:sp>
      <p:pic>
        <p:nvPicPr>
          <p:cNvPr id="3" name="Picture 1026" descr="E:\Projekt\839\2009_07_29\T1A43.jpg"/>
          <p:cNvPicPr>
            <a:picLocks noChangeAspect="1" noChangeArrowheads="1"/>
          </p:cNvPicPr>
          <p:nvPr/>
        </p:nvPicPr>
        <p:blipFill>
          <a:blip r:embed="rId2" cstate="print"/>
          <a:srcRect/>
          <a:stretch>
            <a:fillRect/>
          </a:stretch>
        </p:blipFill>
        <p:spPr bwMode="auto">
          <a:xfrm>
            <a:off x="381000" y="4763"/>
            <a:ext cx="8305800" cy="67849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rojekt\839\2009_07_29\T1A26.jpg"/>
          <p:cNvPicPr>
            <a:picLocks noChangeAspect="1" noChangeArrowheads="1"/>
          </p:cNvPicPr>
          <p:nvPr/>
        </p:nvPicPr>
        <p:blipFill>
          <a:blip r:embed="rId2"/>
          <a:srcRect/>
          <a:stretch>
            <a:fillRect/>
          </a:stretch>
        </p:blipFill>
        <p:spPr bwMode="auto">
          <a:xfrm>
            <a:off x="381000" y="0"/>
            <a:ext cx="73152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E:\Projekt\839\2009_07_29\T1A56-1.jpg"/>
          <p:cNvPicPr>
            <a:picLocks noChangeAspect="1" noChangeArrowheads="1"/>
          </p:cNvPicPr>
          <p:nvPr/>
        </p:nvPicPr>
        <p:blipFill>
          <a:blip r:embed="rId2" cstate="print"/>
          <a:srcRect/>
          <a:stretch>
            <a:fillRect/>
          </a:stretch>
        </p:blipFill>
        <p:spPr bwMode="auto">
          <a:xfrm>
            <a:off x="0" y="0"/>
            <a:ext cx="6762750" cy="6597352"/>
          </a:xfrm>
          <a:prstGeom prst="rect">
            <a:avLst/>
          </a:prstGeom>
          <a:noFill/>
        </p:spPr>
      </p:pic>
      <p:sp>
        <p:nvSpPr>
          <p:cNvPr id="8" name="Rechteck 7"/>
          <p:cNvSpPr/>
          <p:nvPr/>
        </p:nvSpPr>
        <p:spPr>
          <a:xfrm>
            <a:off x="6588224" y="620688"/>
            <a:ext cx="2358008" cy="923330"/>
          </a:xfrm>
          <a:prstGeom prst="rect">
            <a:avLst/>
          </a:prstGeom>
        </p:spPr>
        <p:txBody>
          <a:bodyPr wrap="square">
            <a:spAutoFit/>
          </a:bodyPr>
          <a:lstStyle/>
          <a:p>
            <a:pPr>
              <a:spcBef>
                <a:spcPct val="50000"/>
              </a:spcBef>
            </a:pPr>
            <a:r>
              <a:rPr lang="de-DE" sz="1200" b="1" dirty="0" err="1" smtClean="0"/>
              <a:t>Prinzipmodell</a:t>
            </a:r>
            <a:r>
              <a:rPr lang="de-DE" sz="1200" b="1" dirty="0" smtClean="0"/>
              <a:t> I</a:t>
            </a:r>
          </a:p>
          <a:p>
            <a:pPr>
              <a:spcBef>
                <a:spcPct val="50000"/>
              </a:spcBef>
            </a:pPr>
            <a:r>
              <a:rPr lang="de-DE" sz="1200" b="1" dirty="0" smtClean="0"/>
              <a:t>Zur Erklärung des Auftretens holozäner Solen an der Basis der Gorlebener Rinne</a:t>
            </a:r>
            <a:endParaRPr lang="de-DE" sz="1200" b="1" dirty="0"/>
          </a:p>
        </p:txBody>
      </p:sp>
      <p:sp>
        <p:nvSpPr>
          <p:cNvPr id="10" name="Rechteck 9"/>
          <p:cNvSpPr/>
          <p:nvPr/>
        </p:nvSpPr>
        <p:spPr>
          <a:xfrm>
            <a:off x="6516216" y="2276872"/>
            <a:ext cx="2502024" cy="1200329"/>
          </a:xfrm>
          <a:prstGeom prst="rect">
            <a:avLst/>
          </a:prstGeom>
        </p:spPr>
        <p:txBody>
          <a:bodyPr wrap="square">
            <a:spAutoFit/>
          </a:bodyPr>
          <a:lstStyle/>
          <a:p>
            <a:pPr>
              <a:spcBef>
                <a:spcPct val="50000"/>
              </a:spcBef>
            </a:pPr>
            <a:r>
              <a:rPr lang="de-DE" sz="1200" b="1" dirty="0" smtClean="0"/>
              <a:t>Bei den in der Gorlebener Rinne angetroffenen </a:t>
            </a:r>
            <a:r>
              <a:rPr lang="de-DE" sz="1200" b="1" dirty="0" err="1" smtClean="0"/>
              <a:t>NaCl</a:t>
            </a:r>
            <a:r>
              <a:rPr lang="de-DE" sz="1200" b="1" dirty="0" smtClean="0"/>
              <a:t>-Solen mit warmzeitlicher O2- Isotopensignatur und hohen 14C-Gehalten handelt es sich mit großer Sicherheit um holozäne Wässer. </a:t>
            </a:r>
            <a:endParaRPr lang="de-DE" sz="1200" b="1" dirty="0"/>
          </a:p>
        </p:txBody>
      </p:sp>
      <p:sp>
        <p:nvSpPr>
          <p:cNvPr id="11" name="Rechteck 10"/>
          <p:cNvSpPr/>
          <p:nvPr/>
        </p:nvSpPr>
        <p:spPr>
          <a:xfrm>
            <a:off x="6732240" y="6093296"/>
            <a:ext cx="1721882" cy="276999"/>
          </a:xfrm>
          <a:prstGeom prst="rect">
            <a:avLst/>
          </a:prstGeom>
        </p:spPr>
        <p:txBody>
          <a:bodyPr wrap="none">
            <a:spAutoFit/>
          </a:bodyPr>
          <a:lstStyle/>
          <a:p>
            <a:pPr>
              <a:spcBef>
                <a:spcPct val="50000"/>
              </a:spcBef>
            </a:pPr>
            <a:r>
              <a:rPr lang="de-DE" sz="1200" b="1" dirty="0" smtClean="0"/>
              <a:t>BGR 2007: Teil 1 ergänzt</a:t>
            </a:r>
            <a:endParaRPr lang="de-DE" sz="1200" b="1" dirty="0"/>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753</Words>
  <Application>Microsoft Office PowerPoint</Application>
  <PresentationFormat>Bildschirmpräsentation (4:3)</PresentationFormat>
  <Paragraphs>126</Paragraphs>
  <Slides>15</Slides>
  <Notes>1</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Larissa-Design</vt:lpstr>
      <vt:lpstr>Geowissenschaftliche Kriterien  (Stand 29.12.2015) –  AKEnd und Ist-Zustand Salzstock Gorleben</vt:lpstr>
      <vt:lpstr>Geowissenschaftliche Kriterien  (Stand 29.12.2015) –  AKEnd und Ist-Zustand Salzstock Gorleben</vt:lpstr>
      <vt:lpstr>Geowissenschaftliche Kriterien  (Stand 29.12.2015) –  AKEnd  und Ist-Zustand Salzstock Gorleben</vt:lpstr>
      <vt:lpstr>Folie 4</vt:lpstr>
      <vt:lpstr>Folie 5</vt:lpstr>
      <vt:lpstr>Folie 6</vt:lpstr>
      <vt:lpstr>Geowissenschaftliche Kriterien  (Stand 29.12.2015) –  AKend  und Ist-Zustand Salzstock Gorleben</vt:lpstr>
      <vt:lpstr>Folie 8</vt:lpstr>
      <vt:lpstr>Folie 9</vt:lpstr>
      <vt:lpstr>Folie 10</vt:lpstr>
      <vt:lpstr>Folie 11</vt:lpstr>
      <vt:lpstr>Folie 12</vt:lpstr>
      <vt:lpstr>Folie 13</vt:lpstr>
      <vt:lpstr>Folie 14</vt:lpstr>
      <vt:lpstr>Folie 15</vt:lpstr>
    </vt:vector>
  </TitlesOfParts>
  <Company>TU Wien - Studentenversion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Geowissenschaftliche Kriterien  (Stand 29.12.2015) –  AKend und Ist-Zustand Salzstock Gorleben</dc:title>
  <dc:creator>Ulrich Schneider</dc:creator>
  <cp:lastModifiedBy>Ulrich Schneider</cp:lastModifiedBy>
  <cp:revision>55</cp:revision>
  <dcterms:created xsi:type="dcterms:W3CDTF">2016-01-20T19:12:48Z</dcterms:created>
  <dcterms:modified xsi:type="dcterms:W3CDTF">2016-01-22T22:22:13Z</dcterms:modified>
</cp:coreProperties>
</file>