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93" r:id="rId2"/>
    <p:sldId id="302" r:id="rId3"/>
    <p:sldId id="305" r:id="rId4"/>
    <p:sldId id="301" r:id="rId5"/>
    <p:sldId id="303" r:id="rId6"/>
    <p:sldId id="304" r:id="rId7"/>
    <p:sldId id="294" r:id="rId8"/>
    <p:sldId id="299" r:id="rId9"/>
    <p:sldId id="295" r:id="rId10"/>
    <p:sldId id="296" r:id="rId11"/>
    <p:sldId id="297" r:id="rId12"/>
    <p:sldId id="298" r:id="rId13"/>
    <p:sldId id="300" r:id="rId14"/>
    <p:sldId id="30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7C80"/>
    <a:srgbClr val="52653F"/>
    <a:srgbClr val="E08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4" autoAdjust="0"/>
    <p:restoredTop sz="94660" autoAdjust="0"/>
  </p:normalViewPr>
  <p:slideViewPr>
    <p:cSldViewPr snapToGrid="0">
      <p:cViewPr varScale="1">
        <p:scale>
          <a:sx n="114" d="100"/>
          <a:sy n="114" d="100"/>
        </p:scale>
        <p:origin x="33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61FDD-E6FD-4787-831F-6D0F5AF0BBA2}" type="datetimeFigureOut">
              <a:rPr lang="de-DE" smtClean="0"/>
              <a:t>17.06.2018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9B297-ADF2-40BC-96FD-EC0938DEF615}" type="slidenum">
              <a:rPr lang="de-DE" smtClean="0"/>
              <a:t>‹Nr.›</a:t>
            </a:fld>
            <a:endParaRPr lang="de-DE"/>
          </a:p>
        </p:txBody>
      </p:sp>
    </p:spTree>
    <p:extLst>
      <p:ext uri="{BB962C8B-B14F-4D97-AF65-F5344CB8AC3E}">
        <p14:creationId xmlns:p14="http://schemas.microsoft.com/office/powerpoint/2010/main" val="289895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979B297-ADF2-40BC-96FD-EC0938DEF615}" type="slidenum">
              <a:rPr lang="de-DE" smtClean="0"/>
              <a:t>1</a:t>
            </a:fld>
            <a:endParaRPr lang="de-DE"/>
          </a:p>
        </p:txBody>
      </p:sp>
    </p:spTree>
    <p:extLst>
      <p:ext uri="{BB962C8B-B14F-4D97-AF65-F5344CB8AC3E}">
        <p14:creationId xmlns:p14="http://schemas.microsoft.com/office/powerpoint/2010/main" val="111747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1B4C7-B3EA-449A-AD5C-0B294C809B4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32EF77A-EAF4-4702-A430-950C55577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14217A-DDCB-4E77-A8CA-1F3048366E1C}"/>
              </a:ext>
            </a:extLst>
          </p:cNvPr>
          <p:cNvSpPr>
            <a:spLocks noGrp="1"/>
          </p:cNvSpPr>
          <p:nvPr>
            <p:ph type="dt" sz="half" idx="10"/>
          </p:nvPr>
        </p:nvSpPr>
        <p:spPr/>
        <p:txBody>
          <a:bodyPr/>
          <a:lstStyle/>
          <a:p>
            <a:fld id="{1749A930-BD4D-4E53-8B9C-87CDA0700A46}" type="datetime1">
              <a:rPr lang="de-DE" smtClean="0"/>
              <a:t>17.06.2018</a:t>
            </a:fld>
            <a:endParaRPr lang="de-DE"/>
          </a:p>
        </p:txBody>
      </p:sp>
      <p:sp>
        <p:nvSpPr>
          <p:cNvPr id="5" name="Fußzeilenplatzhalter 4">
            <a:extLst>
              <a:ext uri="{FF2B5EF4-FFF2-40B4-BE49-F238E27FC236}">
                <a16:creationId xmlns:a16="http://schemas.microsoft.com/office/drawing/2014/main" id="{83D15013-3562-435C-AE80-C658FB4B65E3}"/>
              </a:ext>
            </a:extLst>
          </p:cNvPr>
          <p:cNvSpPr>
            <a:spLocks noGrp="1"/>
          </p:cNvSpPr>
          <p:nvPr>
            <p:ph type="ftr" sz="quarter" idx="11"/>
          </p:nvPr>
        </p:nvSpPr>
        <p:spPr/>
        <p:txBody>
          <a:bodyPr/>
          <a:lstStyle/>
          <a:p>
            <a:r>
              <a:rPr lang="de-DE"/>
              <a:t>Dr. Ulrich Kleemann</a:t>
            </a:r>
          </a:p>
        </p:txBody>
      </p:sp>
      <p:sp>
        <p:nvSpPr>
          <p:cNvPr id="6" name="Foliennummernplatzhalter 5">
            <a:extLst>
              <a:ext uri="{FF2B5EF4-FFF2-40B4-BE49-F238E27FC236}">
                <a16:creationId xmlns:a16="http://schemas.microsoft.com/office/drawing/2014/main" id="{BCDD0EE2-950A-4754-B7A2-1F5A1E1F7F83}"/>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125221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C1D21-87A9-4FFF-9A3D-D545338E1E1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59BE933-C50F-4EDF-9A13-C3FE44B91E2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5E2919-2831-43CB-94D6-3B595E1C6C65}"/>
              </a:ext>
            </a:extLst>
          </p:cNvPr>
          <p:cNvSpPr>
            <a:spLocks noGrp="1"/>
          </p:cNvSpPr>
          <p:nvPr>
            <p:ph type="dt" sz="half" idx="10"/>
          </p:nvPr>
        </p:nvSpPr>
        <p:spPr/>
        <p:txBody>
          <a:bodyPr/>
          <a:lstStyle/>
          <a:p>
            <a:fld id="{456ED032-E7CA-46E0-83E0-8D2B7C2DB6E2}" type="datetime1">
              <a:rPr lang="de-DE" smtClean="0"/>
              <a:t>17.06.2018</a:t>
            </a:fld>
            <a:endParaRPr lang="de-DE"/>
          </a:p>
        </p:txBody>
      </p:sp>
      <p:sp>
        <p:nvSpPr>
          <p:cNvPr id="5" name="Fußzeilenplatzhalter 4">
            <a:extLst>
              <a:ext uri="{FF2B5EF4-FFF2-40B4-BE49-F238E27FC236}">
                <a16:creationId xmlns:a16="http://schemas.microsoft.com/office/drawing/2014/main" id="{41535F03-9401-4232-93BC-244A25703BE5}"/>
              </a:ext>
            </a:extLst>
          </p:cNvPr>
          <p:cNvSpPr>
            <a:spLocks noGrp="1"/>
          </p:cNvSpPr>
          <p:nvPr>
            <p:ph type="ftr" sz="quarter" idx="11"/>
          </p:nvPr>
        </p:nvSpPr>
        <p:spPr/>
        <p:txBody>
          <a:bodyPr/>
          <a:lstStyle/>
          <a:p>
            <a:r>
              <a:rPr lang="de-DE"/>
              <a:t>Dr. Ulrich Kleemann</a:t>
            </a:r>
          </a:p>
        </p:txBody>
      </p:sp>
      <p:sp>
        <p:nvSpPr>
          <p:cNvPr id="6" name="Foliennummernplatzhalter 5">
            <a:extLst>
              <a:ext uri="{FF2B5EF4-FFF2-40B4-BE49-F238E27FC236}">
                <a16:creationId xmlns:a16="http://schemas.microsoft.com/office/drawing/2014/main" id="{F7410573-F1DD-4487-884C-EB2E4B3398BD}"/>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239525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EA9029B-9A6D-420C-9AC0-7DB9BCE5D6D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6A24110-2D00-4A90-84DF-B33377B5FE5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6CB2C0-5818-4248-941F-7303E4244AF1}"/>
              </a:ext>
            </a:extLst>
          </p:cNvPr>
          <p:cNvSpPr>
            <a:spLocks noGrp="1"/>
          </p:cNvSpPr>
          <p:nvPr>
            <p:ph type="dt" sz="half" idx="10"/>
          </p:nvPr>
        </p:nvSpPr>
        <p:spPr/>
        <p:txBody>
          <a:bodyPr/>
          <a:lstStyle/>
          <a:p>
            <a:fld id="{13956C21-ABFB-4924-8983-82FB0CC898D8}" type="datetime1">
              <a:rPr lang="de-DE" smtClean="0"/>
              <a:t>17.06.2018</a:t>
            </a:fld>
            <a:endParaRPr lang="de-DE"/>
          </a:p>
        </p:txBody>
      </p:sp>
      <p:sp>
        <p:nvSpPr>
          <p:cNvPr id="5" name="Fußzeilenplatzhalter 4">
            <a:extLst>
              <a:ext uri="{FF2B5EF4-FFF2-40B4-BE49-F238E27FC236}">
                <a16:creationId xmlns:a16="http://schemas.microsoft.com/office/drawing/2014/main" id="{E93B06FB-2C92-4D9E-BB1B-E25F69462812}"/>
              </a:ext>
            </a:extLst>
          </p:cNvPr>
          <p:cNvSpPr>
            <a:spLocks noGrp="1"/>
          </p:cNvSpPr>
          <p:nvPr>
            <p:ph type="ftr" sz="quarter" idx="11"/>
          </p:nvPr>
        </p:nvSpPr>
        <p:spPr/>
        <p:txBody>
          <a:bodyPr/>
          <a:lstStyle/>
          <a:p>
            <a:r>
              <a:rPr lang="de-DE"/>
              <a:t>Dr. Ulrich Kleemann</a:t>
            </a:r>
          </a:p>
        </p:txBody>
      </p:sp>
      <p:sp>
        <p:nvSpPr>
          <p:cNvPr id="6" name="Foliennummernplatzhalter 5">
            <a:extLst>
              <a:ext uri="{FF2B5EF4-FFF2-40B4-BE49-F238E27FC236}">
                <a16:creationId xmlns:a16="http://schemas.microsoft.com/office/drawing/2014/main" id="{360F72B5-7CEC-49EE-BC8C-F7E05E8461DC}"/>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372766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0C34-5ED4-4F7B-8ECB-93EF96C48E7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0C1A6D-F772-4DC4-B30F-CB0ADD812D7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8A8839-0662-4FF0-8CF3-CE4B58EC91FD}"/>
              </a:ext>
            </a:extLst>
          </p:cNvPr>
          <p:cNvSpPr>
            <a:spLocks noGrp="1"/>
          </p:cNvSpPr>
          <p:nvPr>
            <p:ph type="dt" sz="half" idx="10"/>
          </p:nvPr>
        </p:nvSpPr>
        <p:spPr/>
        <p:txBody>
          <a:bodyPr/>
          <a:lstStyle/>
          <a:p>
            <a:fld id="{97E74A46-08FC-45A1-8C9B-5274718E0383}" type="datetime1">
              <a:rPr lang="de-DE" smtClean="0"/>
              <a:t>17.06.2018</a:t>
            </a:fld>
            <a:endParaRPr lang="de-DE"/>
          </a:p>
        </p:txBody>
      </p:sp>
      <p:sp>
        <p:nvSpPr>
          <p:cNvPr id="5" name="Fußzeilenplatzhalter 4">
            <a:extLst>
              <a:ext uri="{FF2B5EF4-FFF2-40B4-BE49-F238E27FC236}">
                <a16:creationId xmlns:a16="http://schemas.microsoft.com/office/drawing/2014/main" id="{947FA4D2-A9AB-4CD6-860E-C4B2E9C73F49}"/>
              </a:ext>
            </a:extLst>
          </p:cNvPr>
          <p:cNvSpPr>
            <a:spLocks noGrp="1"/>
          </p:cNvSpPr>
          <p:nvPr>
            <p:ph type="ftr" sz="quarter" idx="11"/>
          </p:nvPr>
        </p:nvSpPr>
        <p:spPr/>
        <p:txBody>
          <a:bodyPr/>
          <a:lstStyle/>
          <a:p>
            <a:r>
              <a:rPr lang="de-DE"/>
              <a:t>Dr. Ulrich Kleemann</a:t>
            </a:r>
          </a:p>
        </p:txBody>
      </p:sp>
      <p:sp>
        <p:nvSpPr>
          <p:cNvPr id="6" name="Foliennummernplatzhalter 5">
            <a:extLst>
              <a:ext uri="{FF2B5EF4-FFF2-40B4-BE49-F238E27FC236}">
                <a16:creationId xmlns:a16="http://schemas.microsoft.com/office/drawing/2014/main" id="{07884F6F-292E-4389-A58B-11BF8339CC72}"/>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28435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784B5-A0BD-4DD2-B42F-7B0DCAFF1C7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422966B-A307-4F2D-8A05-79AC1E378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0184BE-E1D3-4C23-9243-F5B8E5D1A09E}"/>
              </a:ext>
            </a:extLst>
          </p:cNvPr>
          <p:cNvSpPr>
            <a:spLocks noGrp="1"/>
          </p:cNvSpPr>
          <p:nvPr>
            <p:ph type="dt" sz="half" idx="10"/>
          </p:nvPr>
        </p:nvSpPr>
        <p:spPr/>
        <p:txBody>
          <a:bodyPr/>
          <a:lstStyle/>
          <a:p>
            <a:fld id="{C1D36964-F986-4805-A1A3-90F95D1F901A}" type="datetime1">
              <a:rPr lang="de-DE" smtClean="0"/>
              <a:t>17.06.2018</a:t>
            </a:fld>
            <a:endParaRPr lang="de-DE"/>
          </a:p>
        </p:txBody>
      </p:sp>
      <p:sp>
        <p:nvSpPr>
          <p:cNvPr id="5" name="Fußzeilenplatzhalter 4">
            <a:extLst>
              <a:ext uri="{FF2B5EF4-FFF2-40B4-BE49-F238E27FC236}">
                <a16:creationId xmlns:a16="http://schemas.microsoft.com/office/drawing/2014/main" id="{E18A1CC5-D08C-4094-BD4C-DF904B76E51B}"/>
              </a:ext>
            </a:extLst>
          </p:cNvPr>
          <p:cNvSpPr>
            <a:spLocks noGrp="1"/>
          </p:cNvSpPr>
          <p:nvPr>
            <p:ph type="ftr" sz="quarter" idx="11"/>
          </p:nvPr>
        </p:nvSpPr>
        <p:spPr/>
        <p:txBody>
          <a:bodyPr/>
          <a:lstStyle/>
          <a:p>
            <a:r>
              <a:rPr lang="de-DE"/>
              <a:t>Dr. Ulrich Kleemann</a:t>
            </a:r>
          </a:p>
        </p:txBody>
      </p:sp>
      <p:sp>
        <p:nvSpPr>
          <p:cNvPr id="6" name="Foliennummernplatzhalter 5">
            <a:extLst>
              <a:ext uri="{FF2B5EF4-FFF2-40B4-BE49-F238E27FC236}">
                <a16:creationId xmlns:a16="http://schemas.microsoft.com/office/drawing/2014/main" id="{FFDAAC0B-4146-4C9B-B2FB-E48BD3AA5A75}"/>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401220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11DA8-9E10-48D2-8570-BF553E4D1F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2C29D7-3BE1-4DF7-B6D0-2BE5AF28795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E1072D6-1659-4A11-A509-DB2895E8951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2ACA9B0-3DF7-4DB5-A7A8-D327612A03D3}"/>
              </a:ext>
            </a:extLst>
          </p:cNvPr>
          <p:cNvSpPr>
            <a:spLocks noGrp="1"/>
          </p:cNvSpPr>
          <p:nvPr>
            <p:ph type="dt" sz="half" idx="10"/>
          </p:nvPr>
        </p:nvSpPr>
        <p:spPr/>
        <p:txBody>
          <a:bodyPr/>
          <a:lstStyle/>
          <a:p>
            <a:fld id="{EFB6B24C-B64B-4ACE-B578-12826FD699D5}" type="datetime1">
              <a:rPr lang="de-DE" smtClean="0"/>
              <a:t>17.06.2018</a:t>
            </a:fld>
            <a:endParaRPr lang="de-DE"/>
          </a:p>
        </p:txBody>
      </p:sp>
      <p:sp>
        <p:nvSpPr>
          <p:cNvPr id="6" name="Fußzeilenplatzhalter 5">
            <a:extLst>
              <a:ext uri="{FF2B5EF4-FFF2-40B4-BE49-F238E27FC236}">
                <a16:creationId xmlns:a16="http://schemas.microsoft.com/office/drawing/2014/main" id="{C82C52E9-7B60-40E6-9E7B-4D76066DA41E}"/>
              </a:ext>
            </a:extLst>
          </p:cNvPr>
          <p:cNvSpPr>
            <a:spLocks noGrp="1"/>
          </p:cNvSpPr>
          <p:nvPr>
            <p:ph type="ftr" sz="quarter" idx="11"/>
          </p:nvPr>
        </p:nvSpPr>
        <p:spPr/>
        <p:txBody>
          <a:bodyPr/>
          <a:lstStyle/>
          <a:p>
            <a:r>
              <a:rPr lang="de-DE"/>
              <a:t>Dr. Ulrich Kleemann</a:t>
            </a:r>
          </a:p>
        </p:txBody>
      </p:sp>
      <p:sp>
        <p:nvSpPr>
          <p:cNvPr id="7" name="Foliennummernplatzhalter 6">
            <a:extLst>
              <a:ext uri="{FF2B5EF4-FFF2-40B4-BE49-F238E27FC236}">
                <a16:creationId xmlns:a16="http://schemas.microsoft.com/office/drawing/2014/main" id="{F01078B4-7CB4-4ABF-B45F-CEFC580BF633}"/>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36158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A998E-208C-4E6F-BBD1-84C2546472A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058C377-EA19-48C5-8467-7FD24C892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29C8BDD-1CCC-4DAE-82BD-C6801869FCA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7262C8-5B90-490E-ABDF-8E66E7D05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9D542B8-A550-4A9F-8C78-C3C949E9D41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BF2CFF2-1EAB-45A3-878D-3285C7BB3D63}"/>
              </a:ext>
            </a:extLst>
          </p:cNvPr>
          <p:cNvSpPr>
            <a:spLocks noGrp="1"/>
          </p:cNvSpPr>
          <p:nvPr>
            <p:ph type="dt" sz="half" idx="10"/>
          </p:nvPr>
        </p:nvSpPr>
        <p:spPr/>
        <p:txBody>
          <a:bodyPr/>
          <a:lstStyle/>
          <a:p>
            <a:fld id="{60F5B7F8-1F72-46E6-8A6A-FB4478782CCD}" type="datetime1">
              <a:rPr lang="de-DE" smtClean="0"/>
              <a:t>17.06.2018</a:t>
            </a:fld>
            <a:endParaRPr lang="de-DE"/>
          </a:p>
        </p:txBody>
      </p:sp>
      <p:sp>
        <p:nvSpPr>
          <p:cNvPr id="8" name="Fußzeilenplatzhalter 7">
            <a:extLst>
              <a:ext uri="{FF2B5EF4-FFF2-40B4-BE49-F238E27FC236}">
                <a16:creationId xmlns:a16="http://schemas.microsoft.com/office/drawing/2014/main" id="{2DC46A09-5AE3-4C8A-971A-260545C4D3F4}"/>
              </a:ext>
            </a:extLst>
          </p:cNvPr>
          <p:cNvSpPr>
            <a:spLocks noGrp="1"/>
          </p:cNvSpPr>
          <p:nvPr>
            <p:ph type="ftr" sz="quarter" idx="11"/>
          </p:nvPr>
        </p:nvSpPr>
        <p:spPr/>
        <p:txBody>
          <a:bodyPr/>
          <a:lstStyle/>
          <a:p>
            <a:r>
              <a:rPr lang="de-DE"/>
              <a:t>Dr. Ulrich Kleemann</a:t>
            </a:r>
          </a:p>
        </p:txBody>
      </p:sp>
      <p:sp>
        <p:nvSpPr>
          <p:cNvPr id="9" name="Foliennummernplatzhalter 8">
            <a:extLst>
              <a:ext uri="{FF2B5EF4-FFF2-40B4-BE49-F238E27FC236}">
                <a16:creationId xmlns:a16="http://schemas.microsoft.com/office/drawing/2014/main" id="{DC30DF26-6928-4570-BBE9-8A0E6DD11284}"/>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97480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A7A3-4458-4B1B-AAFC-23F8A95544B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FE75E25-C0D8-44F9-AFC8-82361825C8E5}"/>
              </a:ext>
            </a:extLst>
          </p:cNvPr>
          <p:cNvSpPr>
            <a:spLocks noGrp="1"/>
          </p:cNvSpPr>
          <p:nvPr>
            <p:ph type="dt" sz="half" idx="10"/>
          </p:nvPr>
        </p:nvSpPr>
        <p:spPr/>
        <p:txBody>
          <a:bodyPr/>
          <a:lstStyle/>
          <a:p>
            <a:fld id="{3F0235F8-6CBD-4662-B52A-9C2145587C99}" type="datetime1">
              <a:rPr lang="de-DE" smtClean="0"/>
              <a:t>17.06.2018</a:t>
            </a:fld>
            <a:endParaRPr lang="de-DE"/>
          </a:p>
        </p:txBody>
      </p:sp>
      <p:sp>
        <p:nvSpPr>
          <p:cNvPr id="4" name="Fußzeilenplatzhalter 3">
            <a:extLst>
              <a:ext uri="{FF2B5EF4-FFF2-40B4-BE49-F238E27FC236}">
                <a16:creationId xmlns:a16="http://schemas.microsoft.com/office/drawing/2014/main" id="{A0129448-A848-456A-BEB0-396C64EDAABF}"/>
              </a:ext>
            </a:extLst>
          </p:cNvPr>
          <p:cNvSpPr>
            <a:spLocks noGrp="1"/>
          </p:cNvSpPr>
          <p:nvPr>
            <p:ph type="ftr" sz="quarter" idx="11"/>
          </p:nvPr>
        </p:nvSpPr>
        <p:spPr/>
        <p:txBody>
          <a:bodyPr/>
          <a:lstStyle/>
          <a:p>
            <a:r>
              <a:rPr lang="de-DE"/>
              <a:t>Dr. Ulrich Kleemann</a:t>
            </a:r>
          </a:p>
        </p:txBody>
      </p:sp>
      <p:sp>
        <p:nvSpPr>
          <p:cNvPr id="5" name="Foliennummernplatzhalter 4">
            <a:extLst>
              <a:ext uri="{FF2B5EF4-FFF2-40B4-BE49-F238E27FC236}">
                <a16:creationId xmlns:a16="http://schemas.microsoft.com/office/drawing/2014/main" id="{1339A0B6-7085-4303-9903-46179B202E00}"/>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241503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319AC01-A3E4-4AEB-A4D8-F4037F02D9BC}"/>
              </a:ext>
            </a:extLst>
          </p:cNvPr>
          <p:cNvSpPr>
            <a:spLocks noGrp="1"/>
          </p:cNvSpPr>
          <p:nvPr>
            <p:ph type="dt" sz="half" idx="10"/>
          </p:nvPr>
        </p:nvSpPr>
        <p:spPr/>
        <p:txBody>
          <a:bodyPr/>
          <a:lstStyle/>
          <a:p>
            <a:fld id="{6004C57F-C569-4CDF-954B-71505738A754}" type="datetime1">
              <a:rPr lang="de-DE" smtClean="0"/>
              <a:t>17.06.2018</a:t>
            </a:fld>
            <a:endParaRPr lang="de-DE"/>
          </a:p>
        </p:txBody>
      </p:sp>
      <p:sp>
        <p:nvSpPr>
          <p:cNvPr id="3" name="Fußzeilenplatzhalter 2">
            <a:extLst>
              <a:ext uri="{FF2B5EF4-FFF2-40B4-BE49-F238E27FC236}">
                <a16:creationId xmlns:a16="http://schemas.microsoft.com/office/drawing/2014/main" id="{6DE45928-7C3C-47DF-BDDA-1E100C30E288}"/>
              </a:ext>
            </a:extLst>
          </p:cNvPr>
          <p:cNvSpPr>
            <a:spLocks noGrp="1"/>
          </p:cNvSpPr>
          <p:nvPr>
            <p:ph type="ftr" sz="quarter" idx="11"/>
          </p:nvPr>
        </p:nvSpPr>
        <p:spPr/>
        <p:txBody>
          <a:bodyPr/>
          <a:lstStyle/>
          <a:p>
            <a:r>
              <a:rPr lang="de-DE"/>
              <a:t>Dr. Ulrich Kleemann</a:t>
            </a:r>
          </a:p>
        </p:txBody>
      </p:sp>
      <p:sp>
        <p:nvSpPr>
          <p:cNvPr id="4" name="Foliennummernplatzhalter 3">
            <a:extLst>
              <a:ext uri="{FF2B5EF4-FFF2-40B4-BE49-F238E27FC236}">
                <a16:creationId xmlns:a16="http://schemas.microsoft.com/office/drawing/2014/main" id="{0558D607-5C95-4AE6-BA0B-9FF45842B9EF}"/>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166940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6B4C6-2FF1-491C-8A19-E72B4060D5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2411D5E-DA08-4C05-B0B9-39367072A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058D26-CB55-4486-89B5-B41B648C9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774FCC-B455-4F88-B452-825DF5BCD041}"/>
              </a:ext>
            </a:extLst>
          </p:cNvPr>
          <p:cNvSpPr>
            <a:spLocks noGrp="1"/>
          </p:cNvSpPr>
          <p:nvPr>
            <p:ph type="dt" sz="half" idx="10"/>
          </p:nvPr>
        </p:nvSpPr>
        <p:spPr/>
        <p:txBody>
          <a:bodyPr/>
          <a:lstStyle/>
          <a:p>
            <a:fld id="{377084A0-051F-4DCE-8C9F-1C88A6958ED0}" type="datetime1">
              <a:rPr lang="de-DE" smtClean="0"/>
              <a:t>17.06.2018</a:t>
            </a:fld>
            <a:endParaRPr lang="de-DE"/>
          </a:p>
        </p:txBody>
      </p:sp>
      <p:sp>
        <p:nvSpPr>
          <p:cNvPr id="6" name="Fußzeilenplatzhalter 5">
            <a:extLst>
              <a:ext uri="{FF2B5EF4-FFF2-40B4-BE49-F238E27FC236}">
                <a16:creationId xmlns:a16="http://schemas.microsoft.com/office/drawing/2014/main" id="{F684AD2A-FC85-4893-A053-704A84BBFE22}"/>
              </a:ext>
            </a:extLst>
          </p:cNvPr>
          <p:cNvSpPr>
            <a:spLocks noGrp="1"/>
          </p:cNvSpPr>
          <p:nvPr>
            <p:ph type="ftr" sz="quarter" idx="11"/>
          </p:nvPr>
        </p:nvSpPr>
        <p:spPr/>
        <p:txBody>
          <a:bodyPr/>
          <a:lstStyle/>
          <a:p>
            <a:r>
              <a:rPr lang="de-DE"/>
              <a:t>Dr. Ulrich Kleemann</a:t>
            </a:r>
          </a:p>
        </p:txBody>
      </p:sp>
      <p:sp>
        <p:nvSpPr>
          <p:cNvPr id="7" name="Foliennummernplatzhalter 6">
            <a:extLst>
              <a:ext uri="{FF2B5EF4-FFF2-40B4-BE49-F238E27FC236}">
                <a16:creationId xmlns:a16="http://schemas.microsoft.com/office/drawing/2014/main" id="{1D45D4D0-00BF-4270-8E37-B5A8198F4B6A}"/>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175252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B2ED-A0F0-43F5-8C8D-61664BC50A7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8C4631F-7278-489E-A537-DD4C4A19B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E60646C-C8D4-4B1E-8E2A-78D6C98AA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12D4746-989B-4449-9078-CD17E4F0D14D}"/>
              </a:ext>
            </a:extLst>
          </p:cNvPr>
          <p:cNvSpPr>
            <a:spLocks noGrp="1"/>
          </p:cNvSpPr>
          <p:nvPr>
            <p:ph type="dt" sz="half" idx="10"/>
          </p:nvPr>
        </p:nvSpPr>
        <p:spPr/>
        <p:txBody>
          <a:bodyPr/>
          <a:lstStyle/>
          <a:p>
            <a:fld id="{DF0D8A77-2F98-43E0-972C-39EBA806E84C}" type="datetime1">
              <a:rPr lang="de-DE" smtClean="0"/>
              <a:t>17.06.2018</a:t>
            </a:fld>
            <a:endParaRPr lang="de-DE"/>
          </a:p>
        </p:txBody>
      </p:sp>
      <p:sp>
        <p:nvSpPr>
          <p:cNvPr id="6" name="Fußzeilenplatzhalter 5">
            <a:extLst>
              <a:ext uri="{FF2B5EF4-FFF2-40B4-BE49-F238E27FC236}">
                <a16:creationId xmlns:a16="http://schemas.microsoft.com/office/drawing/2014/main" id="{BAC97BB4-E56A-4F5F-B8FD-49437F9BD1CD}"/>
              </a:ext>
            </a:extLst>
          </p:cNvPr>
          <p:cNvSpPr>
            <a:spLocks noGrp="1"/>
          </p:cNvSpPr>
          <p:nvPr>
            <p:ph type="ftr" sz="quarter" idx="11"/>
          </p:nvPr>
        </p:nvSpPr>
        <p:spPr/>
        <p:txBody>
          <a:bodyPr/>
          <a:lstStyle/>
          <a:p>
            <a:r>
              <a:rPr lang="de-DE"/>
              <a:t>Dr. Ulrich Kleemann</a:t>
            </a:r>
          </a:p>
        </p:txBody>
      </p:sp>
      <p:sp>
        <p:nvSpPr>
          <p:cNvPr id="7" name="Foliennummernplatzhalter 6">
            <a:extLst>
              <a:ext uri="{FF2B5EF4-FFF2-40B4-BE49-F238E27FC236}">
                <a16:creationId xmlns:a16="http://schemas.microsoft.com/office/drawing/2014/main" id="{27D4C338-EC7F-49D9-AC54-124656B78A65}"/>
              </a:ext>
            </a:extLst>
          </p:cNvPr>
          <p:cNvSpPr>
            <a:spLocks noGrp="1"/>
          </p:cNvSpPr>
          <p:nvPr>
            <p:ph type="sldNum" sz="quarter" idx="12"/>
          </p:nvPr>
        </p:nvSpPr>
        <p:spPr/>
        <p:txBody>
          <a:bodyPr/>
          <a:lstStyle/>
          <a:p>
            <a:fld id="{544A5D78-A418-4C92-B645-DBEDB29E1DAA}" type="slidenum">
              <a:rPr lang="de-DE" smtClean="0"/>
              <a:t>‹Nr.›</a:t>
            </a:fld>
            <a:endParaRPr lang="de-DE"/>
          </a:p>
        </p:txBody>
      </p:sp>
    </p:spTree>
    <p:extLst>
      <p:ext uri="{BB962C8B-B14F-4D97-AF65-F5344CB8AC3E}">
        <p14:creationId xmlns:p14="http://schemas.microsoft.com/office/powerpoint/2010/main" val="3887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BB4E521-BAD5-42F3-A11D-3D87547DE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DF47158-9854-4DE9-94C4-4420A151B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5966BC-465B-43DC-9349-B93334F7E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535E8-22E6-4BC0-BB13-BBA85B830517}" type="datetime1">
              <a:rPr lang="de-DE" smtClean="0"/>
              <a:t>17.06.2018</a:t>
            </a:fld>
            <a:endParaRPr lang="de-DE"/>
          </a:p>
        </p:txBody>
      </p:sp>
      <p:sp>
        <p:nvSpPr>
          <p:cNvPr id="5" name="Fußzeilenplatzhalter 4">
            <a:extLst>
              <a:ext uri="{FF2B5EF4-FFF2-40B4-BE49-F238E27FC236}">
                <a16:creationId xmlns:a16="http://schemas.microsoft.com/office/drawing/2014/main" id="{B9132EC0-BA2E-434C-A4F1-E8848A96B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Dr. Ulrich Kleemann</a:t>
            </a:r>
          </a:p>
        </p:txBody>
      </p:sp>
      <p:sp>
        <p:nvSpPr>
          <p:cNvPr id="6" name="Foliennummernplatzhalter 5">
            <a:extLst>
              <a:ext uri="{FF2B5EF4-FFF2-40B4-BE49-F238E27FC236}">
                <a16:creationId xmlns:a16="http://schemas.microsoft.com/office/drawing/2014/main" id="{3C5ABD9A-889F-474E-9233-B11A53953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A5D78-A418-4C92-B645-DBEDB29E1DAA}" type="slidenum">
              <a:rPr lang="de-DE" smtClean="0"/>
              <a:t>‹Nr.›</a:t>
            </a:fld>
            <a:endParaRPr lang="de-DE"/>
          </a:p>
        </p:txBody>
      </p:sp>
    </p:spTree>
    <p:extLst>
      <p:ext uri="{BB962C8B-B14F-4D97-AF65-F5344CB8AC3E}">
        <p14:creationId xmlns:p14="http://schemas.microsoft.com/office/powerpoint/2010/main" val="913273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3CEB6-EA22-434F-9E9D-802FD5B5B068}"/>
              </a:ext>
            </a:extLst>
          </p:cNvPr>
          <p:cNvSpPr>
            <a:spLocks noGrp="1"/>
          </p:cNvSpPr>
          <p:nvPr>
            <p:ph type="title"/>
          </p:nvPr>
        </p:nvSpPr>
        <p:spPr/>
        <p:txBody>
          <a:bodyPr>
            <a:normAutofit fontScale="90000"/>
          </a:bodyPr>
          <a:lstStyle/>
          <a:p>
            <a:r>
              <a:rPr lang="de-DE" sz="3200" b="1" dirty="0">
                <a:latin typeface="Arial" panose="020B0604020202020204" pitchFamily="34" charset="0"/>
                <a:cs typeface="Arial" panose="020B0604020202020204" pitchFamily="34" charset="0"/>
              </a:rPr>
              <a:t>Geologische Grundlagendaten für die Ausschlusskriterien – Was hat die Kommission sich dabei gedacht?</a:t>
            </a:r>
          </a:p>
        </p:txBody>
      </p:sp>
      <p:sp>
        <p:nvSpPr>
          <p:cNvPr id="3" name="Inhaltsplatzhalter 2">
            <a:extLst>
              <a:ext uri="{FF2B5EF4-FFF2-40B4-BE49-F238E27FC236}">
                <a16:creationId xmlns:a16="http://schemas.microsoft.com/office/drawing/2014/main" id="{9B327758-D3F0-4674-ABB6-A1C4FA12C84C}"/>
              </a:ext>
            </a:extLst>
          </p:cNvPr>
          <p:cNvSpPr>
            <a:spLocks noGrp="1"/>
          </p:cNvSpPr>
          <p:nvPr>
            <p:ph idx="1"/>
          </p:nvPr>
        </p:nvSpPr>
        <p:spPr>
          <a:xfrm>
            <a:off x="4860933" y="1970329"/>
            <a:ext cx="6584933" cy="4273076"/>
          </a:xfrm>
        </p:spPr>
        <p:txBody>
          <a:bodyPr>
            <a:noAutofit/>
          </a:bodyPr>
          <a:lstStyle/>
          <a:p>
            <a:pPr>
              <a:spcBef>
                <a:spcPts val="600"/>
              </a:spcBef>
              <a:spcAft>
                <a:spcPts val="1200"/>
              </a:spcAft>
            </a:pPr>
            <a:r>
              <a:rPr lang="de-DE" sz="2400" dirty="0">
                <a:latin typeface="Arial" panose="020B0604020202020204" pitchFamily="34" charset="0"/>
                <a:cs typeface="Arial" panose="020B0604020202020204" pitchFamily="34" charset="0"/>
              </a:rPr>
              <a:t>Wie vollständig müssen Daten zu Ausschlusskriterien vorliegen?</a:t>
            </a:r>
          </a:p>
          <a:p>
            <a:pPr>
              <a:spcBef>
                <a:spcPts val="600"/>
              </a:spcBef>
              <a:spcAft>
                <a:spcPts val="1200"/>
              </a:spcAft>
            </a:pPr>
            <a:r>
              <a:rPr lang="de-DE" sz="2400" dirty="0">
                <a:latin typeface="Arial" panose="020B0604020202020204" pitchFamily="34" charset="0"/>
                <a:cs typeface="Arial" panose="020B0604020202020204" pitchFamily="34" charset="0"/>
              </a:rPr>
              <a:t>Wie detailliert müssen Daten zu Mindestanforderungen vorliegen?</a:t>
            </a:r>
          </a:p>
          <a:p>
            <a:pPr>
              <a:spcBef>
                <a:spcPts val="600"/>
              </a:spcBef>
              <a:spcAft>
                <a:spcPts val="1200"/>
              </a:spcAft>
            </a:pPr>
            <a:r>
              <a:rPr lang="de-DE" sz="2400" dirty="0">
                <a:latin typeface="Arial" panose="020B0604020202020204" pitchFamily="34" charset="0"/>
                <a:cs typeface="Arial" panose="020B0604020202020204" pitchFamily="34" charset="0"/>
              </a:rPr>
              <a:t>Welche Anforderungen sind an die Transparenz und Nachvollziehbarkeit des Verfahrens zu stellen?</a:t>
            </a:r>
          </a:p>
          <a:p>
            <a:pPr>
              <a:spcBef>
                <a:spcPts val="600"/>
              </a:spcBef>
              <a:spcAft>
                <a:spcPts val="1200"/>
              </a:spcAft>
            </a:pPr>
            <a:r>
              <a:rPr lang="de-DE" sz="2400" dirty="0">
                <a:latin typeface="Arial" panose="020B0604020202020204" pitchFamily="34" charset="0"/>
                <a:cs typeface="Arial" panose="020B0604020202020204" pitchFamily="34" charset="0"/>
              </a:rPr>
              <a:t>Warum ist das kritische Hinterfragen durch Geologen von besonderer Bedeutung?</a:t>
            </a:r>
          </a:p>
        </p:txBody>
      </p:sp>
      <p:sp>
        <p:nvSpPr>
          <p:cNvPr id="5" name="Foliennummernplatzhalter 4"/>
          <p:cNvSpPr>
            <a:spLocks noGrp="1"/>
          </p:cNvSpPr>
          <p:nvPr>
            <p:ph type="sldNum" sz="quarter" idx="12"/>
          </p:nvPr>
        </p:nvSpPr>
        <p:spPr/>
        <p:txBody>
          <a:bodyPr/>
          <a:lstStyle/>
          <a:p>
            <a:fld id="{544A5D78-A418-4C92-B645-DBEDB29E1DAA}" type="slidenum">
              <a:rPr lang="de-DE" smtClean="0"/>
              <a:t>1</a:t>
            </a:fld>
            <a:endParaRPr lang="de-DE"/>
          </a:p>
        </p:txBody>
      </p:sp>
      <p:sp>
        <p:nvSpPr>
          <p:cNvPr id="4" name="Fußzeilenplatzhalter 3"/>
          <p:cNvSpPr>
            <a:spLocks noGrp="1"/>
          </p:cNvSpPr>
          <p:nvPr>
            <p:ph type="ftr" sz="quarter" idx="11"/>
          </p:nvPr>
        </p:nvSpPr>
        <p:spPr/>
        <p:txBody>
          <a:bodyPr/>
          <a:lstStyle/>
          <a:p>
            <a:r>
              <a:rPr lang="de-DE"/>
              <a:t>Dr. Ulrich Kleemann</a:t>
            </a:r>
          </a:p>
        </p:txBody>
      </p:sp>
      <p:pic>
        <p:nvPicPr>
          <p:cNvPr id="13" name="Grafik 12">
            <a:extLst>
              <a:ext uri="{FF2B5EF4-FFF2-40B4-BE49-F238E27FC236}">
                <a16:creationId xmlns:a16="http://schemas.microsoft.com/office/drawing/2014/main" id="{8445760F-605C-46B6-BDC6-B14B65B88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03633"/>
            <a:ext cx="3482594" cy="4834112"/>
          </a:xfrm>
          <a:prstGeom prst="rect">
            <a:avLst/>
          </a:prstGeom>
          <a:ln w="12700">
            <a:solidFill>
              <a:schemeClr val="tx1"/>
            </a:solidFill>
          </a:ln>
        </p:spPr>
      </p:pic>
    </p:spTree>
    <p:extLst>
      <p:ext uri="{BB962C8B-B14F-4D97-AF65-F5344CB8AC3E}">
        <p14:creationId xmlns:p14="http://schemas.microsoft.com/office/powerpoint/2010/main" val="36417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4FF31-AE0F-441B-B4FA-D404096F0666}"/>
              </a:ext>
            </a:extLst>
          </p:cNvPr>
          <p:cNvSpPr>
            <a:spLocks noGrp="1"/>
          </p:cNvSpPr>
          <p:nvPr>
            <p:ph type="title"/>
          </p:nvPr>
        </p:nvSpPr>
        <p:spPr>
          <a:xfrm>
            <a:off x="838200" y="365125"/>
            <a:ext cx="10340083" cy="929419"/>
          </a:xfrm>
        </p:spPr>
        <p:txBody>
          <a:bodyPr>
            <a:normAutofit fontScale="90000"/>
          </a:bodyPr>
          <a:lstStyle/>
          <a:p>
            <a:r>
              <a:rPr lang="de-DE" sz="3200" b="1" dirty="0">
                <a:latin typeface="Arial" panose="020B0604020202020204" pitchFamily="34" charset="0"/>
                <a:cs typeface="Arial" panose="020B0604020202020204" pitchFamily="34" charset="0"/>
              </a:rPr>
              <a:t>85 % der Genehmigungen haben nahezu identischen Text</a:t>
            </a:r>
          </a:p>
        </p:txBody>
      </p:sp>
      <p:sp>
        <p:nvSpPr>
          <p:cNvPr id="3" name="Inhaltsplatzhalter 2">
            <a:extLst>
              <a:ext uri="{FF2B5EF4-FFF2-40B4-BE49-F238E27FC236}">
                <a16:creationId xmlns:a16="http://schemas.microsoft.com/office/drawing/2014/main" id="{566DF90C-10E1-4A82-8B6F-4C72B0F4C9B8}"/>
              </a:ext>
            </a:extLst>
          </p:cNvPr>
          <p:cNvSpPr>
            <a:spLocks noGrp="1"/>
          </p:cNvSpPr>
          <p:nvPr>
            <p:ph idx="1"/>
          </p:nvPr>
        </p:nvSpPr>
        <p:spPr>
          <a:xfrm>
            <a:off x="838200" y="1253331"/>
            <a:ext cx="9661989" cy="4351338"/>
          </a:xfrm>
        </p:spPr>
        <p:txBody>
          <a:bodyPr>
            <a:normAutofit fontScale="77500" lnSpcReduction="20000"/>
          </a:bodyPr>
          <a:lstStyle/>
          <a:p>
            <a:r>
              <a:rPr lang="de-DE" dirty="0"/>
              <a:t>Das Sächsische Landesamt für Umwelt, Landwirtschaft und Geologie (</a:t>
            </a:r>
            <a:r>
              <a:rPr lang="de-DE" dirty="0" err="1"/>
              <a:t>LfULG</a:t>
            </a:r>
            <a:r>
              <a:rPr lang="de-DE" dirty="0"/>
              <a:t>) / Oberbergamt kommt zu dem Prüfergebnis, dass am Standort des Vorhabens im </a:t>
            </a:r>
            <a:r>
              <a:rPr lang="de-DE" dirty="0" err="1"/>
              <a:t>Teufenbereich</a:t>
            </a:r>
            <a:r>
              <a:rPr lang="de-DE" dirty="0"/>
              <a:t> 300 – 1500 m eine Gesteinsformation nach § 21 Absatz 2 Satz 1 </a:t>
            </a:r>
            <a:r>
              <a:rPr lang="de-DE" dirty="0" err="1"/>
              <a:t>StandAG</a:t>
            </a:r>
            <a:r>
              <a:rPr lang="de-DE" dirty="0"/>
              <a:t> vorhanden sei und das Vorhaben aufgrund des § 21 Absatz 2 Satz 1 Nr. 4 </a:t>
            </a:r>
            <a:r>
              <a:rPr lang="de-DE" dirty="0" err="1"/>
              <a:t>StandAG</a:t>
            </a:r>
            <a:r>
              <a:rPr lang="de-DE" dirty="0"/>
              <a:t> zugelassen werden könne. </a:t>
            </a:r>
          </a:p>
          <a:p>
            <a:endParaRPr lang="de-DE" dirty="0"/>
          </a:p>
          <a:p>
            <a:r>
              <a:rPr lang="de-DE" dirty="0"/>
              <a:t>Am Vorhabenstandort ist gemäß Stellungnahme des Sächsischen Landesamtes für Umwelt, Landwirtschaft und Geologie (</a:t>
            </a:r>
            <a:r>
              <a:rPr lang="de-DE" dirty="0" err="1"/>
              <a:t>LfULG</a:t>
            </a:r>
            <a:r>
              <a:rPr lang="de-DE" dirty="0"/>
              <a:t>) vom …… eine </a:t>
            </a:r>
            <a:r>
              <a:rPr lang="de-DE" dirty="0" err="1"/>
              <a:t>Kristallingesteinsformation</a:t>
            </a:r>
            <a:r>
              <a:rPr lang="de-DE" dirty="0"/>
              <a:t> im Sinne des § 21 Absatz 2 Satz 1 </a:t>
            </a:r>
            <a:r>
              <a:rPr lang="de-DE" dirty="0" err="1"/>
              <a:t>StandAG</a:t>
            </a:r>
            <a:r>
              <a:rPr lang="de-DE" dirty="0"/>
              <a:t> vorhanden. Des Weiteren würden am Vorhabenstandort durch die vorgesehene Bohrung keine vorhandenen Gesteinsschichten erheblich geschädigt, die einen langfristigen Schutz darunterliegender, für die Endlagerung geeigneter Schichten bewirken können. </a:t>
            </a:r>
            <a:r>
              <a:rPr lang="de-DE" b="1" dirty="0"/>
              <a:t>Eine Barrierefunktion der vorhandenen Gesteinsschichten sei aufgrund vorhandener </a:t>
            </a:r>
            <a:r>
              <a:rPr lang="de-DE" b="1" dirty="0" err="1"/>
              <a:t>Klüftung</a:t>
            </a:r>
            <a:r>
              <a:rPr lang="de-DE" b="1" dirty="0"/>
              <a:t> nicht zu erwarten.</a:t>
            </a:r>
            <a:r>
              <a:rPr lang="de-DE" dirty="0"/>
              <a:t> Zudem seien am Vorhabenstandort weder </a:t>
            </a:r>
            <a:r>
              <a:rPr lang="de-DE" dirty="0" err="1"/>
              <a:t>stratiforme</a:t>
            </a:r>
            <a:r>
              <a:rPr lang="de-DE" dirty="0"/>
              <a:t> Steinsalzformationen noch Salzformationen in steiler Lagerung vorhanden.</a:t>
            </a:r>
          </a:p>
          <a:p>
            <a:endParaRPr lang="de-DE" dirty="0"/>
          </a:p>
        </p:txBody>
      </p:sp>
      <p:sp>
        <p:nvSpPr>
          <p:cNvPr id="4" name="Textfeld 3">
            <a:extLst>
              <a:ext uri="{FF2B5EF4-FFF2-40B4-BE49-F238E27FC236}">
                <a16:creationId xmlns:a16="http://schemas.microsoft.com/office/drawing/2014/main" id="{36B07C0D-879B-48A8-BA24-85A8EEB22507}"/>
              </a:ext>
            </a:extLst>
          </p:cNvPr>
          <p:cNvSpPr txBox="1"/>
          <p:nvPr/>
        </p:nvSpPr>
        <p:spPr>
          <a:xfrm>
            <a:off x="1144559" y="5460831"/>
            <a:ext cx="8180445" cy="830997"/>
          </a:xfrm>
          <a:prstGeom prst="rect">
            <a:avLst/>
          </a:prstGeom>
          <a:solidFill>
            <a:schemeClr val="accent2">
              <a:lumMod val="20000"/>
              <a:lumOff val="80000"/>
            </a:schemeClr>
          </a:solidFill>
          <a:ln w="19050">
            <a:solidFill>
              <a:srgbClr val="FF0000"/>
            </a:solidFill>
          </a:ln>
        </p:spPr>
        <p:txBody>
          <a:bodyPr wrap="none" rtlCol="0">
            <a:spAutoFit/>
          </a:bodyPr>
          <a:lstStyle/>
          <a:p>
            <a:r>
              <a:rPr lang="de-DE" sz="2400" b="1" dirty="0">
                <a:latin typeface="Arial" panose="020B0604020202020204" pitchFamily="34" charset="0"/>
                <a:cs typeface="Arial" panose="020B0604020202020204" pitchFamily="34" charset="0"/>
              </a:rPr>
              <a:t>2. Feststellung</a:t>
            </a:r>
          </a:p>
          <a:p>
            <a:r>
              <a:rPr lang="de-DE" sz="2400" b="1" dirty="0">
                <a:latin typeface="Arial" panose="020B0604020202020204" pitchFamily="34" charset="0"/>
                <a:cs typeface="Arial" panose="020B0604020202020204" pitchFamily="34" charset="0"/>
              </a:rPr>
              <a:t>Die Ergebnisse der Prüfung sind nicht nachvollziehbar</a:t>
            </a:r>
          </a:p>
        </p:txBody>
      </p:sp>
      <p:sp>
        <p:nvSpPr>
          <p:cNvPr id="7" name="Foliennummernplatzhalter 6"/>
          <p:cNvSpPr>
            <a:spLocks noGrp="1"/>
          </p:cNvSpPr>
          <p:nvPr>
            <p:ph type="sldNum" sz="quarter" idx="12"/>
          </p:nvPr>
        </p:nvSpPr>
        <p:spPr/>
        <p:txBody>
          <a:bodyPr/>
          <a:lstStyle/>
          <a:p>
            <a:fld id="{544A5D78-A418-4C92-B645-DBEDB29E1DAA}" type="slidenum">
              <a:rPr lang="de-DE" smtClean="0"/>
              <a:t>10</a:t>
            </a:fld>
            <a:endParaRPr lang="de-DE"/>
          </a:p>
        </p:txBody>
      </p:sp>
      <p:sp>
        <p:nvSpPr>
          <p:cNvPr id="6" name="Fußzeilenplatzhalter 5"/>
          <p:cNvSpPr>
            <a:spLocks noGrp="1"/>
          </p:cNvSpPr>
          <p:nvPr>
            <p:ph type="ftr" sz="quarter" idx="11"/>
          </p:nvPr>
        </p:nvSpPr>
        <p:spPr/>
        <p:txBody>
          <a:bodyPr/>
          <a:lstStyle/>
          <a:p>
            <a:r>
              <a:rPr lang="de-DE"/>
              <a:t>Dr. Ulrich Kleemann</a:t>
            </a:r>
          </a:p>
        </p:txBody>
      </p:sp>
      <p:sp>
        <p:nvSpPr>
          <p:cNvPr id="5" name="Textfeld 4">
            <a:extLst>
              <a:ext uri="{FF2B5EF4-FFF2-40B4-BE49-F238E27FC236}">
                <a16:creationId xmlns:a16="http://schemas.microsoft.com/office/drawing/2014/main" id="{46234172-83BA-4985-A213-6CFEA596F040}"/>
              </a:ext>
            </a:extLst>
          </p:cNvPr>
          <p:cNvSpPr txBox="1"/>
          <p:nvPr/>
        </p:nvSpPr>
        <p:spPr>
          <a:xfrm>
            <a:off x="10093516" y="2523280"/>
            <a:ext cx="1898918" cy="646331"/>
          </a:xfrm>
          <a:prstGeom prst="rect">
            <a:avLst/>
          </a:prstGeom>
          <a:solidFill>
            <a:schemeClr val="accent2">
              <a:lumMod val="20000"/>
              <a:lumOff val="80000"/>
            </a:schemeClr>
          </a:solidFill>
          <a:ln w="19050">
            <a:solidFill>
              <a:srgbClr val="CC0000"/>
            </a:solidFill>
          </a:ln>
        </p:spPr>
        <p:txBody>
          <a:bodyPr wrap="none" rtlCol="0">
            <a:spAutoFit/>
          </a:bodyPr>
          <a:lstStyle/>
          <a:p>
            <a:r>
              <a:rPr lang="de-DE" b="1" dirty="0">
                <a:latin typeface="Arial" panose="020B0604020202020204" pitchFamily="34" charset="0"/>
                <a:cs typeface="Arial" panose="020B0604020202020204" pitchFamily="34" charset="0"/>
              </a:rPr>
              <a:t>Wo ist diese?</a:t>
            </a:r>
          </a:p>
          <a:p>
            <a:r>
              <a:rPr lang="de-DE" b="1" dirty="0">
                <a:latin typeface="Arial" panose="020B0604020202020204" pitchFamily="34" charset="0"/>
                <a:cs typeface="Arial" panose="020B0604020202020204" pitchFamily="34" charset="0"/>
              </a:rPr>
              <a:t>Welcher Inhalt?</a:t>
            </a:r>
          </a:p>
        </p:txBody>
      </p:sp>
      <p:sp>
        <p:nvSpPr>
          <p:cNvPr id="8" name="Textfeld 7">
            <a:extLst>
              <a:ext uri="{FF2B5EF4-FFF2-40B4-BE49-F238E27FC236}">
                <a16:creationId xmlns:a16="http://schemas.microsoft.com/office/drawing/2014/main" id="{FB3D5122-12D4-4858-8DAE-AFE517156105}"/>
              </a:ext>
            </a:extLst>
          </p:cNvPr>
          <p:cNvSpPr txBox="1"/>
          <p:nvPr/>
        </p:nvSpPr>
        <p:spPr>
          <a:xfrm>
            <a:off x="5738342" y="2350189"/>
            <a:ext cx="1792029" cy="369332"/>
          </a:xfrm>
          <a:prstGeom prst="rect">
            <a:avLst/>
          </a:prstGeom>
          <a:solidFill>
            <a:schemeClr val="accent2">
              <a:lumMod val="20000"/>
              <a:lumOff val="80000"/>
            </a:schemeClr>
          </a:solidFill>
          <a:ln w="19050">
            <a:solidFill>
              <a:srgbClr val="CC0000"/>
            </a:solidFill>
          </a:ln>
        </p:spPr>
        <p:txBody>
          <a:bodyPr wrap="none" rtlCol="0">
            <a:spAutoFit/>
          </a:bodyPr>
          <a:lstStyle/>
          <a:p>
            <a:r>
              <a:rPr lang="de-DE" b="1" dirty="0">
                <a:latin typeface="Arial" panose="020B0604020202020204" pitchFamily="34" charset="0"/>
                <a:cs typeface="Arial" panose="020B0604020202020204" pitchFamily="34" charset="0"/>
              </a:rPr>
              <a:t>Welche Teufe?</a:t>
            </a:r>
          </a:p>
        </p:txBody>
      </p:sp>
      <p:sp>
        <p:nvSpPr>
          <p:cNvPr id="9" name="Textfeld 8">
            <a:extLst>
              <a:ext uri="{FF2B5EF4-FFF2-40B4-BE49-F238E27FC236}">
                <a16:creationId xmlns:a16="http://schemas.microsoft.com/office/drawing/2014/main" id="{3E81E2E5-8C1A-4C04-9741-9902C138CFE9}"/>
              </a:ext>
            </a:extLst>
          </p:cNvPr>
          <p:cNvSpPr txBox="1"/>
          <p:nvPr/>
        </p:nvSpPr>
        <p:spPr>
          <a:xfrm>
            <a:off x="9691005" y="4696305"/>
            <a:ext cx="2296463" cy="369332"/>
          </a:xfrm>
          <a:prstGeom prst="rect">
            <a:avLst/>
          </a:prstGeom>
          <a:solidFill>
            <a:schemeClr val="accent2">
              <a:lumMod val="20000"/>
              <a:lumOff val="80000"/>
            </a:schemeClr>
          </a:solidFill>
          <a:ln w="19050">
            <a:solidFill>
              <a:srgbClr val="CC0000"/>
            </a:solidFill>
          </a:ln>
        </p:spPr>
        <p:txBody>
          <a:bodyPr wrap="none" rtlCol="0">
            <a:spAutoFit/>
          </a:bodyPr>
          <a:lstStyle/>
          <a:p>
            <a:r>
              <a:rPr lang="de-DE" b="1" dirty="0">
                <a:latin typeface="Arial" panose="020B0604020202020204" pitchFamily="34" charset="0"/>
                <a:cs typeface="Arial" panose="020B0604020202020204" pitchFamily="34" charset="0"/>
              </a:rPr>
              <a:t>Welche Schichten?</a:t>
            </a:r>
          </a:p>
        </p:txBody>
      </p:sp>
      <p:cxnSp>
        <p:nvCxnSpPr>
          <p:cNvPr id="11" name="Gerade Verbindung mit Pfeil 10">
            <a:extLst>
              <a:ext uri="{FF2B5EF4-FFF2-40B4-BE49-F238E27FC236}">
                <a16:creationId xmlns:a16="http://schemas.microsoft.com/office/drawing/2014/main" id="{76AA7E9C-7FE2-4BC9-A489-4F5E2973A34B}"/>
              </a:ext>
            </a:extLst>
          </p:cNvPr>
          <p:cNvCxnSpPr>
            <a:cxnSpLocks/>
            <a:stCxn id="8" idx="1"/>
          </p:cNvCxnSpPr>
          <p:nvPr/>
        </p:nvCxnSpPr>
        <p:spPr>
          <a:xfrm flipH="1" flipV="1">
            <a:off x="5234781" y="2285667"/>
            <a:ext cx="503561" cy="2491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C85C5F4-2A81-4137-956D-0F2280B5B90C}"/>
              </a:ext>
            </a:extLst>
          </p:cNvPr>
          <p:cNvCxnSpPr>
            <a:cxnSpLocks/>
          </p:cNvCxnSpPr>
          <p:nvPr/>
        </p:nvCxnSpPr>
        <p:spPr>
          <a:xfrm flipH="1">
            <a:off x="6886937" y="2719521"/>
            <a:ext cx="3206580" cy="24359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D0110C15-0B36-4C26-8CC8-5C1B84E3F1F9}"/>
              </a:ext>
            </a:extLst>
          </p:cNvPr>
          <p:cNvCxnSpPr>
            <a:cxnSpLocks/>
          </p:cNvCxnSpPr>
          <p:nvPr/>
        </p:nvCxnSpPr>
        <p:spPr>
          <a:xfrm flipH="1" flipV="1">
            <a:off x="9062977" y="4539450"/>
            <a:ext cx="654721" cy="22238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8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87B9A-5C24-4AB3-AA2A-B06CA4322D28}"/>
              </a:ext>
            </a:extLst>
          </p:cNvPr>
          <p:cNvSpPr>
            <a:spLocks noGrp="1"/>
          </p:cNvSpPr>
          <p:nvPr>
            <p:ph type="title"/>
          </p:nvPr>
        </p:nvSpPr>
        <p:spPr>
          <a:xfrm>
            <a:off x="838200" y="365126"/>
            <a:ext cx="10422276" cy="867774"/>
          </a:xfrm>
        </p:spPr>
        <p:txBody>
          <a:bodyPr>
            <a:normAutofit fontScale="90000"/>
          </a:bodyPr>
          <a:lstStyle/>
          <a:p>
            <a:r>
              <a:rPr lang="de-DE" sz="3200" b="1" dirty="0">
                <a:latin typeface="Arial" panose="020B0604020202020204" pitchFamily="34" charset="0"/>
                <a:cs typeface="Arial" panose="020B0604020202020204" pitchFamily="34" charset="0"/>
              </a:rPr>
              <a:t>Erwartungen an Transparenz und Nachvollziehbarkeit</a:t>
            </a:r>
          </a:p>
        </p:txBody>
      </p:sp>
      <p:sp>
        <p:nvSpPr>
          <p:cNvPr id="3" name="Inhaltsplatzhalter 2">
            <a:extLst>
              <a:ext uri="{FF2B5EF4-FFF2-40B4-BE49-F238E27FC236}">
                <a16:creationId xmlns:a16="http://schemas.microsoft.com/office/drawing/2014/main" id="{E4C07464-3871-4C7B-B5EE-FC035A6A5739}"/>
              </a:ext>
            </a:extLst>
          </p:cNvPr>
          <p:cNvSpPr>
            <a:spLocks noGrp="1"/>
          </p:cNvSpPr>
          <p:nvPr>
            <p:ph idx="1"/>
          </p:nvPr>
        </p:nvSpPr>
        <p:spPr>
          <a:xfrm>
            <a:off x="838200" y="1144024"/>
            <a:ext cx="10515600" cy="4351338"/>
          </a:xfrm>
        </p:spPr>
        <p:txBody>
          <a:bodyPr/>
          <a:lstStyle/>
          <a:p>
            <a:r>
              <a:rPr lang="de-DE" dirty="0">
                <a:latin typeface="Arial" panose="020B0604020202020204" pitchFamily="34" charset="0"/>
                <a:cs typeface="Arial" panose="020B0604020202020204" pitchFamily="34" charset="0"/>
              </a:rPr>
              <a:t>Lückenlose Veröffentlichung aller Genehmigungen</a:t>
            </a:r>
          </a:p>
          <a:p>
            <a:r>
              <a:rPr lang="de-DE" dirty="0">
                <a:latin typeface="Arial" panose="020B0604020202020204" pitchFamily="34" charset="0"/>
                <a:cs typeface="Arial" panose="020B0604020202020204" pitchFamily="34" charset="0"/>
              </a:rPr>
              <a:t>Lückenlose Veröffentlichung aller Quellen (z.B. Stellungnahmen, Anträge)</a:t>
            </a:r>
          </a:p>
          <a:p>
            <a:r>
              <a:rPr lang="de-DE" dirty="0">
                <a:latin typeface="Arial" panose="020B0604020202020204" pitchFamily="34" charset="0"/>
                <a:cs typeface="Arial" panose="020B0604020202020204" pitchFamily="34" charset="0"/>
              </a:rPr>
              <a:t>Keine Verwendung von Textbausteinen sondern Einzelfallbetrachtung (insb. bei Kristallin von besonderer Bedeutung)</a:t>
            </a:r>
          </a:p>
          <a:p>
            <a:r>
              <a:rPr lang="de-DE" dirty="0">
                <a:latin typeface="Arial" panose="020B0604020202020204" pitchFamily="34" charset="0"/>
                <a:cs typeface="Arial" panose="020B0604020202020204" pitchFamily="34" charset="0"/>
              </a:rPr>
              <a:t>Angabe der geplanten Bohrteufe (sonst Aussagen wertlos)</a:t>
            </a:r>
          </a:p>
          <a:p>
            <a:r>
              <a:rPr lang="de-DE" dirty="0">
                <a:latin typeface="Arial" panose="020B0604020202020204" pitchFamily="34" charset="0"/>
                <a:cs typeface="Arial" panose="020B0604020202020204" pitchFamily="34" charset="0"/>
              </a:rPr>
              <a:t>Angabe des Schichtenprofils </a:t>
            </a:r>
          </a:p>
          <a:p>
            <a:r>
              <a:rPr lang="de-DE" dirty="0">
                <a:latin typeface="Arial" panose="020B0604020202020204" pitchFamily="34" charset="0"/>
                <a:cs typeface="Arial" panose="020B0604020202020204" pitchFamily="34" charset="0"/>
              </a:rPr>
              <a:t>Beschreibung der geologischen Gesamtsituation</a:t>
            </a:r>
          </a:p>
          <a:p>
            <a:endParaRPr lang="de-DE" dirty="0"/>
          </a:p>
        </p:txBody>
      </p:sp>
      <p:sp>
        <p:nvSpPr>
          <p:cNvPr id="4" name="Textfeld 3">
            <a:extLst>
              <a:ext uri="{FF2B5EF4-FFF2-40B4-BE49-F238E27FC236}">
                <a16:creationId xmlns:a16="http://schemas.microsoft.com/office/drawing/2014/main" id="{DBC01729-C91C-4CD5-A923-F2B1AA469DA4}"/>
              </a:ext>
            </a:extLst>
          </p:cNvPr>
          <p:cNvSpPr txBox="1"/>
          <p:nvPr/>
        </p:nvSpPr>
        <p:spPr>
          <a:xfrm>
            <a:off x="763520" y="5406485"/>
            <a:ext cx="10553530" cy="830997"/>
          </a:xfrm>
          <a:prstGeom prst="rect">
            <a:avLst/>
          </a:prstGeom>
          <a:solidFill>
            <a:schemeClr val="accent2">
              <a:lumMod val="20000"/>
              <a:lumOff val="80000"/>
            </a:schemeClr>
          </a:solidFill>
          <a:ln w="19050">
            <a:solidFill>
              <a:srgbClr val="FF0000"/>
            </a:solidFill>
          </a:ln>
        </p:spPr>
        <p:txBody>
          <a:bodyPr wrap="none" rtlCol="0">
            <a:spAutoFit/>
          </a:bodyPr>
          <a:lstStyle/>
          <a:p>
            <a:r>
              <a:rPr lang="de-DE" sz="2400" b="1" dirty="0"/>
              <a:t>Bereitstellung der Daten zu </a:t>
            </a:r>
            <a:r>
              <a:rPr lang="de-DE" sz="2400" b="1" dirty="0" err="1"/>
              <a:t>Einvernehmenserklärungen</a:t>
            </a:r>
            <a:r>
              <a:rPr lang="de-DE" sz="2400" b="1" dirty="0"/>
              <a:t> nach § 21 </a:t>
            </a:r>
            <a:r>
              <a:rPr lang="de-DE" sz="2400" b="1" dirty="0" err="1"/>
              <a:t>StandAG</a:t>
            </a:r>
            <a:r>
              <a:rPr lang="de-DE" sz="2400" b="1" dirty="0"/>
              <a:t> erfüllt</a:t>
            </a:r>
          </a:p>
          <a:p>
            <a:r>
              <a:rPr lang="de-DE" sz="2400" b="1" dirty="0"/>
              <a:t>nicht die Anforderungen an ein selbsthinterfragendes und lernendes Verfahren</a:t>
            </a:r>
          </a:p>
        </p:txBody>
      </p:sp>
      <p:sp>
        <p:nvSpPr>
          <p:cNvPr id="6" name="Foliennummernplatzhalter 5"/>
          <p:cNvSpPr>
            <a:spLocks noGrp="1"/>
          </p:cNvSpPr>
          <p:nvPr>
            <p:ph type="sldNum" sz="quarter" idx="12"/>
          </p:nvPr>
        </p:nvSpPr>
        <p:spPr/>
        <p:txBody>
          <a:bodyPr/>
          <a:lstStyle/>
          <a:p>
            <a:fld id="{544A5D78-A418-4C92-B645-DBEDB29E1DAA}" type="slidenum">
              <a:rPr lang="de-DE" smtClean="0"/>
              <a:t>11</a:t>
            </a:fld>
            <a:endParaRPr lang="de-DE"/>
          </a:p>
        </p:txBody>
      </p:sp>
      <p:sp>
        <p:nvSpPr>
          <p:cNvPr id="5" name="Fußzeilenplatzhalter 4"/>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3580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DB17B-408B-4408-A50B-6046F9DAC34D}"/>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Warum ist das kritische Hinterfragen durch Geologen von besonderer Bedeutung?</a:t>
            </a:r>
          </a:p>
        </p:txBody>
      </p:sp>
      <p:sp>
        <p:nvSpPr>
          <p:cNvPr id="4" name="Inhaltsplatzhalter 3">
            <a:extLst>
              <a:ext uri="{FF2B5EF4-FFF2-40B4-BE49-F238E27FC236}">
                <a16:creationId xmlns:a16="http://schemas.microsoft.com/office/drawing/2014/main" id="{DF239895-C0B6-47D5-8249-DCE42F013CFA}"/>
              </a:ext>
            </a:extLst>
          </p:cNvPr>
          <p:cNvSpPr txBox="1">
            <a:spLocks noGrp="1"/>
          </p:cNvSpPr>
          <p:nvPr>
            <p:ph idx="1"/>
          </p:nvPr>
        </p:nvSpPr>
        <p:spPr>
          <a:xfrm>
            <a:off x="838200" y="1498161"/>
            <a:ext cx="5741709" cy="4874155"/>
          </a:xfrm>
          <a:prstGeom prst="rect">
            <a:avLst/>
          </a:prstGeom>
          <a:solidFill>
            <a:schemeClr val="accent2">
              <a:lumMod val="20000"/>
              <a:lumOff val="80000"/>
              <a:alpha val="70000"/>
            </a:schemeClr>
          </a:solidFill>
        </p:spPr>
        <p:txBody>
          <a:bodyPr wrap="square" rtlCol="0">
            <a:spAutoFit/>
          </a:bodyPr>
          <a:lstStyle/>
          <a:p>
            <a:pPr marL="0" indent="0">
              <a:buNone/>
            </a:pPr>
            <a:r>
              <a:rPr lang="de-DE" sz="2400" dirty="0">
                <a:latin typeface="Arial" pitchFamily="34" charset="0"/>
                <a:cs typeface="Arial" pitchFamily="34" charset="0"/>
              </a:rPr>
              <a:t>Ihre heutige Struktur („der </a:t>
            </a:r>
            <a:r>
              <a:rPr lang="de-DE" sz="2400" dirty="0" err="1">
                <a:latin typeface="Arial" pitchFamily="34" charset="0"/>
                <a:cs typeface="Arial" pitchFamily="34" charset="0"/>
              </a:rPr>
              <a:t>Moho</a:t>
            </a:r>
            <a:r>
              <a:rPr lang="de-DE" sz="2400" dirty="0">
                <a:latin typeface="Arial" pitchFamily="34" charset="0"/>
                <a:cs typeface="Arial" pitchFamily="34" charset="0"/>
              </a:rPr>
              <a:t>“) mit den markanten Schwellen- und Muldenstrukturen ist wahrscheinlich ein Ergebnis isostatischer Ausgleichs-bewegungen ab Oberrotliegend, die im Zusammenhang mit tektonischen Ereignissen stehen….</a:t>
            </a:r>
          </a:p>
          <a:p>
            <a:pPr marL="0" indent="0">
              <a:buNone/>
            </a:pPr>
            <a:r>
              <a:rPr lang="de-DE" sz="2400" dirty="0">
                <a:latin typeface="Arial" pitchFamily="34" charset="0"/>
                <a:cs typeface="Arial" pitchFamily="34" charset="0"/>
              </a:rPr>
              <a:t>Somit spiegelt die Konturierung der </a:t>
            </a:r>
            <a:r>
              <a:rPr lang="de-DE" sz="2400" dirty="0" err="1">
                <a:latin typeface="Arial" pitchFamily="34" charset="0"/>
                <a:cs typeface="Arial" pitchFamily="34" charset="0"/>
              </a:rPr>
              <a:t>Moho</a:t>
            </a:r>
            <a:r>
              <a:rPr lang="de-DE" sz="2400" dirty="0">
                <a:latin typeface="Arial" pitchFamily="34" charset="0"/>
                <a:cs typeface="Arial" pitchFamily="34" charset="0"/>
              </a:rPr>
              <a:t> bedeutsame tektonische Events wider, die Ihren Ausdruck sowohl in der postumen Aktivierung von Bruchstörungen als auch in der Fazies-verteilung, besonders im Meso- und Känozoikum finden.</a:t>
            </a:r>
          </a:p>
        </p:txBody>
      </p:sp>
      <p:sp>
        <p:nvSpPr>
          <p:cNvPr id="6" name="Textfeld 5">
            <a:extLst>
              <a:ext uri="{FF2B5EF4-FFF2-40B4-BE49-F238E27FC236}">
                <a16:creationId xmlns:a16="http://schemas.microsoft.com/office/drawing/2014/main" id="{1E87B77D-483D-46D6-B646-9F35C9B61472}"/>
              </a:ext>
            </a:extLst>
          </p:cNvPr>
          <p:cNvSpPr txBox="1"/>
          <p:nvPr/>
        </p:nvSpPr>
        <p:spPr>
          <a:xfrm>
            <a:off x="7078894" y="1537631"/>
            <a:ext cx="4957832" cy="400110"/>
          </a:xfrm>
          <a:prstGeom prst="rect">
            <a:avLst/>
          </a:prstGeom>
          <a:noFill/>
        </p:spPr>
        <p:txBody>
          <a:bodyPr wrap="none" rtlCol="0">
            <a:spAutoFit/>
          </a:bodyPr>
          <a:lstStyle/>
          <a:p>
            <a:r>
              <a:rPr lang="de-DE" sz="2000" dirty="0"/>
              <a:t>Die Kruste-Mantel-Grenze in rund 30 km Tiefe</a:t>
            </a:r>
          </a:p>
        </p:txBody>
      </p:sp>
      <p:sp>
        <p:nvSpPr>
          <p:cNvPr id="8" name="Textfeld 7">
            <a:extLst>
              <a:ext uri="{FF2B5EF4-FFF2-40B4-BE49-F238E27FC236}">
                <a16:creationId xmlns:a16="http://schemas.microsoft.com/office/drawing/2014/main" id="{9E6C9962-D578-4F67-91BB-466F5043FE43}"/>
              </a:ext>
            </a:extLst>
          </p:cNvPr>
          <p:cNvSpPr txBox="1"/>
          <p:nvPr/>
        </p:nvSpPr>
        <p:spPr>
          <a:xfrm>
            <a:off x="7078894" y="1937786"/>
            <a:ext cx="5180649" cy="400110"/>
          </a:xfrm>
          <a:prstGeom prst="rect">
            <a:avLst/>
          </a:prstGeom>
          <a:noFill/>
        </p:spPr>
        <p:txBody>
          <a:bodyPr wrap="none" rtlCol="0">
            <a:spAutoFit/>
          </a:bodyPr>
          <a:lstStyle/>
          <a:p>
            <a:r>
              <a:rPr lang="de-DE" sz="2000" dirty="0"/>
              <a:t>ist starken vertikalen Bewegungen unterworfen,</a:t>
            </a:r>
          </a:p>
        </p:txBody>
      </p:sp>
      <p:sp>
        <p:nvSpPr>
          <p:cNvPr id="9" name="Textfeld 8">
            <a:extLst>
              <a:ext uri="{FF2B5EF4-FFF2-40B4-BE49-F238E27FC236}">
                <a16:creationId xmlns:a16="http://schemas.microsoft.com/office/drawing/2014/main" id="{D4BD642F-F4BE-4EAD-8FFC-B3DAB3CDF06F}"/>
              </a:ext>
            </a:extLst>
          </p:cNvPr>
          <p:cNvSpPr txBox="1"/>
          <p:nvPr/>
        </p:nvSpPr>
        <p:spPr>
          <a:xfrm>
            <a:off x="7078894" y="2337941"/>
            <a:ext cx="4450064" cy="400110"/>
          </a:xfrm>
          <a:prstGeom prst="rect">
            <a:avLst/>
          </a:prstGeom>
          <a:noFill/>
        </p:spPr>
        <p:txBody>
          <a:bodyPr wrap="none" rtlCol="0">
            <a:spAutoFit/>
          </a:bodyPr>
          <a:lstStyle/>
          <a:p>
            <a:r>
              <a:rPr lang="de-DE" sz="2000" dirty="0"/>
              <a:t>die seit mind. 260 Mio. Jahren andauern,</a:t>
            </a:r>
          </a:p>
        </p:txBody>
      </p:sp>
      <p:sp>
        <p:nvSpPr>
          <p:cNvPr id="10" name="Textfeld 9">
            <a:extLst>
              <a:ext uri="{FF2B5EF4-FFF2-40B4-BE49-F238E27FC236}">
                <a16:creationId xmlns:a16="http://schemas.microsoft.com/office/drawing/2014/main" id="{C1EABAB1-1EAB-4668-8824-6FC30EB78B2C}"/>
              </a:ext>
            </a:extLst>
          </p:cNvPr>
          <p:cNvSpPr txBox="1"/>
          <p:nvPr/>
        </p:nvSpPr>
        <p:spPr>
          <a:xfrm>
            <a:off x="7078894" y="2738096"/>
            <a:ext cx="3208251" cy="400110"/>
          </a:xfrm>
          <a:prstGeom prst="rect">
            <a:avLst/>
          </a:prstGeom>
          <a:noFill/>
        </p:spPr>
        <p:txBody>
          <a:bodyPr wrap="none" rtlCol="0">
            <a:spAutoFit/>
          </a:bodyPr>
          <a:lstStyle/>
          <a:p>
            <a:r>
              <a:rPr lang="de-DE" sz="2000" dirty="0"/>
              <a:t>tektonischen Ursprungs sind,</a:t>
            </a:r>
          </a:p>
        </p:txBody>
      </p:sp>
      <p:sp>
        <p:nvSpPr>
          <p:cNvPr id="11" name="Textfeld 10">
            <a:extLst>
              <a:ext uri="{FF2B5EF4-FFF2-40B4-BE49-F238E27FC236}">
                <a16:creationId xmlns:a16="http://schemas.microsoft.com/office/drawing/2014/main" id="{487A5AF4-F0DC-4309-B7E4-B5067D8DD6F8}"/>
              </a:ext>
            </a:extLst>
          </p:cNvPr>
          <p:cNvSpPr txBox="1"/>
          <p:nvPr/>
        </p:nvSpPr>
        <p:spPr>
          <a:xfrm>
            <a:off x="7078894" y="3135637"/>
            <a:ext cx="4419095" cy="400110"/>
          </a:xfrm>
          <a:prstGeom prst="rect">
            <a:avLst/>
          </a:prstGeom>
          <a:noFill/>
        </p:spPr>
        <p:txBody>
          <a:bodyPr wrap="none" rtlCol="0">
            <a:spAutoFit/>
          </a:bodyPr>
          <a:lstStyle/>
          <a:p>
            <a:r>
              <a:rPr lang="de-DE" sz="2000" dirty="0"/>
              <a:t>Auswirkungen bis zur Oberfläche hatten,</a:t>
            </a:r>
          </a:p>
        </p:txBody>
      </p:sp>
      <p:sp>
        <p:nvSpPr>
          <p:cNvPr id="12" name="Textfeld 11">
            <a:extLst>
              <a:ext uri="{FF2B5EF4-FFF2-40B4-BE49-F238E27FC236}">
                <a16:creationId xmlns:a16="http://schemas.microsoft.com/office/drawing/2014/main" id="{C024F044-60AD-4932-852E-A387E96EA5F4}"/>
              </a:ext>
            </a:extLst>
          </p:cNvPr>
          <p:cNvSpPr txBox="1"/>
          <p:nvPr/>
        </p:nvSpPr>
        <p:spPr>
          <a:xfrm>
            <a:off x="7078894" y="3535129"/>
            <a:ext cx="2671822" cy="400110"/>
          </a:xfrm>
          <a:prstGeom prst="rect">
            <a:avLst/>
          </a:prstGeom>
          <a:noFill/>
        </p:spPr>
        <p:txBody>
          <a:bodyPr wrap="none" rtlCol="0">
            <a:spAutoFit/>
          </a:bodyPr>
          <a:lstStyle/>
          <a:p>
            <a:r>
              <a:rPr lang="de-DE" sz="2000" dirty="0"/>
              <a:t>und bis </a:t>
            </a:r>
            <a:r>
              <a:rPr lang="de-DE" sz="2000" b="1" dirty="0"/>
              <a:t>heute</a:t>
            </a:r>
            <a:r>
              <a:rPr lang="de-DE" sz="2000" dirty="0"/>
              <a:t> anhalten!</a:t>
            </a:r>
          </a:p>
        </p:txBody>
      </p:sp>
      <p:cxnSp>
        <p:nvCxnSpPr>
          <p:cNvPr id="27" name="Verbinder: gewinkelt 26">
            <a:extLst>
              <a:ext uri="{FF2B5EF4-FFF2-40B4-BE49-F238E27FC236}">
                <a16:creationId xmlns:a16="http://schemas.microsoft.com/office/drawing/2014/main" id="{15CDEF80-A3E5-419A-B78D-D60DD382CC28}"/>
              </a:ext>
            </a:extLst>
          </p:cNvPr>
          <p:cNvCxnSpPr>
            <a:cxnSpLocks/>
            <a:endCxn id="6" idx="1"/>
          </p:cNvCxnSpPr>
          <p:nvPr/>
        </p:nvCxnSpPr>
        <p:spPr>
          <a:xfrm>
            <a:off x="5342562" y="1537631"/>
            <a:ext cx="1736332" cy="200055"/>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DB153B54-8896-45BD-8FC8-88C3702350CE}"/>
              </a:ext>
            </a:extLst>
          </p:cNvPr>
          <p:cNvCxnSpPr>
            <a:cxnSpLocks/>
            <a:endCxn id="8" idx="1"/>
          </p:cNvCxnSpPr>
          <p:nvPr/>
        </p:nvCxnSpPr>
        <p:spPr>
          <a:xfrm flipV="1">
            <a:off x="5661061" y="2137841"/>
            <a:ext cx="1417833" cy="532280"/>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Verbinder: gewinkelt 32">
            <a:extLst>
              <a:ext uri="{FF2B5EF4-FFF2-40B4-BE49-F238E27FC236}">
                <a16:creationId xmlns:a16="http://schemas.microsoft.com/office/drawing/2014/main" id="{2802E305-D979-4292-AF95-85EBF65FF5C6}"/>
              </a:ext>
            </a:extLst>
          </p:cNvPr>
          <p:cNvCxnSpPr>
            <a:cxnSpLocks/>
          </p:cNvCxnSpPr>
          <p:nvPr/>
        </p:nvCxnSpPr>
        <p:spPr>
          <a:xfrm flipV="1">
            <a:off x="5219272" y="2534592"/>
            <a:ext cx="1876343" cy="335584"/>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erbinder: gewinkelt 34">
            <a:extLst>
              <a:ext uri="{FF2B5EF4-FFF2-40B4-BE49-F238E27FC236}">
                <a16:creationId xmlns:a16="http://schemas.microsoft.com/office/drawing/2014/main" id="{B272533F-083A-4F12-A6EA-972A227456ED}"/>
              </a:ext>
            </a:extLst>
          </p:cNvPr>
          <p:cNvCxnSpPr>
            <a:cxnSpLocks/>
          </p:cNvCxnSpPr>
          <p:nvPr/>
        </p:nvCxnSpPr>
        <p:spPr>
          <a:xfrm flipV="1">
            <a:off x="5578867" y="2967010"/>
            <a:ext cx="1500027" cy="368682"/>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Verbinder: gewinkelt 36">
            <a:extLst>
              <a:ext uri="{FF2B5EF4-FFF2-40B4-BE49-F238E27FC236}">
                <a16:creationId xmlns:a16="http://schemas.microsoft.com/office/drawing/2014/main" id="{AA74F7BE-F55A-428B-A261-521E264B22BC}"/>
              </a:ext>
            </a:extLst>
          </p:cNvPr>
          <p:cNvCxnSpPr>
            <a:cxnSpLocks/>
          </p:cNvCxnSpPr>
          <p:nvPr/>
        </p:nvCxnSpPr>
        <p:spPr>
          <a:xfrm rot="5400000" flipH="1" flipV="1">
            <a:off x="5628085" y="3874757"/>
            <a:ext cx="1974971" cy="916255"/>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Verbinder: gewinkelt 38">
            <a:extLst>
              <a:ext uri="{FF2B5EF4-FFF2-40B4-BE49-F238E27FC236}">
                <a16:creationId xmlns:a16="http://schemas.microsoft.com/office/drawing/2014/main" id="{8D6FC4D7-A56C-48FD-81B6-670B7001F3ED}"/>
              </a:ext>
            </a:extLst>
          </p:cNvPr>
          <p:cNvCxnSpPr>
            <a:cxnSpLocks/>
          </p:cNvCxnSpPr>
          <p:nvPr/>
        </p:nvCxnSpPr>
        <p:spPr>
          <a:xfrm flipV="1">
            <a:off x="6034558" y="4003212"/>
            <a:ext cx="2195042" cy="1762695"/>
          </a:xfrm>
          <a:prstGeom prst="bentConnector3">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DD95A5BC-91D1-467A-9658-3EDC0BED3786}"/>
              </a:ext>
            </a:extLst>
          </p:cNvPr>
          <p:cNvSpPr txBox="1"/>
          <p:nvPr/>
        </p:nvSpPr>
        <p:spPr>
          <a:xfrm>
            <a:off x="7309501" y="4408069"/>
            <a:ext cx="4775666"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Aktive Störungszone</a:t>
            </a:r>
          </a:p>
        </p:txBody>
      </p:sp>
      <p:sp>
        <p:nvSpPr>
          <p:cNvPr id="43" name="Textfeld 42">
            <a:extLst>
              <a:ext uri="{FF2B5EF4-FFF2-40B4-BE49-F238E27FC236}">
                <a16:creationId xmlns:a16="http://schemas.microsoft.com/office/drawing/2014/main" id="{E5CFEC6E-8B1C-4DEA-8DCA-76D8ABB9E375}"/>
              </a:ext>
            </a:extLst>
          </p:cNvPr>
          <p:cNvSpPr txBox="1"/>
          <p:nvPr/>
        </p:nvSpPr>
        <p:spPr>
          <a:xfrm>
            <a:off x="7287475" y="5351293"/>
            <a:ext cx="4750018"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Endlager ungeeignet</a:t>
            </a:r>
          </a:p>
        </p:txBody>
      </p:sp>
      <p:sp>
        <p:nvSpPr>
          <p:cNvPr id="44" name="Textfeld 43">
            <a:extLst>
              <a:ext uri="{FF2B5EF4-FFF2-40B4-BE49-F238E27FC236}">
                <a16:creationId xmlns:a16="http://schemas.microsoft.com/office/drawing/2014/main" id="{4A89C206-A60A-4087-8213-AC3E4107434A}"/>
              </a:ext>
            </a:extLst>
          </p:cNvPr>
          <p:cNvSpPr txBox="1"/>
          <p:nvPr/>
        </p:nvSpPr>
        <p:spPr>
          <a:xfrm>
            <a:off x="582957" y="3735184"/>
            <a:ext cx="6144567" cy="461665"/>
          </a:xfrm>
          <a:prstGeom prst="rect">
            <a:avLst/>
          </a:prstGeom>
          <a:solidFill>
            <a:srgbClr val="FF7C80"/>
          </a:solidFill>
          <a:ln w="19050">
            <a:solidFill>
              <a:schemeClr val="tx1"/>
            </a:solidFill>
          </a:ln>
        </p:spPr>
        <p:txBody>
          <a:bodyPr wrap="none" rtlCol="0">
            <a:spAutoFit/>
          </a:bodyPr>
          <a:lstStyle/>
          <a:p>
            <a:r>
              <a:rPr lang="de-DE" sz="2400" b="1" dirty="0"/>
              <a:t>Quelle: Standortbeschreibung Gorleben (2007)</a:t>
            </a:r>
          </a:p>
        </p:txBody>
      </p:sp>
      <p:sp>
        <p:nvSpPr>
          <p:cNvPr id="5" name="Foliennummernplatzhalter 4"/>
          <p:cNvSpPr>
            <a:spLocks noGrp="1"/>
          </p:cNvSpPr>
          <p:nvPr>
            <p:ph type="sldNum" sz="quarter" idx="12"/>
          </p:nvPr>
        </p:nvSpPr>
        <p:spPr/>
        <p:txBody>
          <a:bodyPr/>
          <a:lstStyle/>
          <a:p>
            <a:fld id="{544A5D78-A418-4C92-B645-DBEDB29E1DAA}" type="slidenum">
              <a:rPr lang="de-DE" smtClean="0"/>
              <a:t>12</a:t>
            </a:fld>
            <a:endParaRPr lang="de-DE"/>
          </a:p>
        </p:txBody>
      </p:sp>
      <p:sp>
        <p:nvSpPr>
          <p:cNvPr id="3" name="Fußzeilenplatzhalter 2"/>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8069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42" grpId="0"/>
      <p:bldP spid="43" grpId="0"/>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AD7E7-F8D2-438D-83F9-040ABADE7395}"/>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Ohne Geologen geht es nicht</a:t>
            </a:r>
          </a:p>
        </p:txBody>
      </p:sp>
      <p:sp>
        <p:nvSpPr>
          <p:cNvPr id="3" name="Inhaltsplatzhalter 2">
            <a:extLst>
              <a:ext uri="{FF2B5EF4-FFF2-40B4-BE49-F238E27FC236}">
                <a16:creationId xmlns:a16="http://schemas.microsoft.com/office/drawing/2014/main" id="{6764E02A-42C1-4A86-A315-EB6D0AB8D874}"/>
              </a:ext>
            </a:extLst>
          </p:cNvPr>
          <p:cNvSpPr>
            <a:spLocks noGrp="1"/>
          </p:cNvSpPr>
          <p:nvPr>
            <p:ph idx="1"/>
          </p:nvPr>
        </p:nvSpPr>
        <p:spPr/>
        <p:txBody>
          <a:bodyPr>
            <a:normAutofit/>
          </a:bodyPr>
          <a:lstStyle/>
          <a:p>
            <a:pPr marL="0" indent="0">
              <a:buNone/>
            </a:pPr>
            <a:r>
              <a:rPr lang="de-DE" dirty="0">
                <a:latin typeface="Arial" panose="020B0604020202020204" pitchFamily="34" charset="0"/>
                <a:cs typeface="Arial" panose="020B0604020202020204" pitchFamily="34" charset="0"/>
              </a:rPr>
              <a:t>Im Standortauswahlverfahren spielt die Interpretation geologischer Daten eine zentrale Rolle.  	Menschen interpretieren Daten.</a:t>
            </a:r>
          </a:p>
          <a:p>
            <a:pPr marL="0" indent="0">
              <a:buNone/>
            </a:pPr>
            <a:r>
              <a:rPr lang="de-DE" dirty="0">
                <a:latin typeface="Arial" panose="020B0604020202020204" pitchFamily="34" charset="0"/>
                <a:cs typeface="Arial" panose="020B0604020202020204" pitchFamily="34" charset="0"/>
              </a:rPr>
              <a:t>Ein selbsthinterfragendes Verfahren setzt voraus, dass die Grundlagen der subjektiven Bewertungen sichtbar und nachvollziehbar sind. 		Volle Transparenz ist erforderlich.</a:t>
            </a:r>
          </a:p>
          <a:p>
            <a:pPr marL="0" indent="0">
              <a:buNone/>
            </a:pPr>
            <a:r>
              <a:rPr lang="de-DE" dirty="0">
                <a:latin typeface="Arial" panose="020B0604020202020204" pitchFamily="34" charset="0"/>
                <a:cs typeface="Arial" panose="020B0604020202020204" pitchFamily="34" charset="0"/>
              </a:rPr>
              <a:t>Das Nationale Begleitgremium muss auf gleicher Augenhöhe agieren können		Geologe in Geschäftsstelle</a:t>
            </a:r>
          </a:p>
          <a:p>
            <a:pPr marL="0" indent="0">
              <a:buNone/>
            </a:pPr>
            <a:r>
              <a:rPr lang="de-DE" dirty="0">
                <a:latin typeface="Arial" panose="020B0604020202020204" pitchFamily="34" charset="0"/>
                <a:cs typeface="Arial" panose="020B0604020202020204" pitchFamily="34" charset="0"/>
              </a:rPr>
              <a:t>Die wissenschaftliche Öffentlichkeit muss stärker eingebunden werden		Kolloquium</a:t>
            </a:r>
          </a:p>
        </p:txBody>
      </p:sp>
      <p:sp>
        <p:nvSpPr>
          <p:cNvPr id="4" name="Pfeil: nach rechts 3">
            <a:extLst>
              <a:ext uri="{FF2B5EF4-FFF2-40B4-BE49-F238E27FC236}">
                <a16:creationId xmlns:a16="http://schemas.microsoft.com/office/drawing/2014/main" id="{3506E516-6645-4F5B-B3D8-873080605B62}"/>
              </a:ext>
            </a:extLst>
          </p:cNvPr>
          <p:cNvSpPr/>
          <p:nvPr/>
        </p:nvSpPr>
        <p:spPr>
          <a:xfrm>
            <a:off x="7315200" y="2222339"/>
            <a:ext cx="667691" cy="338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id="{99675CF2-BE57-4D64-96EB-7764CF930EEC}"/>
              </a:ext>
            </a:extLst>
          </p:cNvPr>
          <p:cNvSpPr/>
          <p:nvPr/>
        </p:nvSpPr>
        <p:spPr>
          <a:xfrm>
            <a:off x="4606724" y="3974598"/>
            <a:ext cx="724022" cy="3321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913D4D9E-5515-4811-99A7-623D8970DF03}"/>
              </a:ext>
            </a:extLst>
          </p:cNvPr>
          <p:cNvSpPr/>
          <p:nvPr/>
        </p:nvSpPr>
        <p:spPr>
          <a:xfrm>
            <a:off x="3681217" y="4826643"/>
            <a:ext cx="714766" cy="351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448E7F46-5C20-4A20-B541-7C137FA646A6}"/>
              </a:ext>
            </a:extLst>
          </p:cNvPr>
          <p:cNvSpPr/>
          <p:nvPr/>
        </p:nvSpPr>
        <p:spPr>
          <a:xfrm>
            <a:off x="2655241" y="5701322"/>
            <a:ext cx="747715" cy="3330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p:cNvSpPr>
            <a:spLocks noGrp="1"/>
          </p:cNvSpPr>
          <p:nvPr>
            <p:ph type="sldNum" sz="quarter" idx="12"/>
          </p:nvPr>
        </p:nvSpPr>
        <p:spPr/>
        <p:txBody>
          <a:bodyPr/>
          <a:lstStyle/>
          <a:p>
            <a:fld id="{544A5D78-A418-4C92-B645-DBEDB29E1DAA}" type="slidenum">
              <a:rPr lang="de-DE" smtClean="0"/>
              <a:t>13</a:t>
            </a:fld>
            <a:endParaRPr lang="de-DE"/>
          </a:p>
        </p:txBody>
      </p:sp>
      <p:sp>
        <p:nvSpPr>
          <p:cNvPr id="8" name="Fußzeilenplatzhalter 7"/>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31473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697514"/>
            <a:ext cx="7920990" cy="4679442"/>
          </a:xfrm>
          <a:prstGeom prst="rect">
            <a:avLst/>
          </a:prstGeom>
        </p:spPr>
      </p:pic>
      <p:sp>
        <p:nvSpPr>
          <p:cNvPr id="2" name="Titel 1"/>
          <p:cNvSpPr>
            <a:spLocks noGrp="1"/>
          </p:cNvSpPr>
          <p:nvPr>
            <p:ph type="title"/>
          </p:nvPr>
        </p:nvSpPr>
        <p:spPr>
          <a:xfrm>
            <a:off x="938784" y="392557"/>
            <a:ext cx="10515600" cy="1325563"/>
          </a:xfrm>
        </p:spPr>
        <p:txBody>
          <a:bodyPr/>
          <a:lstStyle/>
          <a:p>
            <a:pPr algn="ctr"/>
            <a:r>
              <a:rPr lang="de-DE" b="1" dirty="0">
                <a:latin typeface="Arial" panose="020B0604020202020204" pitchFamily="34" charset="0"/>
                <a:cs typeface="Arial" panose="020B0604020202020204" pitchFamily="34" charset="0"/>
              </a:rPr>
              <a:t>Vielen Dank für die Aufmerksamkeit!</a:t>
            </a:r>
          </a:p>
        </p:txBody>
      </p:sp>
      <p:sp>
        <p:nvSpPr>
          <p:cNvPr id="4" name="Fußzeilenplatzhalter 3"/>
          <p:cNvSpPr>
            <a:spLocks noGrp="1"/>
          </p:cNvSpPr>
          <p:nvPr>
            <p:ph type="ftr" sz="quarter" idx="11"/>
          </p:nvPr>
        </p:nvSpPr>
        <p:spPr/>
        <p:txBody>
          <a:bodyPr/>
          <a:lstStyle/>
          <a:p>
            <a:r>
              <a:rPr lang="de-DE"/>
              <a:t>Dr. Ulrich Kleemann</a:t>
            </a:r>
          </a:p>
        </p:txBody>
      </p:sp>
      <p:sp>
        <p:nvSpPr>
          <p:cNvPr id="5" name="Foliennummernplatzhalter 4"/>
          <p:cNvSpPr>
            <a:spLocks noGrp="1"/>
          </p:cNvSpPr>
          <p:nvPr>
            <p:ph type="sldNum" sz="quarter" idx="12"/>
          </p:nvPr>
        </p:nvSpPr>
        <p:spPr/>
        <p:txBody>
          <a:bodyPr/>
          <a:lstStyle/>
          <a:p>
            <a:fld id="{544A5D78-A418-4C92-B645-DBEDB29E1DAA}" type="slidenum">
              <a:rPr lang="de-DE" smtClean="0"/>
              <a:t>14</a:t>
            </a:fld>
            <a:endParaRPr lang="de-DE"/>
          </a:p>
        </p:txBody>
      </p:sp>
      <p:sp>
        <p:nvSpPr>
          <p:cNvPr id="7" name="Textfeld 6"/>
          <p:cNvSpPr txBox="1"/>
          <p:nvPr/>
        </p:nvSpPr>
        <p:spPr>
          <a:xfrm>
            <a:off x="10388473" y="5869753"/>
            <a:ext cx="1236236" cy="369332"/>
          </a:xfrm>
          <a:prstGeom prst="rect">
            <a:avLst/>
          </a:prstGeom>
          <a:noFill/>
        </p:spPr>
        <p:txBody>
          <a:bodyPr wrap="none" rtlCol="0">
            <a:spAutoFit/>
          </a:bodyPr>
          <a:lstStyle/>
          <a:p>
            <a:r>
              <a:rPr lang="de-DE" dirty="0">
                <a:solidFill>
                  <a:schemeClr val="bg1"/>
                </a:solidFill>
              </a:rPr>
              <a:t>30.08.2016</a:t>
            </a:r>
          </a:p>
        </p:txBody>
      </p:sp>
      <p:pic>
        <p:nvPicPr>
          <p:cNvPr id="8" name="Grafik 7">
            <a:extLst>
              <a:ext uri="{FF2B5EF4-FFF2-40B4-BE49-F238E27FC236}">
                <a16:creationId xmlns:a16="http://schemas.microsoft.com/office/drawing/2014/main" id="{F371AC37-8441-4B28-B752-AD9635BB5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9404"/>
            <a:ext cx="4038600" cy="5605891"/>
          </a:xfrm>
          <a:prstGeom prst="rect">
            <a:avLst/>
          </a:prstGeom>
        </p:spPr>
      </p:pic>
    </p:spTree>
    <p:extLst>
      <p:ext uri="{BB962C8B-B14F-4D97-AF65-F5344CB8AC3E}">
        <p14:creationId xmlns:p14="http://schemas.microsoft.com/office/powerpoint/2010/main" val="426327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D73E6-577A-43B3-88B8-C7AF28C7F616}"/>
              </a:ext>
            </a:extLst>
          </p:cNvPr>
          <p:cNvSpPr>
            <a:spLocks noGrp="1"/>
          </p:cNvSpPr>
          <p:nvPr>
            <p:ph type="title"/>
          </p:nvPr>
        </p:nvSpPr>
        <p:spPr>
          <a:xfrm>
            <a:off x="534153" y="365125"/>
            <a:ext cx="11348665" cy="1325563"/>
          </a:xfrm>
        </p:spPr>
        <p:txBody>
          <a:bodyPr>
            <a:normAutofit/>
          </a:bodyPr>
          <a:lstStyle/>
          <a:p>
            <a:r>
              <a:rPr lang="de-DE" sz="2800" b="1" dirty="0">
                <a:latin typeface="Arial" panose="020B0604020202020204" pitchFamily="34" charset="0"/>
                <a:cs typeface="Arial" panose="020B0604020202020204" pitchFamily="34" charset="0"/>
              </a:rPr>
              <a:t>Wie vollständig müssen Daten zu Ausschlusskriterien vorliegen?</a:t>
            </a:r>
          </a:p>
        </p:txBody>
      </p:sp>
      <p:pic>
        <p:nvPicPr>
          <p:cNvPr id="5" name="Inhaltsplatzhalter 4">
            <a:extLst>
              <a:ext uri="{FF2B5EF4-FFF2-40B4-BE49-F238E27FC236}">
                <a16:creationId xmlns:a16="http://schemas.microsoft.com/office/drawing/2014/main" id="{277A66E8-AE8C-4F5F-8B4D-139C5C9B5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9827" y="1611517"/>
            <a:ext cx="3048589" cy="3848060"/>
          </a:xfrm>
        </p:spPr>
      </p:pic>
      <p:pic>
        <p:nvPicPr>
          <p:cNvPr id="6" name="Grafik 5" descr="AKEND_Vulkangebiete.JPG">
            <a:extLst>
              <a:ext uri="{FF2B5EF4-FFF2-40B4-BE49-F238E27FC236}">
                <a16:creationId xmlns:a16="http://schemas.microsoft.com/office/drawing/2014/main" id="{86238777-8108-4208-B54B-1EE890B9F4EA}"/>
              </a:ext>
            </a:extLst>
          </p:cNvPr>
          <p:cNvPicPr>
            <a:picLocks noChangeAspect="1"/>
          </p:cNvPicPr>
          <p:nvPr/>
        </p:nvPicPr>
        <p:blipFill>
          <a:blip r:embed="rId3" cstate="print"/>
          <a:stretch>
            <a:fillRect/>
          </a:stretch>
        </p:blipFill>
        <p:spPr>
          <a:xfrm>
            <a:off x="8749264" y="1702051"/>
            <a:ext cx="3133554" cy="3727625"/>
          </a:xfrm>
          <a:prstGeom prst="rect">
            <a:avLst/>
          </a:prstGeom>
        </p:spPr>
      </p:pic>
      <p:sp>
        <p:nvSpPr>
          <p:cNvPr id="3" name="Rechteck 2"/>
          <p:cNvSpPr/>
          <p:nvPr/>
        </p:nvSpPr>
        <p:spPr>
          <a:xfrm>
            <a:off x="534153" y="1493819"/>
            <a:ext cx="4544840" cy="4524315"/>
          </a:xfrm>
          <a:prstGeom prst="rect">
            <a:avLst/>
          </a:prstGeom>
        </p:spPr>
        <p:txBody>
          <a:bodyPr wrap="square">
            <a:spAutoFit/>
          </a:bodyPr>
          <a:lstStyle/>
          <a:p>
            <a:r>
              <a:rPr lang="de-DE" b="1" dirty="0"/>
              <a:t>§ 13 Ermittlung von Teilgebieten </a:t>
            </a:r>
            <a:endParaRPr lang="de-DE" dirty="0"/>
          </a:p>
          <a:p>
            <a:r>
              <a:rPr lang="de-DE" dirty="0"/>
              <a:t>(1) Der Vorhabenträger hat unter Anwendung der in den §§ 22 bis 24 festgelegten geowissenschaftlichen Anforderungen und Kriterien Teilgebiete zu ermitteln, die günstige geologische Voraussetzungen für die sichere Endlagerung radioaktiver Abfälle erwarten lassen. </a:t>
            </a:r>
          </a:p>
          <a:p>
            <a:r>
              <a:rPr lang="de-DE" dirty="0"/>
              <a:t>(2) Der Vorhabenträger wendet hierzu auf die ihm von den zuständigen Behörden des Bundes und der Länder zur Verfügung zu stellenden geologischen Daten für das gesamte Bundesgebiet zunächst die geowissenschaftlichen Ausschlusskriterien nach § 22 und auf das verbleibende Gebiet die Mindestanforderungen nach § 23 an. </a:t>
            </a:r>
          </a:p>
        </p:txBody>
      </p:sp>
      <p:sp>
        <p:nvSpPr>
          <p:cNvPr id="7" name="Foliennummernplatzhalter 6"/>
          <p:cNvSpPr>
            <a:spLocks noGrp="1"/>
          </p:cNvSpPr>
          <p:nvPr>
            <p:ph type="sldNum" sz="quarter" idx="12"/>
          </p:nvPr>
        </p:nvSpPr>
        <p:spPr/>
        <p:txBody>
          <a:bodyPr/>
          <a:lstStyle/>
          <a:p>
            <a:fld id="{544A5D78-A418-4C92-B645-DBEDB29E1DAA}" type="slidenum">
              <a:rPr lang="de-DE" smtClean="0"/>
              <a:t>2</a:t>
            </a:fld>
            <a:endParaRPr lang="de-DE"/>
          </a:p>
        </p:txBody>
      </p:sp>
      <p:sp>
        <p:nvSpPr>
          <p:cNvPr id="4" name="Fußzeilenplatzhalter 3"/>
          <p:cNvSpPr>
            <a:spLocks noGrp="1"/>
          </p:cNvSpPr>
          <p:nvPr>
            <p:ph type="ftr" sz="quarter" idx="11"/>
          </p:nvPr>
        </p:nvSpPr>
        <p:spPr/>
        <p:txBody>
          <a:bodyPr/>
          <a:lstStyle/>
          <a:p>
            <a:r>
              <a:rPr lang="de-DE"/>
              <a:t>Dr. Ulrich Kleemann</a:t>
            </a:r>
          </a:p>
        </p:txBody>
      </p:sp>
      <p:sp>
        <p:nvSpPr>
          <p:cNvPr id="8" name="Rechteck 7"/>
          <p:cNvSpPr/>
          <p:nvPr/>
        </p:nvSpPr>
        <p:spPr>
          <a:xfrm>
            <a:off x="5629726" y="5562021"/>
            <a:ext cx="2797561" cy="646331"/>
          </a:xfrm>
          <a:prstGeom prst="rect">
            <a:avLst/>
          </a:prstGeom>
          <a:ln w="12700">
            <a:solidFill>
              <a:schemeClr val="tx1"/>
            </a:solidFill>
          </a:ln>
        </p:spPr>
        <p:txBody>
          <a:bodyPr wrap="none">
            <a:spAutoFit/>
          </a:bodyPr>
          <a:lstStyle/>
          <a:p>
            <a:pPr algn="ctr"/>
            <a:r>
              <a:rPr lang="de-DE" b="1" dirty="0"/>
              <a:t>Erdbebenzonen nach</a:t>
            </a:r>
          </a:p>
          <a:p>
            <a:pPr algn="ctr"/>
            <a:r>
              <a:rPr lang="de-DE" b="1" dirty="0"/>
              <a:t>DIN EN 1998-1/NA:2011-01</a:t>
            </a:r>
            <a:endParaRPr lang="de-DE" dirty="0"/>
          </a:p>
        </p:txBody>
      </p:sp>
      <p:sp>
        <p:nvSpPr>
          <p:cNvPr id="9" name="Rechteck 8"/>
          <p:cNvSpPr/>
          <p:nvPr/>
        </p:nvSpPr>
        <p:spPr>
          <a:xfrm>
            <a:off x="9179409" y="5562021"/>
            <a:ext cx="2444900" cy="646331"/>
          </a:xfrm>
          <a:prstGeom prst="rect">
            <a:avLst/>
          </a:prstGeom>
          <a:ln w="12700">
            <a:solidFill>
              <a:schemeClr val="tx1"/>
            </a:solidFill>
          </a:ln>
        </p:spPr>
        <p:txBody>
          <a:bodyPr wrap="none">
            <a:spAutoFit/>
          </a:bodyPr>
          <a:lstStyle/>
          <a:p>
            <a:pPr algn="ctr"/>
            <a:r>
              <a:rPr lang="de-DE" b="1" dirty="0"/>
              <a:t>Quartärer Vulkanismus</a:t>
            </a:r>
          </a:p>
          <a:p>
            <a:pPr algn="ctr"/>
            <a:r>
              <a:rPr lang="de-DE" b="1" dirty="0"/>
              <a:t>BGR nach </a:t>
            </a:r>
            <a:r>
              <a:rPr lang="de-DE" b="1" dirty="0" err="1"/>
              <a:t>AKEnd</a:t>
            </a:r>
            <a:r>
              <a:rPr lang="de-DE" b="1" dirty="0"/>
              <a:t> (2002)</a:t>
            </a:r>
            <a:endParaRPr lang="de-DE" dirty="0"/>
          </a:p>
        </p:txBody>
      </p:sp>
      <p:sp>
        <p:nvSpPr>
          <p:cNvPr id="10" name="Rechteck 9">
            <a:extLst>
              <a:ext uri="{FF2B5EF4-FFF2-40B4-BE49-F238E27FC236}">
                <a16:creationId xmlns:a16="http://schemas.microsoft.com/office/drawing/2014/main" id="{57F8FEBC-8BBE-4E40-8762-18B7316F75CD}"/>
              </a:ext>
            </a:extLst>
          </p:cNvPr>
          <p:cNvSpPr/>
          <p:nvPr/>
        </p:nvSpPr>
        <p:spPr>
          <a:xfrm>
            <a:off x="534153" y="1493819"/>
            <a:ext cx="4544840" cy="4524315"/>
          </a:xfrm>
          <a:prstGeom prst="rect">
            <a:avLst/>
          </a:prstGeom>
          <a:solidFill>
            <a:schemeClr val="bg1"/>
          </a:solidFill>
        </p:spPr>
        <p:txBody>
          <a:bodyPr wrap="square">
            <a:spAutoFit/>
          </a:bodyPr>
          <a:lstStyle/>
          <a:p>
            <a:r>
              <a:rPr lang="de-DE" b="1" dirty="0"/>
              <a:t>§ 13 Ermittlung von Teilgebieten </a:t>
            </a:r>
            <a:endParaRPr lang="de-DE" dirty="0"/>
          </a:p>
          <a:p>
            <a:r>
              <a:rPr lang="de-DE" dirty="0"/>
              <a:t>(1) Der Vorhabenträger hat unter Anwendung der in den §§ 22 bis 24 festgelegten geowissenschaftlichen Anforderungen und Kriterien Teilgebiete zu ermitteln, die günstige geologische Voraussetzungen für die sichere Endlagerung radioaktiver Abfälle erwarten lassen. </a:t>
            </a:r>
          </a:p>
          <a:p>
            <a:r>
              <a:rPr lang="de-DE" dirty="0"/>
              <a:t>(2) Der Vorhabenträger wendet hierzu auf die ihm von den zuständigen Behörden des Bundes und der Länder zur Verfügung zu stellenden geologischen Daten für das gesamte Bundesgebiet </a:t>
            </a:r>
            <a:r>
              <a:rPr lang="de-DE" dirty="0">
                <a:highlight>
                  <a:srgbClr val="FFFF00"/>
                </a:highlight>
              </a:rPr>
              <a:t>zunächst die geowissenschaftlichen Ausschlusskriterien nach § 22 und auf das verbleibende Gebiet die Mindestanforderungen nach § 23 an</a:t>
            </a:r>
            <a:r>
              <a:rPr lang="de-DE" dirty="0"/>
              <a:t>. </a:t>
            </a:r>
          </a:p>
        </p:txBody>
      </p:sp>
    </p:spTree>
    <p:extLst>
      <p:ext uri="{BB962C8B-B14F-4D97-AF65-F5344CB8AC3E}">
        <p14:creationId xmlns:p14="http://schemas.microsoft.com/office/powerpoint/2010/main" val="5075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9577" y="1711511"/>
            <a:ext cx="10515600" cy="4351338"/>
          </a:xfrm>
          <a:solidFill>
            <a:schemeClr val="bg1"/>
          </a:solidFill>
        </p:spPr>
        <p:txBody>
          <a:bodyPr>
            <a:normAutofit fontScale="92500" lnSpcReduction="10000"/>
          </a:bodyPr>
          <a:lstStyle/>
          <a:p>
            <a:pPr marL="0" indent="0">
              <a:buNone/>
            </a:pPr>
            <a:r>
              <a:rPr lang="de-DE" sz="2400" dirty="0">
                <a:latin typeface="Arial" panose="020B0604020202020204" pitchFamily="34" charset="0"/>
                <a:cs typeface="Arial" panose="020B0604020202020204" pitchFamily="34" charset="0"/>
              </a:rPr>
              <a:t>Ausgehend vom gesamten Bundesgebiet, von einer weißen Landkarte Deutschlands, werden in der ersten Auswahlphase in drei Schritten die anschließend übertägig zu erkundenden Standorte ermittelt:</a:t>
            </a:r>
          </a:p>
          <a:p>
            <a:pPr marL="0" indent="0">
              <a:buNone/>
            </a:pPr>
            <a:r>
              <a:rPr lang="de-DE" sz="2400" dirty="0">
                <a:latin typeface="Arial" panose="020B0604020202020204" pitchFamily="34" charset="0"/>
                <a:cs typeface="Arial" panose="020B0604020202020204" pitchFamily="34" charset="0"/>
              </a:rPr>
              <a:t>Dabei sind in </a:t>
            </a:r>
            <a:r>
              <a:rPr lang="de-DE" sz="2400" b="1" dirty="0">
                <a:highlight>
                  <a:srgbClr val="FFFF00"/>
                </a:highlight>
                <a:latin typeface="Arial" panose="020B0604020202020204" pitchFamily="34" charset="0"/>
                <a:cs typeface="Arial" panose="020B0604020202020204" pitchFamily="34" charset="0"/>
              </a:rPr>
              <a:t>Schritt 1</a:t>
            </a:r>
            <a:r>
              <a:rPr lang="de-DE" sz="2400" dirty="0">
                <a:latin typeface="Arial" panose="020B0604020202020204" pitchFamily="34" charset="0"/>
                <a:cs typeface="Arial" panose="020B0604020202020204" pitchFamily="34" charset="0"/>
              </a:rPr>
              <a:t> über die geologischen Ausschlusskriterien und die Mindestanforderungen die Gebiete zu ermitteln, in denen eine Endlagerung von vorneherein nicht möglich erscheint.</a:t>
            </a:r>
          </a:p>
          <a:p>
            <a:pPr marL="0" indent="0">
              <a:buNone/>
            </a:pPr>
            <a:r>
              <a:rPr lang="de-DE" sz="2400" dirty="0">
                <a:latin typeface="Arial" panose="020B0604020202020204" pitchFamily="34" charset="0"/>
                <a:cs typeface="Arial" panose="020B0604020202020204" pitchFamily="34" charset="0"/>
              </a:rPr>
              <a:t>Die verbleibenden Gebiete werden in </a:t>
            </a:r>
            <a:r>
              <a:rPr lang="de-DE" sz="2400" b="1" dirty="0">
                <a:highlight>
                  <a:srgbClr val="FFFF00"/>
                </a:highlight>
                <a:latin typeface="Arial" panose="020B0604020202020204" pitchFamily="34" charset="0"/>
                <a:cs typeface="Arial" panose="020B0604020202020204" pitchFamily="34" charset="0"/>
              </a:rPr>
              <a:t>Schritt 2</a:t>
            </a:r>
            <a:r>
              <a:rPr lang="de-DE" sz="2400" dirty="0">
                <a:latin typeface="Arial" panose="020B0604020202020204" pitchFamily="34" charset="0"/>
                <a:cs typeface="Arial" panose="020B0604020202020204" pitchFamily="34" charset="0"/>
              </a:rPr>
              <a:t> durch Anwendung der geologischen Abwägungskriterien auf eine größere Zahl potenzieller Regionen oder Standorte eingegrenzt. 			Teilgebiete</a:t>
            </a:r>
          </a:p>
          <a:p>
            <a:pPr marL="0" indent="0">
              <a:buNone/>
            </a:pPr>
            <a:r>
              <a:rPr lang="de-DE" sz="2400" dirty="0">
                <a:latin typeface="Arial" panose="020B0604020202020204" pitchFamily="34" charset="0"/>
                <a:cs typeface="Arial" panose="020B0604020202020204" pitchFamily="34" charset="0"/>
              </a:rPr>
              <a:t>Im </a:t>
            </a:r>
            <a:r>
              <a:rPr lang="de-DE" sz="2400" b="1" dirty="0">
                <a:highlight>
                  <a:srgbClr val="FFFF00"/>
                </a:highlight>
                <a:latin typeface="Arial" panose="020B0604020202020204" pitchFamily="34" charset="0"/>
                <a:cs typeface="Arial" panose="020B0604020202020204" pitchFamily="34" charset="0"/>
              </a:rPr>
              <a:t>Schritt 3</a:t>
            </a:r>
            <a:r>
              <a:rPr lang="de-DE" sz="2400" dirty="0">
                <a:latin typeface="Arial" panose="020B0604020202020204" pitchFamily="34" charset="0"/>
                <a:cs typeface="Arial" panose="020B0604020202020204" pitchFamily="34" charset="0"/>
              </a:rPr>
              <a:t>, bei der vertiefenden geowissenschaftlichen Abwägung, werden die geologischen Abwägungskriterien erneut angewandt und mit Ergebnissen der repräsentativen Sicherheitsuntersuchungen kombiniert. Danach werden die planungswissenschaftlichen Abwägungskriterien angelegt. 		Standortregionen</a:t>
            </a:r>
          </a:p>
        </p:txBody>
      </p:sp>
      <p:sp>
        <p:nvSpPr>
          <p:cNvPr id="2" name="Titel 1"/>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Abschlussbericht Kommission: </a:t>
            </a:r>
          </a:p>
        </p:txBody>
      </p:sp>
      <p:sp>
        <p:nvSpPr>
          <p:cNvPr id="4" name="Fußzeilenplatzhalter 3"/>
          <p:cNvSpPr>
            <a:spLocks noGrp="1"/>
          </p:cNvSpPr>
          <p:nvPr>
            <p:ph type="ftr" sz="quarter" idx="11"/>
          </p:nvPr>
        </p:nvSpPr>
        <p:spPr/>
        <p:txBody>
          <a:bodyPr/>
          <a:lstStyle/>
          <a:p>
            <a:r>
              <a:rPr lang="de-DE"/>
              <a:t>Dr. Ulrich Kleemann</a:t>
            </a:r>
          </a:p>
        </p:txBody>
      </p:sp>
      <p:sp>
        <p:nvSpPr>
          <p:cNvPr id="5" name="Foliennummernplatzhalter 4"/>
          <p:cNvSpPr>
            <a:spLocks noGrp="1"/>
          </p:cNvSpPr>
          <p:nvPr>
            <p:ph type="sldNum" sz="quarter" idx="12"/>
          </p:nvPr>
        </p:nvSpPr>
        <p:spPr/>
        <p:txBody>
          <a:bodyPr/>
          <a:lstStyle/>
          <a:p>
            <a:fld id="{544A5D78-A418-4C92-B645-DBEDB29E1DAA}" type="slidenum">
              <a:rPr lang="de-DE" smtClean="0"/>
              <a:t>3</a:t>
            </a:fld>
            <a:endParaRPr lang="de-DE"/>
          </a:p>
        </p:txBody>
      </p:sp>
      <p:sp>
        <p:nvSpPr>
          <p:cNvPr id="6" name="Pfeil: nach rechts 3">
            <a:extLst>
              <a:ext uri="{FF2B5EF4-FFF2-40B4-BE49-F238E27FC236}">
                <a16:creationId xmlns:a16="http://schemas.microsoft.com/office/drawing/2014/main" id="{3506E516-6645-4F5B-B3D8-873080605B62}"/>
              </a:ext>
            </a:extLst>
          </p:cNvPr>
          <p:cNvSpPr/>
          <p:nvPr/>
        </p:nvSpPr>
        <p:spPr>
          <a:xfrm>
            <a:off x="2815280" y="4115236"/>
            <a:ext cx="1013988" cy="307819"/>
          </a:xfrm>
          <a:prstGeom prst="rightArrow">
            <a:avLst>
              <a:gd name="adj1" fmla="val 50000"/>
              <a:gd name="adj2" fmla="val 707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3">
            <a:extLst>
              <a:ext uri="{FF2B5EF4-FFF2-40B4-BE49-F238E27FC236}">
                <a16:creationId xmlns:a16="http://schemas.microsoft.com/office/drawing/2014/main" id="{3506E516-6645-4F5B-B3D8-873080605B62}"/>
              </a:ext>
            </a:extLst>
          </p:cNvPr>
          <p:cNvSpPr/>
          <p:nvPr/>
        </p:nvSpPr>
        <p:spPr>
          <a:xfrm>
            <a:off x="496747" y="5601837"/>
            <a:ext cx="682906" cy="285235"/>
          </a:xfrm>
          <a:prstGeom prst="rightArrow">
            <a:avLst>
              <a:gd name="adj1" fmla="val 50000"/>
              <a:gd name="adj2" fmla="val 707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winkliges Dreieck 7"/>
          <p:cNvSpPr/>
          <p:nvPr/>
        </p:nvSpPr>
        <p:spPr>
          <a:xfrm>
            <a:off x="11019099" y="2354381"/>
            <a:ext cx="633405" cy="3247455"/>
          </a:xfrm>
          <a:prstGeom prst="rtTriangle">
            <a:avLst/>
          </a:prstGeom>
          <a:gradFill flip="none" rotWithShape="1">
            <a:gsLst>
              <a:gs pos="0">
                <a:srgbClr val="000082"/>
              </a:gs>
              <a:gs pos="27000">
                <a:srgbClr val="66008F"/>
              </a:gs>
              <a:gs pos="37000">
                <a:srgbClr val="BA0066"/>
              </a:gs>
              <a:gs pos="66000">
                <a:srgbClr val="FF0000"/>
              </a:gs>
              <a:gs pos="73000">
                <a:srgbClr val="FF8200"/>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rot="4825087">
            <a:off x="10264945" y="3838853"/>
            <a:ext cx="2775119"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Datendichte und  -menge</a:t>
            </a:r>
          </a:p>
        </p:txBody>
      </p:sp>
    </p:spTree>
    <p:extLst>
      <p:ext uri="{BB962C8B-B14F-4D97-AF65-F5344CB8AC3E}">
        <p14:creationId xmlns:p14="http://schemas.microsoft.com/office/powerpoint/2010/main" val="32898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6C4AD-C5E5-46D7-9545-37F48E0FAB65}"/>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Ausschlusskriterien nach § 22 </a:t>
            </a:r>
            <a:r>
              <a:rPr lang="de-DE" sz="3200" b="1" dirty="0" err="1">
                <a:latin typeface="Arial" panose="020B0604020202020204" pitchFamily="34" charset="0"/>
                <a:cs typeface="Arial" panose="020B0604020202020204" pitchFamily="34" charset="0"/>
              </a:rPr>
              <a:t>StandAG</a:t>
            </a:r>
            <a:endParaRPr lang="de-DE" sz="3200" b="1" dirty="0">
              <a:latin typeface="Arial" panose="020B0604020202020204" pitchFamily="34" charset="0"/>
              <a:cs typeface="Arial" panose="020B0604020202020204" pitchFamily="34" charset="0"/>
            </a:endParaRPr>
          </a:p>
        </p:txBody>
      </p:sp>
      <p:graphicFrame>
        <p:nvGraphicFramePr>
          <p:cNvPr id="4" name="Tabelle 3">
            <a:extLst>
              <a:ext uri="{FF2B5EF4-FFF2-40B4-BE49-F238E27FC236}">
                <a16:creationId xmlns:a16="http://schemas.microsoft.com/office/drawing/2014/main" id="{EE37B969-3BC3-48AB-A698-42CF602046BA}"/>
              </a:ext>
            </a:extLst>
          </p:cNvPr>
          <p:cNvGraphicFramePr>
            <a:graphicFrameLocks noGrp="1"/>
          </p:cNvGraphicFramePr>
          <p:nvPr>
            <p:extLst>
              <p:ext uri="{D42A27DB-BD31-4B8C-83A1-F6EECF244321}">
                <p14:modId xmlns:p14="http://schemas.microsoft.com/office/powerpoint/2010/main" val="1956946817"/>
              </p:ext>
            </p:extLst>
          </p:nvPr>
        </p:nvGraphicFramePr>
        <p:xfrm>
          <a:off x="734919" y="1310162"/>
          <a:ext cx="10627935" cy="5047421"/>
        </p:xfrm>
        <a:graphic>
          <a:graphicData uri="http://schemas.openxmlformats.org/drawingml/2006/table">
            <a:tbl>
              <a:tblPr firstRow="1" bandRow="1">
                <a:tableStyleId>{5C22544A-7EE6-4342-B048-85BDC9FD1C3A}</a:tableStyleId>
              </a:tblPr>
              <a:tblGrid>
                <a:gridCol w="2125587">
                  <a:extLst>
                    <a:ext uri="{9D8B030D-6E8A-4147-A177-3AD203B41FA5}">
                      <a16:colId xmlns:a16="http://schemas.microsoft.com/office/drawing/2014/main" val="2686022463"/>
                    </a:ext>
                  </a:extLst>
                </a:gridCol>
                <a:gridCol w="2125587">
                  <a:extLst>
                    <a:ext uri="{9D8B030D-6E8A-4147-A177-3AD203B41FA5}">
                      <a16:colId xmlns:a16="http://schemas.microsoft.com/office/drawing/2014/main" val="3510606580"/>
                    </a:ext>
                  </a:extLst>
                </a:gridCol>
                <a:gridCol w="2125587">
                  <a:extLst>
                    <a:ext uri="{9D8B030D-6E8A-4147-A177-3AD203B41FA5}">
                      <a16:colId xmlns:a16="http://schemas.microsoft.com/office/drawing/2014/main" val="3817268325"/>
                    </a:ext>
                  </a:extLst>
                </a:gridCol>
                <a:gridCol w="2125587">
                  <a:extLst>
                    <a:ext uri="{9D8B030D-6E8A-4147-A177-3AD203B41FA5}">
                      <a16:colId xmlns:a16="http://schemas.microsoft.com/office/drawing/2014/main" val="896662523"/>
                    </a:ext>
                  </a:extLst>
                </a:gridCol>
                <a:gridCol w="2125587">
                  <a:extLst>
                    <a:ext uri="{9D8B030D-6E8A-4147-A177-3AD203B41FA5}">
                      <a16:colId xmlns:a16="http://schemas.microsoft.com/office/drawing/2014/main" val="317607763"/>
                    </a:ext>
                  </a:extLst>
                </a:gridCol>
              </a:tblGrid>
              <a:tr h="1036293">
                <a:tc>
                  <a:txBody>
                    <a:bodyPr/>
                    <a:lstStyle/>
                    <a:p>
                      <a:r>
                        <a:rPr lang="de-DE" dirty="0"/>
                        <a:t>Kriterium</a:t>
                      </a:r>
                    </a:p>
                  </a:txBody>
                  <a:tcPr/>
                </a:tc>
                <a:tc>
                  <a:txBody>
                    <a:bodyPr/>
                    <a:lstStyle/>
                    <a:p>
                      <a:r>
                        <a:rPr lang="de-DE" dirty="0"/>
                        <a:t>Phase 1 (§13)</a:t>
                      </a:r>
                    </a:p>
                    <a:p>
                      <a:r>
                        <a:rPr lang="de-DE" dirty="0"/>
                        <a:t>Ermittlung Teilgebiete</a:t>
                      </a:r>
                    </a:p>
                  </a:txBody>
                  <a:tcPr/>
                </a:tc>
                <a:tc>
                  <a:txBody>
                    <a:bodyPr/>
                    <a:lstStyle/>
                    <a:p>
                      <a:r>
                        <a:rPr lang="de-DE" dirty="0"/>
                        <a:t>Phase 1(§14)</a:t>
                      </a:r>
                    </a:p>
                    <a:p>
                      <a:r>
                        <a:rPr lang="de-DE" dirty="0"/>
                        <a:t>Ermittlung  Standortregionen</a:t>
                      </a:r>
                    </a:p>
                  </a:txBody>
                  <a:tcPr/>
                </a:tc>
                <a:tc>
                  <a:txBody>
                    <a:bodyPr/>
                    <a:lstStyle/>
                    <a:p>
                      <a:r>
                        <a:rPr lang="de-DE" dirty="0"/>
                        <a:t>Phase 2 (§16)</a:t>
                      </a:r>
                    </a:p>
                    <a:p>
                      <a:r>
                        <a:rPr lang="de-DE" dirty="0"/>
                        <a:t>Übertägige Erkundung</a:t>
                      </a:r>
                    </a:p>
                  </a:txBody>
                  <a:tcPr/>
                </a:tc>
                <a:tc>
                  <a:txBody>
                    <a:bodyPr/>
                    <a:lstStyle/>
                    <a:p>
                      <a:r>
                        <a:rPr lang="de-DE" dirty="0"/>
                        <a:t>Phase 3 (§18)</a:t>
                      </a:r>
                    </a:p>
                    <a:p>
                      <a:r>
                        <a:rPr lang="de-DE" dirty="0"/>
                        <a:t>Untertägige Erkundung</a:t>
                      </a:r>
                    </a:p>
                  </a:txBody>
                  <a:tcPr/>
                </a:tc>
                <a:extLst>
                  <a:ext uri="{0D108BD9-81ED-4DB2-BD59-A6C34878D82A}">
                    <a16:rowId xmlns:a16="http://schemas.microsoft.com/office/drawing/2014/main" val="342988519"/>
                  </a:ext>
                </a:extLst>
              </a:tr>
              <a:tr h="725404">
                <a:tc>
                  <a:txBody>
                    <a:bodyPr/>
                    <a:lstStyle/>
                    <a:p>
                      <a:r>
                        <a:rPr lang="de-DE" dirty="0"/>
                        <a:t>Großräumige Hebungen &gt; 1mm</a:t>
                      </a:r>
                    </a:p>
                  </a:txBody>
                  <a:tcPr/>
                </a:tc>
                <a:tc>
                  <a:txBody>
                    <a:bodyPr/>
                    <a:lstStyle/>
                    <a:p>
                      <a:r>
                        <a:rPr lang="de-DE" dirty="0"/>
                        <a:t>flächendeckend</a:t>
                      </a:r>
                    </a:p>
                  </a:txBody>
                  <a:tcPr>
                    <a:solidFill>
                      <a:srgbClr val="00B050"/>
                    </a:solidFill>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373547277"/>
                  </a:ext>
                </a:extLst>
              </a:tr>
              <a:tr h="480338">
                <a:tc>
                  <a:txBody>
                    <a:bodyPr/>
                    <a:lstStyle/>
                    <a:p>
                      <a:r>
                        <a:rPr lang="de-DE" dirty="0"/>
                        <a:t>Aktive Störungszonen</a:t>
                      </a:r>
                    </a:p>
                  </a:txBody>
                  <a:tcPr/>
                </a:tc>
                <a:tc>
                  <a:txBody>
                    <a:bodyPr/>
                    <a:lstStyle/>
                    <a:p>
                      <a:r>
                        <a:rPr lang="de-DE" dirty="0"/>
                        <a:t>teilweise</a:t>
                      </a:r>
                    </a:p>
                  </a:txBody>
                  <a:tcPr/>
                </a:tc>
                <a:tc>
                  <a:txBody>
                    <a:bodyPr/>
                    <a:lstStyle/>
                    <a:p>
                      <a:r>
                        <a:rPr lang="de-DE" dirty="0"/>
                        <a:t>Konkretisierung</a:t>
                      </a:r>
                    </a:p>
                  </a:txBody>
                  <a:tcPr/>
                </a:tc>
                <a:tc>
                  <a:txBody>
                    <a:bodyPr/>
                    <a:lstStyle/>
                    <a:p>
                      <a:r>
                        <a:rPr lang="de-DE" dirty="0"/>
                        <a:t>KO-Kriterium bei Erkundungsbefund</a:t>
                      </a:r>
                    </a:p>
                  </a:txBody>
                  <a:tcPr/>
                </a:tc>
                <a:tc>
                  <a:txBody>
                    <a:bodyPr/>
                    <a:lstStyle/>
                    <a:p>
                      <a:r>
                        <a:rPr lang="de-DE" dirty="0"/>
                        <a:t>KO-Kriterium bei Erkundungsbefund</a:t>
                      </a:r>
                    </a:p>
                  </a:txBody>
                  <a:tcPr/>
                </a:tc>
                <a:extLst>
                  <a:ext uri="{0D108BD9-81ED-4DB2-BD59-A6C34878D82A}">
                    <a16:rowId xmlns:a16="http://schemas.microsoft.com/office/drawing/2014/main" val="1291725875"/>
                  </a:ext>
                </a:extLst>
              </a:tr>
              <a:tr h="480338">
                <a:tc>
                  <a:txBody>
                    <a:bodyPr/>
                    <a:lstStyle/>
                    <a:p>
                      <a:r>
                        <a:rPr lang="de-DE" dirty="0"/>
                        <a:t>Bergbautätigkeit</a:t>
                      </a:r>
                    </a:p>
                  </a:txBody>
                  <a:tcPr/>
                </a:tc>
                <a:tc>
                  <a:txBody>
                    <a:bodyPr/>
                    <a:lstStyle/>
                    <a:p>
                      <a:r>
                        <a:rPr lang="de-DE" dirty="0"/>
                        <a:t>Nur großräumig</a:t>
                      </a:r>
                    </a:p>
                  </a:txBody>
                  <a:tcPr/>
                </a:tc>
                <a:tc>
                  <a:txBody>
                    <a:bodyPr/>
                    <a:lstStyle/>
                    <a:p>
                      <a:r>
                        <a:rPr lang="de-DE" dirty="0"/>
                        <a:t>Konkretisierung</a:t>
                      </a:r>
                    </a:p>
                  </a:txBody>
                  <a:tcPr/>
                </a:tc>
                <a:tc>
                  <a:txBody>
                    <a:bodyPr/>
                    <a:lstStyle/>
                    <a:p>
                      <a:r>
                        <a:rPr lang="de-DE" dirty="0"/>
                        <a:t>KO-Kriterium bei Erkundungsbefund</a:t>
                      </a:r>
                    </a:p>
                  </a:txBody>
                  <a:tcPr/>
                </a:tc>
                <a:tc>
                  <a:txBody>
                    <a:bodyPr/>
                    <a:lstStyle/>
                    <a:p>
                      <a:r>
                        <a:rPr lang="de-DE" dirty="0"/>
                        <a:t>KO-Kriterium bei Erkundungsbefund</a:t>
                      </a:r>
                    </a:p>
                  </a:txBody>
                  <a:tcPr/>
                </a:tc>
                <a:extLst>
                  <a:ext uri="{0D108BD9-81ED-4DB2-BD59-A6C34878D82A}">
                    <a16:rowId xmlns:a16="http://schemas.microsoft.com/office/drawing/2014/main" val="1591085961"/>
                  </a:ext>
                </a:extLst>
              </a:tr>
              <a:tr h="725404">
                <a:tc>
                  <a:txBody>
                    <a:bodyPr/>
                    <a:lstStyle/>
                    <a:p>
                      <a:r>
                        <a:rPr lang="de-DE" dirty="0"/>
                        <a:t>Seismische Aktivität</a:t>
                      </a:r>
                    </a:p>
                    <a:p>
                      <a:r>
                        <a:rPr lang="de-DE" dirty="0"/>
                        <a:t>Zone 1 nach DIN</a:t>
                      </a:r>
                    </a:p>
                  </a:txBody>
                  <a:tcPr/>
                </a:tc>
                <a:tc>
                  <a:txBody>
                    <a:bodyPr/>
                    <a:lstStyle/>
                    <a:p>
                      <a:r>
                        <a:rPr lang="de-DE" dirty="0"/>
                        <a:t>flächendeckend</a:t>
                      </a:r>
                    </a:p>
                  </a:txBody>
                  <a:tcPr>
                    <a:solidFill>
                      <a:srgbClr val="00B050"/>
                    </a:solidFill>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271578263"/>
                  </a:ext>
                </a:extLst>
              </a:tr>
              <a:tr h="480338">
                <a:tc>
                  <a:txBody>
                    <a:bodyPr/>
                    <a:lstStyle/>
                    <a:p>
                      <a:r>
                        <a:rPr lang="de-DE" dirty="0"/>
                        <a:t>Quartärer Vulkanismus</a:t>
                      </a:r>
                    </a:p>
                  </a:txBody>
                  <a:tcPr/>
                </a:tc>
                <a:tc>
                  <a:txBody>
                    <a:bodyPr/>
                    <a:lstStyle/>
                    <a:p>
                      <a:r>
                        <a:rPr lang="de-DE" dirty="0"/>
                        <a:t>flächendeckend</a:t>
                      </a:r>
                    </a:p>
                  </a:txBody>
                  <a:tcPr>
                    <a:solidFill>
                      <a:srgbClr val="00B050"/>
                    </a:solidFill>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851114126"/>
                  </a:ext>
                </a:extLst>
              </a:tr>
              <a:tr h="480338">
                <a:tc>
                  <a:txBody>
                    <a:bodyPr/>
                    <a:lstStyle/>
                    <a:p>
                      <a:r>
                        <a:rPr lang="de-DE" dirty="0"/>
                        <a:t>Junges Grundwasser</a:t>
                      </a:r>
                    </a:p>
                  </a:txBody>
                  <a:tcPr/>
                </a:tc>
                <a:tc>
                  <a:txBody>
                    <a:bodyPr/>
                    <a:lstStyle/>
                    <a:p>
                      <a:r>
                        <a:rPr lang="de-DE" dirty="0"/>
                        <a:t>Keine Informationen</a:t>
                      </a:r>
                    </a:p>
                  </a:txBody>
                  <a:tcPr/>
                </a:tc>
                <a:tc>
                  <a:txBody>
                    <a:bodyPr/>
                    <a:lstStyle/>
                    <a:p>
                      <a:r>
                        <a:rPr lang="de-DE" dirty="0"/>
                        <a:t>Geringe Informationen</a:t>
                      </a:r>
                    </a:p>
                  </a:txBody>
                  <a:tcPr/>
                </a:tc>
                <a:tc>
                  <a:txBody>
                    <a:bodyPr/>
                    <a:lstStyle/>
                    <a:p>
                      <a:r>
                        <a:rPr lang="de-DE" dirty="0"/>
                        <a:t>KO-Kriterium bei Erkundungsbefund</a:t>
                      </a:r>
                    </a:p>
                  </a:txBody>
                  <a:tcPr/>
                </a:tc>
                <a:tc>
                  <a:txBody>
                    <a:bodyPr/>
                    <a:lstStyle/>
                    <a:p>
                      <a:r>
                        <a:rPr lang="de-DE" dirty="0"/>
                        <a:t>KO-Kriterium bei Erkundungsbefund</a:t>
                      </a:r>
                    </a:p>
                  </a:txBody>
                  <a:tcPr/>
                </a:tc>
                <a:extLst>
                  <a:ext uri="{0D108BD9-81ED-4DB2-BD59-A6C34878D82A}">
                    <a16:rowId xmlns:a16="http://schemas.microsoft.com/office/drawing/2014/main" val="2052326396"/>
                  </a:ext>
                </a:extLst>
              </a:tr>
            </a:tbl>
          </a:graphicData>
        </a:graphic>
      </p:graphicFrame>
      <p:sp>
        <p:nvSpPr>
          <p:cNvPr id="5" name="Foliennummernplatzhalter 4"/>
          <p:cNvSpPr>
            <a:spLocks noGrp="1"/>
          </p:cNvSpPr>
          <p:nvPr>
            <p:ph type="sldNum" sz="quarter" idx="12"/>
          </p:nvPr>
        </p:nvSpPr>
        <p:spPr/>
        <p:txBody>
          <a:bodyPr/>
          <a:lstStyle/>
          <a:p>
            <a:fld id="{544A5D78-A418-4C92-B645-DBEDB29E1DAA}" type="slidenum">
              <a:rPr lang="de-DE" smtClean="0"/>
              <a:t>4</a:t>
            </a:fld>
            <a:endParaRPr lang="de-DE"/>
          </a:p>
        </p:txBody>
      </p:sp>
      <p:sp>
        <p:nvSpPr>
          <p:cNvPr id="3" name="Fußzeilenplatzhalter 2"/>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287460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Fazit Ausschlusskriterien</a:t>
            </a:r>
          </a:p>
        </p:txBody>
      </p:sp>
      <p:sp>
        <p:nvSpPr>
          <p:cNvPr id="3" name="Inhaltsplatzhalter 2"/>
          <p:cNvSpPr>
            <a:spLocks noGrp="1"/>
          </p:cNvSpPr>
          <p:nvPr>
            <p:ph idx="1"/>
          </p:nvPr>
        </p:nvSpPr>
        <p:spPr>
          <a:xfrm>
            <a:off x="820093" y="1707930"/>
            <a:ext cx="10515600" cy="4351338"/>
          </a:xfrm>
        </p:spPr>
        <p:txBody>
          <a:bodyPr>
            <a:normAutofit/>
          </a:bodyPr>
          <a:lstStyle/>
          <a:p>
            <a:r>
              <a:rPr lang="de-DE" dirty="0">
                <a:latin typeface="Arial" panose="020B0604020202020204" pitchFamily="34" charset="0"/>
                <a:cs typeface="Arial" panose="020B0604020202020204" pitchFamily="34" charset="0"/>
              </a:rPr>
              <a:t>Zur Festlegung der Teilgebiete nach § 13 </a:t>
            </a:r>
            <a:r>
              <a:rPr lang="de-DE" dirty="0" err="1">
                <a:latin typeface="Arial" panose="020B0604020202020204" pitchFamily="34" charset="0"/>
                <a:cs typeface="Arial" panose="020B0604020202020204" pitchFamily="34" charset="0"/>
              </a:rPr>
              <a:t>StandAG</a:t>
            </a:r>
            <a:r>
              <a:rPr lang="de-DE" dirty="0">
                <a:latin typeface="Arial" panose="020B0604020202020204" pitchFamily="34" charset="0"/>
                <a:cs typeface="Arial" panose="020B0604020202020204" pitchFamily="34" charset="0"/>
              </a:rPr>
              <a:t> müssen nur zu den Kriterien Hebungen, Erdbeben und Vulkanismus flächendeckend Daten vorliegen</a:t>
            </a:r>
          </a:p>
          <a:p>
            <a:r>
              <a:rPr lang="de-DE" dirty="0">
                <a:latin typeface="Arial" panose="020B0604020202020204" pitchFamily="34" charset="0"/>
                <a:cs typeface="Arial" panose="020B0604020202020204" pitchFamily="34" charset="0"/>
              </a:rPr>
              <a:t>Daten zu dem Kriterium Grundwasseralter können nicht flächendeckend sondern erst im Rahmen der Erkundung erhoben werden, sind dann aber zwingend ein KO-Kriterium</a:t>
            </a:r>
          </a:p>
          <a:p>
            <a:r>
              <a:rPr lang="de-DE" dirty="0">
                <a:latin typeface="Arial" panose="020B0604020202020204" pitchFamily="34" charset="0"/>
                <a:cs typeface="Arial" panose="020B0604020202020204" pitchFamily="34" charset="0"/>
              </a:rPr>
              <a:t>Die umfangreich erhobenen Daten zu Bergbautätigkeit und Störungszonen reichen zur großräumigen Abgrenzung aus, müssen im weiteren Verfahren konkretisiert werden (aktive Störungszonen)</a:t>
            </a:r>
          </a:p>
        </p:txBody>
      </p:sp>
      <p:sp>
        <p:nvSpPr>
          <p:cNvPr id="4" name="Foliennummernplatzhalter 3"/>
          <p:cNvSpPr>
            <a:spLocks noGrp="1"/>
          </p:cNvSpPr>
          <p:nvPr>
            <p:ph type="sldNum" sz="quarter" idx="12"/>
          </p:nvPr>
        </p:nvSpPr>
        <p:spPr/>
        <p:txBody>
          <a:bodyPr/>
          <a:lstStyle/>
          <a:p>
            <a:fld id="{544A5D78-A418-4C92-B645-DBEDB29E1DAA}" type="slidenum">
              <a:rPr lang="de-DE" smtClean="0"/>
              <a:t>5</a:t>
            </a:fld>
            <a:endParaRPr lang="de-DE"/>
          </a:p>
        </p:txBody>
      </p:sp>
      <p:sp>
        <p:nvSpPr>
          <p:cNvPr id="5" name="Fußzeilenplatzhalter 4"/>
          <p:cNvSpPr>
            <a:spLocks noGrp="1"/>
          </p:cNvSpPr>
          <p:nvPr>
            <p:ph type="ftr" sz="quarter" idx="11"/>
          </p:nvPr>
        </p:nvSpPr>
        <p:spPr/>
        <p:txBody>
          <a:bodyPr/>
          <a:lstStyle/>
          <a:p>
            <a:r>
              <a:rPr lang="de-DE"/>
              <a:t>Dr. Ulrich Kleemann</a:t>
            </a:r>
          </a:p>
        </p:txBody>
      </p:sp>
      <p:sp>
        <p:nvSpPr>
          <p:cNvPr id="6" name="Rechteck 5">
            <a:extLst>
              <a:ext uri="{FF2B5EF4-FFF2-40B4-BE49-F238E27FC236}">
                <a16:creationId xmlns:a16="http://schemas.microsoft.com/office/drawing/2014/main" id="{D5209623-9538-4655-9A9E-DB10D5929AC1}"/>
              </a:ext>
            </a:extLst>
          </p:cNvPr>
          <p:cNvSpPr/>
          <p:nvPr/>
        </p:nvSpPr>
        <p:spPr>
          <a:xfrm>
            <a:off x="1046651" y="5987018"/>
            <a:ext cx="7382149" cy="461665"/>
          </a:xfrm>
          <a:prstGeom prst="rect">
            <a:avLst/>
          </a:prstGeom>
          <a:solidFill>
            <a:schemeClr val="accent2">
              <a:lumMod val="20000"/>
              <a:lumOff val="80000"/>
            </a:schemeClr>
          </a:solidFill>
          <a:ln w="19050">
            <a:solidFill>
              <a:srgbClr val="FF0000"/>
            </a:solidFill>
          </a:ln>
        </p:spPr>
        <p:txBody>
          <a:bodyPr wrap="none">
            <a:spAutoFit/>
          </a:bodyPr>
          <a:lstStyle/>
          <a:p>
            <a:r>
              <a:rPr lang="de-DE" sz="2400" b="1" dirty="0">
                <a:latin typeface="Arial" panose="020B0604020202020204" pitchFamily="34" charset="0"/>
                <a:cs typeface="Arial" panose="020B0604020202020204" pitchFamily="34" charset="0"/>
              </a:rPr>
              <a:t>Die Datenerhebung kann abgeschlossen werden!</a:t>
            </a:r>
          </a:p>
        </p:txBody>
      </p:sp>
    </p:spTree>
    <p:extLst>
      <p:ext uri="{BB962C8B-B14F-4D97-AF65-F5344CB8AC3E}">
        <p14:creationId xmlns:p14="http://schemas.microsoft.com/office/powerpoint/2010/main" val="1937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Wie detailliert müssen Daten zu Mindest-anforderungen vorliegen?</a:t>
            </a:r>
          </a:p>
        </p:txBody>
      </p:sp>
      <p:sp>
        <p:nvSpPr>
          <p:cNvPr id="3" name="Inhaltsplatzhalter 2"/>
          <p:cNvSpPr>
            <a:spLocks noGrp="1"/>
          </p:cNvSpPr>
          <p:nvPr>
            <p:ph idx="1"/>
          </p:nvPr>
        </p:nvSpPr>
        <p:spPr>
          <a:xfrm>
            <a:off x="838200" y="1825625"/>
            <a:ext cx="10515600" cy="2792674"/>
          </a:xfrm>
        </p:spPr>
        <p:txBody>
          <a:bodyPr/>
          <a:lstStyle/>
          <a:p>
            <a:pPr marL="0" indent="0">
              <a:buNone/>
            </a:pPr>
            <a:r>
              <a:rPr lang="de-DE" dirty="0">
                <a:highlight>
                  <a:srgbClr val="FFFF00"/>
                </a:highlight>
                <a:latin typeface="Arial" panose="020B0604020202020204" pitchFamily="34" charset="0"/>
                <a:cs typeface="Arial" panose="020B0604020202020204" pitchFamily="34" charset="0"/>
              </a:rPr>
              <a:t>Schritt 1</a:t>
            </a:r>
            <a:r>
              <a:rPr lang="de-DE" dirty="0">
                <a:latin typeface="Arial" panose="020B0604020202020204" pitchFamily="34" charset="0"/>
                <a:cs typeface="Arial" panose="020B0604020202020204" pitchFamily="34" charset="0"/>
              </a:rPr>
              <a:t>: 	vorhandene Daten ausreichend – </a:t>
            </a:r>
          </a:p>
          <a:p>
            <a:pPr marL="0" indent="0">
              <a:buNone/>
            </a:pPr>
            <a:r>
              <a:rPr lang="de-DE" dirty="0">
                <a:latin typeface="Arial" panose="020B0604020202020204" pitchFamily="34" charset="0"/>
                <a:cs typeface="Arial" panose="020B0604020202020204" pitchFamily="34" charset="0"/>
              </a:rPr>
              <a:t>		keine geologische Neukartierung von Deutschland!</a:t>
            </a:r>
          </a:p>
          <a:p>
            <a:pPr marL="0" indent="0">
              <a:buNone/>
            </a:pPr>
            <a:r>
              <a:rPr lang="de-DE" dirty="0">
                <a:latin typeface="Arial" panose="020B0604020202020204" pitchFamily="34" charset="0"/>
                <a:cs typeface="Arial" panose="020B0604020202020204" pitchFamily="34" charset="0"/>
              </a:rPr>
              <a:t>		Bohrungsdaten qualitativ</a:t>
            </a:r>
          </a:p>
          <a:p>
            <a:pPr marL="0" indent="0">
              <a:buNone/>
            </a:pPr>
            <a:r>
              <a:rPr lang="de-DE" dirty="0">
                <a:highlight>
                  <a:srgbClr val="FFFF00"/>
                </a:highlight>
                <a:latin typeface="Arial" panose="020B0604020202020204" pitchFamily="34" charset="0"/>
                <a:cs typeface="Arial" panose="020B0604020202020204" pitchFamily="34" charset="0"/>
              </a:rPr>
              <a:t>Schritte 2 + 3</a:t>
            </a:r>
            <a:r>
              <a:rPr lang="de-DE" dirty="0">
                <a:latin typeface="Arial" panose="020B0604020202020204" pitchFamily="34" charset="0"/>
                <a:cs typeface="Arial" panose="020B0604020202020204" pitchFamily="34" charset="0"/>
              </a:rPr>
              <a:t>: Auswertung aller verfügbaren Daten</a:t>
            </a:r>
          </a:p>
          <a:p>
            <a:pPr marL="0" indent="0">
              <a:buNone/>
            </a:pPr>
            <a:r>
              <a:rPr lang="de-DE" dirty="0">
                <a:latin typeface="Arial" panose="020B0604020202020204" pitchFamily="34" charset="0"/>
                <a:cs typeface="Arial" panose="020B0604020202020204" pitchFamily="34" charset="0"/>
              </a:rPr>
              <a:t>		Bohrungsdaten müssen voll verfügbar sein		</a:t>
            </a:r>
          </a:p>
          <a:p>
            <a:pPr marL="0" indent="0">
              <a:buNone/>
            </a:pPr>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r>
              <a:rPr lang="de-DE"/>
              <a:t>Dr. Ulrich Kleemann</a:t>
            </a:r>
          </a:p>
        </p:txBody>
      </p:sp>
      <p:sp>
        <p:nvSpPr>
          <p:cNvPr id="5" name="Foliennummernplatzhalter 4"/>
          <p:cNvSpPr>
            <a:spLocks noGrp="1"/>
          </p:cNvSpPr>
          <p:nvPr>
            <p:ph type="sldNum" sz="quarter" idx="12"/>
          </p:nvPr>
        </p:nvSpPr>
        <p:spPr/>
        <p:txBody>
          <a:bodyPr/>
          <a:lstStyle/>
          <a:p>
            <a:fld id="{544A5D78-A418-4C92-B645-DBEDB29E1DAA}" type="slidenum">
              <a:rPr lang="de-DE" smtClean="0"/>
              <a:t>6</a:t>
            </a:fld>
            <a:endParaRPr lang="de-DE"/>
          </a:p>
        </p:txBody>
      </p:sp>
      <p:sp>
        <p:nvSpPr>
          <p:cNvPr id="6" name="Rechteck 5">
            <a:extLst>
              <a:ext uri="{FF2B5EF4-FFF2-40B4-BE49-F238E27FC236}">
                <a16:creationId xmlns:a16="http://schemas.microsoft.com/office/drawing/2014/main" id="{63A727A4-B52D-413E-B8B4-041C296B2480}"/>
              </a:ext>
            </a:extLst>
          </p:cNvPr>
          <p:cNvSpPr/>
          <p:nvPr/>
        </p:nvSpPr>
        <p:spPr>
          <a:xfrm>
            <a:off x="838199" y="4992508"/>
            <a:ext cx="8166905" cy="830997"/>
          </a:xfrm>
          <a:prstGeom prst="rect">
            <a:avLst/>
          </a:prstGeom>
          <a:solidFill>
            <a:schemeClr val="accent2">
              <a:lumMod val="20000"/>
              <a:lumOff val="80000"/>
            </a:schemeClr>
          </a:solidFill>
          <a:ln w="19050">
            <a:solidFill>
              <a:srgbClr val="FF0000"/>
            </a:solidFill>
          </a:ln>
        </p:spPr>
        <p:txBody>
          <a:bodyPr wrap="square">
            <a:spAutoFit/>
          </a:bodyPr>
          <a:lstStyle/>
          <a:p>
            <a:r>
              <a:rPr lang="de-DE" sz="2400" b="1" dirty="0">
                <a:latin typeface="Arial" panose="020B0604020202020204" pitchFamily="34" charset="0"/>
                <a:cs typeface="Arial" panose="020B0604020202020204" pitchFamily="34" charset="0"/>
              </a:rPr>
              <a:t>Geodatengesetz muss spätestens bei Anwendung der Abwägungskriterien in Schritt 2 Rechtskraft besitzen</a:t>
            </a:r>
          </a:p>
        </p:txBody>
      </p:sp>
    </p:spTree>
    <p:extLst>
      <p:ext uri="{BB962C8B-B14F-4D97-AF65-F5344CB8AC3E}">
        <p14:creationId xmlns:p14="http://schemas.microsoft.com/office/powerpoint/2010/main" val="7159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87B9A-5C24-4AB3-AA2A-B06CA4322D28}"/>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Welche Anforderungen sind an die Transparenz und Nachvollziehbarkeit des Verfahrens zu stellen?</a:t>
            </a:r>
          </a:p>
        </p:txBody>
      </p:sp>
      <p:sp>
        <p:nvSpPr>
          <p:cNvPr id="3" name="Inhaltsplatzhalter 2">
            <a:extLst>
              <a:ext uri="{FF2B5EF4-FFF2-40B4-BE49-F238E27FC236}">
                <a16:creationId xmlns:a16="http://schemas.microsoft.com/office/drawing/2014/main" id="{E4C07464-3871-4C7B-B5EE-FC035A6A5739}"/>
              </a:ext>
            </a:extLst>
          </p:cNvPr>
          <p:cNvSpPr>
            <a:spLocks noGrp="1"/>
          </p:cNvSpPr>
          <p:nvPr>
            <p:ph idx="1"/>
          </p:nvPr>
        </p:nvSpPr>
        <p:spPr/>
        <p:txBody>
          <a:bodyPr>
            <a:normAutofit fontScale="85000" lnSpcReduction="20000"/>
          </a:bodyPr>
          <a:lstStyle/>
          <a:p>
            <a:pPr marL="0" indent="0">
              <a:buNone/>
            </a:pPr>
            <a:r>
              <a:rPr lang="de-DE" dirty="0">
                <a:latin typeface="Arial" panose="020B0604020202020204" pitchFamily="34" charset="0"/>
                <a:cs typeface="Arial" panose="020B0604020202020204" pitchFamily="34" charset="0"/>
              </a:rPr>
              <a:t>§1 (2) </a:t>
            </a:r>
            <a:r>
              <a:rPr lang="de-DE" dirty="0" err="1">
                <a:latin typeface="Arial" panose="020B0604020202020204" pitchFamily="34" charset="0"/>
                <a:cs typeface="Arial" panose="020B0604020202020204" pitchFamily="34" charset="0"/>
              </a:rPr>
              <a:t>StandAG</a:t>
            </a:r>
            <a:r>
              <a:rPr lang="de-DE" dirty="0">
                <a:latin typeface="Arial" panose="020B0604020202020204" pitchFamily="34" charset="0"/>
                <a:cs typeface="Arial" panose="020B0604020202020204" pitchFamily="34" charset="0"/>
              </a:rPr>
              <a:t>:</a:t>
            </a:r>
          </a:p>
          <a:p>
            <a:pPr marL="0" indent="0">
              <a:buNone/>
            </a:pPr>
            <a:r>
              <a:rPr lang="de-DE" dirty="0">
                <a:latin typeface="Arial" panose="020B0604020202020204" pitchFamily="34" charset="0"/>
                <a:cs typeface="Arial" panose="020B0604020202020204" pitchFamily="34" charset="0"/>
              </a:rPr>
              <a:t>Partizipatives, wissenschaftsbasiertes, transparentes, selbst-hinterfragendes und lernendes Verfahren</a:t>
            </a:r>
          </a:p>
          <a:p>
            <a:pPr marL="0" indent="0">
              <a:buNone/>
            </a:pPr>
            <a:endParaRPr lang="de-DE" dirty="0">
              <a:latin typeface="Arial" panose="020B0604020202020204" pitchFamily="34" charset="0"/>
              <a:cs typeface="Arial" panose="020B0604020202020204" pitchFamily="34" charset="0"/>
            </a:endParaRPr>
          </a:p>
          <a:p>
            <a:pPr marL="0" indent="0">
              <a:buNone/>
            </a:pPr>
            <a:r>
              <a:rPr lang="de-DE" u="sng" dirty="0">
                <a:latin typeface="Arial" panose="020B0604020202020204" pitchFamily="34" charset="0"/>
                <a:cs typeface="Arial" panose="020B0604020202020204" pitchFamily="34" charset="0"/>
              </a:rPr>
              <a:t>Kommission Lagerung hochradioaktiver Abfälle (Abschlussbericht):</a:t>
            </a:r>
          </a:p>
          <a:p>
            <a:pPr marL="0" indent="0">
              <a:buNone/>
            </a:pPr>
            <a:r>
              <a:rPr lang="de-DE" dirty="0">
                <a:latin typeface="Arial" panose="020B0604020202020204" pitchFamily="34" charset="0"/>
                <a:cs typeface="Arial" panose="020B0604020202020204" pitchFamily="34" charset="0"/>
              </a:rPr>
              <a:t>Die Kommission ist der Auffassung, dass die Gestaltung des Gesamtprozesses  als selbsthinterfragendes System eine zentrale Anforderung an die Prozessqualität darstellt, die </a:t>
            </a:r>
            <a:r>
              <a:rPr lang="de-DE" dirty="0">
                <a:highlight>
                  <a:srgbClr val="FFFF00"/>
                </a:highlight>
                <a:latin typeface="Arial" panose="020B0604020202020204" pitchFamily="34" charset="0"/>
                <a:cs typeface="Arial" panose="020B0604020202020204" pitchFamily="34" charset="0"/>
              </a:rPr>
              <a:t>von Beginn an </a:t>
            </a:r>
            <a:r>
              <a:rPr lang="de-DE" dirty="0">
                <a:latin typeface="Arial" panose="020B0604020202020204" pitchFamily="34" charset="0"/>
                <a:cs typeface="Arial" panose="020B0604020202020204" pitchFamily="34" charset="0"/>
              </a:rPr>
              <a:t>gerade im Standortauswahlprozess bewusst umzusetzen und stetig zu verfolgen ist.</a:t>
            </a:r>
          </a:p>
          <a:p>
            <a:pPr marL="0" indent="0">
              <a:buNone/>
            </a:pPr>
            <a:r>
              <a:rPr lang="de-DE" dirty="0">
                <a:latin typeface="Arial" panose="020B0604020202020204" pitchFamily="34" charset="0"/>
                <a:cs typeface="Arial" panose="020B0604020202020204" pitchFamily="34" charset="0"/>
              </a:rPr>
              <a:t>Ihre Umsetzung muss auf zwei Ebenen erfolgen: auf der Ebene der Ausgestaltung der Institutionen durch entsprechende Aufgabenvorgaben und Verpflichtungen, zum anderen durch die Organisation von </a:t>
            </a:r>
            <a:r>
              <a:rPr lang="de-DE" dirty="0">
                <a:highlight>
                  <a:srgbClr val="FFFF00"/>
                </a:highlight>
                <a:latin typeface="Arial" panose="020B0604020202020204" pitchFamily="34" charset="0"/>
                <a:cs typeface="Arial" panose="020B0604020202020204" pitchFamily="34" charset="0"/>
              </a:rPr>
              <a:t>Beobachtung von außen </a:t>
            </a:r>
            <a:r>
              <a:rPr lang="de-DE" dirty="0">
                <a:latin typeface="Arial" panose="020B0604020202020204" pitchFamily="34" charset="0"/>
                <a:cs typeface="Arial" panose="020B0604020202020204" pitchFamily="34" charset="0"/>
              </a:rPr>
              <a:t>und entsprechend </a:t>
            </a:r>
            <a:r>
              <a:rPr lang="de-DE" dirty="0">
                <a:highlight>
                  <a:srgbClr val="FFFF00"/>
                </a:highlight>
                <a:latin typeface="Arial" panose="020B0604020202020204" pitchFamily="34" charset="0"/>
                <a:cs typeface="Arial" panose="020B0604020202020204" pitchFamily="34" charset="0"/>
              </a:rPr>
              <a:t>erforderliche Transparenz</a:t>
            </a:r>
            <a:r>
              <a:rPr lang="de-DE" dirty="0">
                <a:latin typeface="Arial" panose="020B0604020202020204" pitchFamily="34" charset="0"/>
                <a:cs typeface="Arial" panose="020B0604020202020204" pitchFamily="34" charset="0"/>
              </a:rPr>
              <a:t>.</a:t>
            </a:r>
          </a:p>
          <a:p>
            <a:pPr marL="0" indent="0">
              <a:buNone/>
            </a:pPr>
            <a:endParaRPr lang="de-DE" dirty="0"/>
          </a:p>
        </p:txBody>
      </p:sp>
      <p:sp>
        <p:nvSpPr>
          <p:cNvPr id="5" name="Foliennummernplatzhalter 4"/>
          <p:cNvSpPr>
            <a:spLocks noGrp="1"/>
          </p:cNvSpPr>
          <p:nvPr>
            <p:ph type="sldNum" sz="quarter" idx="12"/>
          </p:nvPr>
        </p:nvSpPr>
        <p:spPr/>
        <p:txBody>
          <a:bodyPr/>
          <a:lstStyle/>
          <a:p>
            <a:fld id="{544A5D78-A418-4C92-B645-DBEDB29E1DAA}" type="slidenum">
              <a:rPr lang="de-DE" smtClean="0"/>
              <a:t>7</a:t>
            </a:fld>
            <a:endParaRPr lang="de-DE"/>
          </a:p>
        </p:txBody>
      </p:sp>
      <p:sp>
        <p:nvSpPr>
          <p:cNvPr id="4" name="Fußzeilenplatzhalter 3"/>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22513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344A3-BC02-48D9-B2B8-B02EF92220C0}"/>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Selbsthinterfragendes und lernendes Verfahren</a:t>
            </a:r>
          </a:p>
        </p:txBody>
      </p:sp>
      <p:sp>
        <p:nvSpPr>
          <p:cNvPr id="3" name="Inhaltsplatzhalter 2">
            <a:extLst>
              <a:ext uri="{FF2B5EF4-FFF2-40B4-BE49-F238E27FC236}">
                <a16:creationId xmlns:a16="http://schemas.microsoft.com/office/drawing/2014/main" id="{64230083-FD4F-41DA-AB27-6D020BAA2DB2}"/>
              </a:ext>
            </a:extLst>
          </p:cNvPr>
          <p:cNvSpPr>
            <a:spLocks noGrp="1"/>
          </p:cNvSpPr>
          <p:nvPr>
            <p:ph idx="1"/>
          </p:nvPr>
        </p:nvSpPr>
        <p:spPr>
          <a:xfrm>
            <a:off x="838199" y="1423446"/>
            <a:ext cx="10967977" cy="5174123"/>
          </a:xfrm>
        </p:spPr>
        <p:txBody>
          <a:bodyPr>
            <a:normAutofit fontScale="77500" lnSpcReduction="20000"/>
          </a:bodyPr>
          <a:lstStyle/>
          <a:p>
            <a:r>
              <a:rPr lang="de-DE" sz="2900" dirty="0">
                <a:latin typeface="Arial" panose="020B0604020202020204" pitchFamily="34" charset="0"/>
                <a:cs typeface="Arial" panose="020B0604020202020204" pitchFamily="34" charset="0"/>
              </a:rPr>
              <a:t>Einwicklung und Pflege einer </a:t>
            </a:r>
            <a:r>
              <a:rPr lang="de-DE" sz="2900" b="1" dirty="0">
                <a:highlight>
                  <a:srgbClr val="FFFF00"/>
                </a:highlight>
                <a:latin typeface="Arial" panose="020B0604020202020204" pitchFamily="34" charset="0"/>
                <a:cs typeface="Arial" panose="020B0604020202020204" pitchFamily="34" charset="0"/>
              </a:rPr>
              <a:t>Kultur der Offenheit</a:t>
            </a:r>
            <a:r>
              <a:rPr lang="de-DE" sz="2900" dirty="0">
                <a:latin typeface="Arial" panose="020B0604020202020204" pitchFamily="34" charset="0"/>
                <a:cs typeface="Arial" panose="020B0604020202020204" pitchFamily="34" charset="0"/>
              </a:rPr>
              <a:t>, die nicht von dem Ziel geprägt ist, als geschlossene Einheit aufzutreten, und die die Ausbildung einer „Wagenburgmentalität“ verhindert.</a:t>
            </a:r>
          </a:p>
          <a:p>
            <a:r>
              <a:rPr lang="de-DE" sz="2900" dirty="0">
                <a:latin typeface="Arial" panose="020B0604020202020204" pitchFamily="34" charset="0"/>
                <a:cs typeface="Arial" panose="020B0604020202020204" pitchFamily="34" charset="0"/>
              </a:rPr>
              <a:t>Auseinandersetzung mit </a:t>
            </a:r>
            <a:r>
              <a:rPr lang="de-DE" sz="2900" b="1" dirty="0">
                <a:highlight>
                  <a:srgbClr val="FFFF00"/>
                </a:highlight>
                <a:latin typeface="Arial" panose="020B0604020202020204" pitchFamily="34" charset="0"/>
                <a:cs typeface="Arial" panose="020B0604020202020204" pitchFamily="34" charset="0"/>
              </a:rPr>
              <a:t>Meinungsvielfalt</a:t>
            </a:r>
            <a:r>
              <a:rPr lang="de-DE" sz="2900" dirty="0">
                <a:latin typeface="Arial" panose="020B0604020202020204" pitchFamily="34" charset="0"/>
                <a:cs typeface="Arial" panose="020B0604020202020204" pitchFamily="34" charset="0"/>
              </a:rPr>
              <a:t> und besonders mit gegenläufigen Positionen.</a:t>
            </a:r>
          </a:p>
          <a:p>
            <a:r>
              <a:rPr lang="de-DE" sz="2900" dirty="0">
                <a:latin typeface="Arial" panose="020B0604020202020204" pitchFamily="34" charset="0"/>
                <a:cs typeface="Arial" panose="020B0604020202020204" pitchFamily="34" charset="0"/>
              </a:rPr>
              <a:t>Erhalt der Vielfalt der Positionen auch und gerade in der Forschungsförderung, bewusste Etablierung von Antagonismen im Gesamtsystem, Förderung des Kompetenzaufbaus zur Herstellung </a:t>
            </a:r>
            <a:r>
              <a:rPr lang="de-DE" sz="2900" b="1" dirty="0">
                <a:highlight>
                  <a:srgbClr val="FFFF00"/>
                </a:highlight>
                <a:latin typeface="Arial" panose="020B0604020202020204" pitchFamily="34" charset="0"/>
                <a:cs typeface="Arial" panose="020B0604020202020204" pitchFamily="34" charset="0"/>
              </a:rPr>
              <a:t>„gleicher Augenhöhe“.</a:t>
            </a:r>
          </a:p>
          <a:p>
            <a:r>
              <a:rPr lang="de-DE" sz="2900" dirty="0">
                <a:latin typeface="Arial" panose="020B0604020202020204" pitchFamily="34" charset="0"/>
                <a:cs typeface="Arial" panose="020B0604020202020204" pitchFamily="34" charset="0"/>
              </a:rPr>
              <a:t>Etablierung der Funktion eines nicht unmittelbar in das Auswahlverfahren involvierten Akteurs hinsichtlich der Einhaltung des selbsthinterfragenden Systems im </a:t>
            </a:r>
            <a:r>
              <a:rPr lang="de-DE" sz="2900" b="1" dirty="0">
                <a:highlight>
                  <a:srgbClr val="FFFF00"/>
                </a:highlight>
                <a:latin typeface="Arial" panose="020B0604020202020204" pitchFamily="34" charset="0"/>
                <a:cs typeface="Arial" panose="020B0604020202020204" pitchFamily="34" charset="0"/>
              </a:rPr>
              <a:t>nationalen Begleitgremium</a:t>
            </a:r>
            <a:r>
              <a:rPr lang="de-DE" sz="2900" dirty="0">
                <a:latin typeface="Arial" panose="020B0604020202020204" pitchFamily="34" charset="0"/>
                <a:cs typeface="Arial" panose="020B0604020202020204" pitchFamily="34" charset="0"/>
              </a:rPr>
              <a:t>.</a:t>
            </a:r>
          </a:p>
          <a:p>
            <a:r>
              <a:rPr lang="de-DE" sz="2900" dirty="0">
                <a:latin typeface="Arial" panose="020B0604020202020204" pitchFamily="34" charset="0"/>
                <a:cs typeface="Arial" panose="020B0604020202020204" pitchFamily="34" charset="0"/>
              </a:rPr>
              <a:t>Regelmäßige </a:t>
            </a:r>
            <a:r>
              <a:rPr lang="de-DE" sz="2900" b="1" dirty="0">
                <a:highlight>
                  <a:srgbClr val="FFFF00"/>
                </a:highlight>
                <a:latin typeface="Arial" panose="020B0604020202020204" pitchFamily="34" charset="0"/>
                <a:cs typeface="Arial" panose="020B0604020202020204" pitchFamily="34" charset="0"/>
              </a:rPr>
              <a:t>Überprüfungsprozesse oder Reviews</a:t>
            </a:r>
            <a:r>
              <a:rPr lang="de-DE" sz="2900" dirty="0">
                <a:latin typeface="Arial" panose="020B0604020202020204" pitchFamily="34" charset="0"/>
                <a:cs typeface="Arial" panose="020B0604020202020204" pitchFamily="34" charset="0"/>
              </a:rPr>
              <a:t>, die Außenstehenden und der Öffentlichkeit Anhaltspunkte für die tatsächlich vorhandene Sicherheits- oder Selbstreflexions-Kultur der handelnden Institutionen geben. Hierbei ist auch internationale Expertise einzubinden.</a:t>
            </a:r>
          </a:p>
          <a:p>
            <a:r>
              <a:rPr lang="de-DE" sz="2900" b="1" dirty="0">
                <a:highlight>
                  <a:srgbClr val="FFFF00"/>
                </a:highlight>
                <a:latin typeface="Arial" panose="020B0604020202020204" pitchFamily="34" charset="0"/>
                <a:cs typeface="Arial" panose="020B0604020202020204" pitchFamily="34" charset="0"/>
              </a:rPr>
              <a:t>Wissenschaftliche Öffentlichkeit </a:t>
            </a:r>
            <a:r>
              <a:rPr lang="de-DE" sz="2900" dirty="0">
                <a:latin typeface="Arial" panose="020B0604020202020204" pitchFamily="34" charset="0"/>
                <a:cs typeface="Arial" panose="020B0604020202020204" pitchFamily="34" charset="0"/>
              </a:rPr>
              <a:t>und Förderung des fachlichen Austauschs durch eine jährliche </a:t>
            </a:r>
            <a:r>
              <a:rPr lang="de-DE" sz="2900" dirty="0" err="1">
                <a:latin typeface="Arial" panose="020B0604020202020204" pitchFamily="34" charset="0"/>
                <a:cs typeface="Arial" panose="020B0604020202020204" pitchFamily="34" charset="0"/>
              </a:rPr>
              <a:t>Kolloquiumsreihe</a:t>
            </a:r>
            <a:r>
              <a:rPr lang="de-DE" sz="2900" dirty="0">
                <a:latin typeface="Arial" panose="020B0604020202020204" pitchFamily="34" charset="0"/>
                <a:cs typeface="Arial" panose="020B0604020202020204" pitchFamily="34" charset="0"/>
              </a:rPr>
              <a:t>, die darauf ausgerichtet ist, die Meinungsvielfalt abzubilden und die fachliche Auseinandersetzung zu fördern</a:t>
            </a:r>
          </a:p>
        </p:txBody>
      </p:sp>
      <p:sp>
        <p:nvSpPr>
          <p:cNvPr id="5" name="Foliennummernplatzhalter 4"/>
          <p:cNvSpPr>
            <a:spLocks noGrp="1"/>
          </p:cNvSpPr>
          <p:nvPr>
            <p:ph type="sldNum" sz="quarter" idx="12"/>
          </p:nvPr>
        </p:nvSpPr>
        <p:spPr/>
        <p:txBody>
          <a:bodyPr/>
          <a:lstStyle/>
          <a:p>
            <a:fld id="{544A5D78-A418-4C92-B645-DBEDB29E1DAA}" type="slidenum">
              <a:rPr lang="de-DE" smtClean="0"/>
              <a:t>8</a:t>
            </a:fld>
            <a:endParaRPr lang="de-DE"/>
          </a:p>
        </p:txBody>
      </p:sp>
      <p:sp>
        <p:nvSpPr>
          <p:cNvPr id="4" name="Fußzeilenplatzhalter 3"/>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23623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0B582-2027-4FEA-AC20-02915330B6CF}"/>
              </a:ext>
            </a:extLst>
          </p:cNvPr>
          <p:cNvSpPr>
            <a:spLocks noGrp="1"/>
          </p:cNvSpPr>
          <p:nvPr>
            <p:ph type="title"/>
          </p:nvPr>
        </p:nvSpPr>
        <p:spPr>
          <a:xfrm>
            <a:off x="838200" y="365126"/>
            <a:ext cx="10473647" cy="857218"/>
          </a:xfrm>
        </p:spPr>
        <p:txBody>
          <a:bodyPr>
            <a:normAutofit/>
          </a:bodyPr>
          <a:lstStyle/>
          <a:p>
            <a:r>
              <a:rPr lang="de-DE" sz="3200" b="1" dirty="0" err="1">
                <a:latin typeface="Arial" panose="020B0604020202020204" pitchFamily="34" charset="0"/>
                <a:cs typeface="Arial" panose="020B0604020202020204" pitchFamily="34" charset="0"/>
              </a:rPr>
              <a:t>Einvernehmenserklärungen</a:t>
            </a:r>
            <a:r>
              <a:rPr lang="de-DE" sz="3200" b="1" dirty="0">
                <a:latin typeface="Arial" panose="020B0604020202020204" pitchFamily="34" charset="0"/>
                <a:cs typeface="Arial" panose="020B0604020202020204" pitchFamily="34" charset="0"/>
              </a:rPr>
              <a:t> nach § 21 </a:t>
            </a:r>
            <a:r>
              <a:rPr lang="de-DE" sz="3200" b="1" dirty="0" err="1">
                <a:latin typeface="Arial" panose="020B0604020202020204" pitchFamily="34" charset="0"/>
                <a:cs typeface="Arial" panose="020B0604020202020204" pitchFamily="34" charset="0"/>
              </a:rPr>
              <a:t>StandAG</a:t>
            </a:r>
            <a:endParaRPr lang="de-DE" sz="3200" b="1" dirty="0">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A85EE524-CDA3-49D9-B0DE-5104FE464A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945" y="1261591"/>
            <a:ext cx="3288980" cy="5531469"/>
          </a:xfrm>
        </p:spPr>
      </p:pic>
      <p:sp>
        <p:nvSpPr>
          <p:cNvPr id="6" name="Ellipse 5">
            <a:extLst>
              <a:ext uri="{FF2B5EF4-FFF2-40B4-BE49-F238E27FC236}">
                <a16:creationId xmlns:a16="http://schemas.microsoft.com/office/drawing/2014/main" id="{DCD699CE-F5B5-435C-BC21-8E66B1B68A19}"/>
              </a:ext>
            </a:extLst>
          </p:cNvPr>
          <p:cNvSpPr/>
          <p:nvPr/>
        </p:nvSpPr>
        <p:spPr>
          <a:xfrm rot="828348">
            <a:off x="2389504" y="5803236"/>
            <a:ext cx="630343" cy="857840"/>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D03F6884-6474-488D-AC2F-BAD9E929AB26}"/>
              </a:ext>
            </a:extLst>
          </p:cNvPr>
          <p:cNvSpPr txBox="1"/>
          <p:nvPr/>
        </p:nvSpPr>
        <p:spPr>
          <a:xfrm>
            <a:off x="2269490" y="4627491"/>
            <a:ext cx="3186088" cy="369332"/>
          </a:xfrm>
          <a:prstGeom prst="rect">
            <a:avLst/>
          </a:prstGeom>
          <a:noFill/>
        </p:spPr>
        <p:txBody>
          <a:bodyPr wrap="square" rtlCol="0">
            <a:spAutoFit/>
          </a:bodyPr>
          <a:lstStyle/>
          <a:p>
            <a:r>
              <a:rPr lang="de-DE" dirty="0"/>
              <a:t>Anteil 36%! (Fläche nur 5,2%)</a:t>
            </a:r>
          </a:p>
        </p:txBody>
      </p:sp>
      <p:sp>
        <p:nvSpPr>
          <p:cNvPr id="8" name="Ellipse 7">
            <a:extLst>
              <a:ext uri="{FF2B5EF4-FFF2-40B4-BE49-F238E27FC236}">
                <a16:creationId xmlns:a16="http://schemas.microsoft.com/office/drawing/2014/main" id="{4ACCC3A0-D674-4DC8-B790-4AE43475F9A9}"/>
              </a:ext>
            </a:extLst>
          </p:cNvPr>
          <p:cNvSpPr/>
          <p:nvPr/>
        </p:nvSpPr>
        <p:spPr>
          <a:xfrm rot="2907186">
            <a:off x="1692865" y="4661239"/>
            <a:ext cx="391781" cy="670254"/>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CDDEBFC-ED18-4181-90E4-FDFEE16A4C5F}"/>
              </a:ext>
            </a:extLst>
          </p:cNvPr>
          <p:cNvSpPr txBox="1"/>
          <p:nvPr/>
        </p:nvSpPr>
        <p:spPr>
          <a:xfrm>
            <a:off x="3265496" y="6015224"/>
            <a:ext cx="2662361" cy="369332"/>
          </a:xfrm>
          <a:prstGeom prst="rect">
            <a:avLst/>
          </a:prstGeom>
          <a:noFill/>
        </p:spPr>
        <p:txBody>
          <a:bodyPr wrap="square" rtlCol="0">
            <a:spAutoFit/>
          </a:bodyPr>
          <a:lstStyle/>
          <a:p>
            <a:r>
              <a:rPr lang="de-DE" dirty="0"/>
              <a:t>Zustimmungsquote 100%!</a:t>
            </a:r>
          </a:p>
        </p:txBody>
      </p:sp>
      <p:sp>
        <p:nvSpPr>
          <p:cNvPr id="10" name="Textfeld 9">
            <a:extLst>
              <a:ext uri="{FF2B5EF4-FFF2-40B4-BE49-F238E27FC236}">
                <a16:creationId xmlns:a16="http://schemas.microsoft.com/office/drawing/2014/main" id="{4AFE9553-E2A7-40AE-9169-434C0830D94E}"/>
              </a:ext>
            </a:extLst>
          </p:cNvPr>
          <p:cNvSpPr txBox="1"/>
          <p:nvPr/>
        </p:nvSpPr>
        <p:spPr>
          <a:xfrm>
            <a:off x="4615238" y="1491472"/>
            <a:ext cx="6901248" cy="830997"/>
          </a:xfrm>
          <a:prstGeom prst="rect">
            <a:avLst/>
          </a:prstGeom>
          <a:noFill/>
        </p:spPr>
        <p:txBody>
          <a:bodyPr wrap="none" rtlCol="0">
            <a:spAutoFit/>
          </a:bodyPr>
          <a:lstStyle/>
          <a:p>
            <a:r>
              <a:rPr lang="de-DE" sz="2400" b="1" dirty="0" err="1"/>
              <a:t>Einvernehmenserklärungen</a:t>
            </a:r>
            <a:r>
              <a:rPr lang="de-DE" sz="2400" b="1" dirty="0"/>
              <a:t> im Volltext:	165</a:t>
            </a:r>
          </a:p>
          <a:p>
            <a:r>
              <a:rPr lang="de-DE" sz="2400" b="1" dirty="0"/>
              <a:t>davon Sachsen:				 74 (45%)</a:t>
            </a:r>
          </a:p>
        </p:txBody>
      </p:sp>
      <p:sp>
        <p:nvSpPr>
          <p:cNvPr id="12" name="Textfeld 11">
            <a:extLst>
              <a:ext uri="{FF2B5EF4-FFF2-40B4-BE49-F238E27FC236}">
                <a16:creationId xmlns:a16="http://schemas.microsoft.com/office/drawing/2014/main" id="{BBCE2764-48AB-4D49-89DB-AC3298F5CC40}"/>
              </a:ext>
            </a:extLst>
          </p:cNvPr>
          <p:cNvSpPr txBox="1"/>
          <p:nvPr/>
        </p:nvSpPr>
        <p:spPr>
          <a:xfrm>
            <a:off x="978856" y="1125891"/>
            <a:ext cx="2678744" cy="276999"/>
          </a:xfrm>
          <a:prstGeom prst="rect">
            <a:avLst/>
          </a:prstGeom>
          <a:noFill/>
        </p:spPr>
        <p:txBody>
          <a:bodyPr wrap="square" rtlCol="0">
            <a:spAutoFit/>
          </a:bodyPr>
          <a:lstStyle/>
          <a:p>
            <a:r>
              <a:rPr lang="de-DE" sz="1200" dirty="0"/>
              <a:t>Quelle: BFE-Homepage am 8.6.2018</a:t>
            </a:r>
          </a:p>
        </p:txBody>
      </p:sp>
      <p:sp>
        <p:nvSpPr>
          <p:cNvPr id="13" name="Textfeld 12">
            <a:extLst>
              <a:ext uri="{FF2B5EF4-FFF2-40B4-BE49-F238E27FC236}">
                <a16:creationId xmlns:a16="http://schemas.microsoft.com/office/drawing/2014/main" id="{A0CE4EF9-9207-4518-942A-8CF64D1D4106}"/>
              </a:ext>
            </a:extLst>
          </p:cNvPr>
          <p:cNvSpPr txBox="1"/>
          <p:nvPr/>
        </p:nvSpPr>
        <p:spPr>
          <a:xfrm>
            <a:off x="6513483" y="4027326"/>
            <a:ext cx="5001818" cy="1323439"/>
          </a:xfrm>
          <a:prstGeom prst="rect">
            <a:avLst/>
          </a:prstGeom>
          <a:noFill/>
          <a:ln w="25400">
            <a:solidFill>
              <a:schemeClr val="tx1"/>
            </a:solidFill>
          </a:ln>
        </p:spPr>
        <p:txBody>
          <a:bodyPr wrap="none" rtlCol="0">
            <a:spAutoFit/>
          </a:bodyPr>
          <a:lstStyle/>
          <a:p>
            <a:r>
              <a:rPr lang="de-DE" sz="2000" b="1" dirty="0"/>
              <a:t>Sachsen</a:t>
            </a:r>
          </a:p>
          <a:p>
            <a:r>
              <a:rPr lang="de-DE" sz="2000" b="1" dirty="0"/>
              <a:t>100% 	potenzielles Wirtsgestein vorhanden</a:t>
            </a:r>
          </a:p>
          <a:p>
            <a:r>
              <a:rPr lang="de-DE" sz="2000" b="1" dirty="0"/>
              <a:t>  96% 	kein schützendes Deckgebirge</a:t>
            </a:r>
          </a:p>
          <a:p>
            <a:r>
              <a:rPr lang="de-DE" sz="2000" b="1" dirty="0"/>
              <a:t>    4%	frühere Bergbautätigkeit</a:t>
            </a:r>
          </a:p>
        </p:txBody>
      </p:sp>
      <p:cxnSp>
        <p:nvCxnSpPr>
          <p:cNvPr id="15" name="Verbinder: gekrümmt 14">
            <a:extLst>
              <a:ext uri="{FF2B5EF4-FFF2-40B4-BE49-F238E27FC236}">
                <a16:creationId xmlns:a16="http://schemas.microsoft.com/office/drawing/2014/main" id="{574315A5-4FE6-4109-947F-9AB54CCFA073}"/>
              </a:ext>
            </a:extLst>
          </p:cNvPr>
          <p:cNvCxnSpPr>
            <a:cxnSpLocks/>
          </p:cNvCxnSpPr>
          <p:nvPr/>
        </p:nvCxnSpPr>
        <p:spPr>
          <a:xfrm rot="5400000" flipH="1" flipV="1">
            <a:off x="4497950" y="221025"/>
            <a:ext cx="4089570" cy="7282192"/>
          </a:xfrm>
          <a:prstGeom prst="curvedConnector2">
            <a:avLst/>
          </a:prstGeom>
          <a:ln w="47625">
            <a:solidFill>
              <a:srgbClr val="FF0000">
                <a:alpha val="72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65CF6D9B-C17F-4E0E-B5DD-176FAE55DB29}"/>
              </a:ext>
            </a:extLst>
          </p:cNvPr>
          <p:cNvSpPr txBox="1"/>
          <p:nvPr/>
        </p:nvSpPr>
        <p:spPr>
          <a:xfrm>
            <a:off x="3862534" y="2640188"/>
            <a:ext cx="8211543" cy="830997"/>
          </a:xfrm>
          <a:prstGeom prst="rect">
            <a:avLst/>
          </a:prstGeom>
          <a:solidFill>
            <a:schemeClr val="accent2">
              <a:lumMod val="20000"/>
              <a:lumOff val="80000"/>
            </a:schemeClr>
          </a:solidFill>
          <a:ln w="19050">
            <a:solidFill>
              <a:srgbClr val="FF0000"/>
            </a:solidFill>
          </a:ln>
        </p:spPr>
        <p:txBody>
          <a:bodyPr wrap="none" rtlCol="0">
            <a:spAutoFit/>
          </a:bodyPr>
          <a:lstStyle/>
          <a:p>
            <a:pPr marL="342900" indent="-342900">
              <a:buAutoNum type="arabicPeriod"/>
            </a:pPr>
            <a:r>
              <a:rPr lang="de-DE" sz="2400" b="1" u="sng" dirty="0">
                <a:latin typeface="Arial" panose="020B0604020202020204" pitchFamily="34" charset="0"/>
                <a:cs typeface="Arial" panose="020B0604020202020204" pitchFamily="34" charset="0"/>
              </a:rPr>
              <a:t>Feststellung</a:t>
            </a:r>
            <a:r>
              <a:rPr lang="de-DE" sz="2400" b="1" dirty="0">
                <a:latin typeface="Arial" panose="020B0604020202020204" pitchFamily="34" charset="0"/>
                <a:cs typeface="Arial" panose="020B0604020202020204" pitchFamily="34" charset="0"/>
              </a:rPr>
              <a:t>:</a:t>
            </a:r>
          </a:p>
          <a:p>
            <a:r>
              <a:rPr lang="de-DE" sz="2400" b="1" dirty="0">
                <a:latin typeface="Arial" panose="020B0604020202020204" pitchFamily="34" charset="0"/>
                <a:cs typeface="Arial" panose="020B0604020202020204" pitchFamily="34" charset="0"/>
              </a:rPr>
              <a:t>Veröffentlichung der Genehmigungen nicht vollständig</a:t>
            </a:r>
          </a:p>
        </p:txBody>
      </p:sp>
      <p:sp>
        <p:nvSpPr>
          <p:cNvPr id="4" name="Foliennummernplatzhalter 3"/>
          <p:cNvSpPr>
            <a:spLocks noGrp="1"/>
          </p:cNvSpPr>
          <p:nvPr>
            <p:ph type="sldNum" sz="quarter" idx="12"/>
          </p:nvPr>
        </p:nvSpPr>
        <p:spPr/>
        <p:txBody>
          <a:bodyPr/>
          <a:lstStyle/>
          <a:p>
            <a:fld id="{544A5D78-A418-4C92-B645-DBEDB29E1DAA}" type="slidenum">
              <a:rPr lang="de-DE" smtClean="0"/>
              <a:t>9</a:t>
            </a:fld>
            <a:endParaRPr lang="de-DE"/>
          </a:p>
        </p:txBody>
      </p:sp>
      <p:sp>
        <p:nvSpPr>
          <p:cNvPr id="3" name="Fußzeilenplatzhalter 2"/>
          <p:cNvSpPr>
            <a:spLocks noGrp="1"/>
          </p:cNvSpPr>
          <p:nvPr>
            <p:ph type="ftr" sz="quarter" idx="11"/>
          </p:nvPr>
        </p:nvSpPr>
        <p:spPr/>
        <p:txBody>
          <a:bodyPr/>
          <a:lstStyle/>
          <a:p>
            <a:r>
              <a:rPr lang="de-DE"/>
              <a:t>Dr. Ulrich Kleemann</a:t>
            </a:r>
          </a:p>
        </p:txBody>
      </p:sp>
    </p:spTree>
    <p:extLst>
      <p:ext uri="{BB962C8B-B14F-4D97-AF65-F5344CB8AC3E}">
        <p14:creationId xmlns:p14="http://schemas.microsoft.com/office/powerpoint/2010/main" val="37938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3" grpId="0" animBg="1"/>
      <p:bldP spid="11"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1286</Words>
  <Application>Microsoft Office PowerPoint</Application>
  <PresentationFormat>Breitbild</PresentationFormat>
  <Paragraphs>159</Paragraphs>
  <Slides>14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Geologische Grundlagendaten für die Ausschlusskriterien – Was hat die Kommission sich dabei gedacht?</vt:lpstr>
      <vt:lpstr>Wie vollständig müssen Daten zu Ausschlusskriterien vorliegen?</vt:lpstr>
      <vt:lpstr>Abschlussbericht Kommission: </vt:lpstr>
      <vt:lpstr>Ausschlusskriterien nach § 22 StandAG</vt:lpstr>
      <vt:lpstr>Fazit Ausschlusskriterien</vt:lpstr>
      <vt:lpstr>Wie detailliert müssen Daten zu Mindest-anforderungen vorliegen?</vt:lpstr>
      <vt:lpstr>Welche Anforderungen sind an die Transparenz und Nachvollziehbarkeit des Verfahrens zu stellen?</vt:lpstr>
      <vt:lpstr>Selbsthinterfragendes und lernendes Verfahren</vt:lpstr>
      <vt:lpstr>Einvernehmenserklärungen nach § 21 StandAG</vt:lpstr>
      <vt:lpstr>85 % der Genehmigungen haben nahezu identischen Text</vt:lpstr>
      <vt:lpstr>Erwartungen an Transparenz und Nachvollziehbarkeit</vt:lpstr>
      <vt:lpstr>Warum ist das kritische Hinterfragen durch Geologen von besonderer Bedeutung?</vt:lpstr>
      <vt:lpstr>Ohne Geologen geht es nicht</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Uli_Media</dc:creator>
  <cp:lastModifiedBy>Ulrich</cp:lastModifiedBy>
  <cp:revision>223</cp:revision>
  <dcterms:created xsi:type="dcterms:W3CDTF">2017-10-28T09:53:56Z</dcterms:created>
  <dcterms:modified xsi:type="dcterms:W3CDTF">2018-06-17T09:33:47Z</dcterms:modified>
</cp:coreProperties>
</file>