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1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A9FC-1E09-46A1-923A-535C5F46C083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643A2-45D3-452D-A595-CD83975466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8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585B-9B8C-4D8D-86D6-DB076C693C4A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75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208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30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5898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9639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853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50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C31-1160-4AAF-8E75-F451E868EDC0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8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6FB0-022A-4FEE-8274-E22BAC6CEBC7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34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D6DD-9770-4C3E-A08D-7154CFA6FD69}" type="datetime1">
              <a:rPr lang="de-DE" smtClean="0"/>
              <a:t>01.11.2019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D760-6B0B-49F9-9116-125D51DB100F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0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E1BA-21EF-4E12-8638-D95ACC37B6E2}" type="datetime1">
              <a:rPr lang="de-DE" smtClean="0"/>
              <a:t>01.11.2019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1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7B8D-FE31-49CB-A355-D7B324181F30}" type="datetime1">
              <a:rPr lang="de-DE" smtClean="0"/>
              <a:t>01.11.2019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C07-C15B-41AE-8C0B-13966A6A5C27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9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FF71-6C88-4B99-A8FE-C5A0F8DA9A3A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DD0-A31F-45C4-8C30-3FE30ACF59E2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4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F3-82BA-44BB-8032-99BCAC809CED}" type="datetime1">
              <a:rPr lang="de-DE" smtClean="0"/>
              <a:t>01.11.2019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26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17874" y="2603783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3A3605-CC5C-4ABA-99D3-BAC311523864}" type="datetime1">
              <a:rPr lang="de-DE" smtClean="0"/>
              <a:t>01.11.2019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2574" y="64007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C9F0-4FF5-4226-BE53-11DB93D49DEF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CF6C1DB-E7F0-4FD9-A5EA-5206D5D5339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38" y="5079090"/>
            <a:ext cx="3174604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C618B-A836-40C6-8144-77E4C0885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26" y="2403764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Zwischen – und Endlagerung</a:t>
            </a:r>
            <a:br>
              <a:rPr lang="de-DE" dirty="0"/>
            </a:br>
            <a:r>
              <a:rPr lang="de-DE" dirty="0"/>
              <a:t>Kostenlawine mit drastischen Folgen</a:t>
            </a:r>
            <a:br>
              <a:rPr lang="de-DE" dirty="0"/>
            </a:br>
            <a:br>
              <a:rPr lang="de-DE" dirty="0"/>
            </a:br>
            <a:r>
              <a:rPr lang="de-DE" sz="1200" dirty="0"/>
              <a:t>Alternative Statuskonferenz                    9. November 2019 Hannover                                            Wolfgang Ehmke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040333-6563-4086-A264-F45835B34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955965"/>
          </a:xfrm>
        </p:spPr>
        <p:txBody>
          <a:bodyPr>
            <a:normAutofit lnSpcReduction="10000"/>
          </a:bodyPr>
          <a:lstStyle/>
          <a:p>
            <a:r>
              <a:rPr lang="de-DE" sz="800" dirty="0"/>
              <a:t>Kritischer </a:t>
            </a:r>
          </a:p>
          <a:p>
            <a:endParaRPr lang="de-DE" sz="800" dirty="0"/>
          </a:p>
          <a:p>
            <a:r>
              <a:rPr lang="de-DE" sz="800" dirty="0"/>
              <a:t>   </a:t>
            </a:r>
          </a:p>
          <a:p>
            <a:r>
              <a:rPr lang="de-DE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3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2818C-37A2-4C6E-BE14-282C50A5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Endlagerung: Kein Neustart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C9B0FA-5F6C-41CA-A5F1-4EBF967DD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Infrage steht auch ein </a:t>
            </a:r>
            <a:r>
              <a:rPr lang="de-DE" b="1" dirty="0"/>
              <a:t>Neustart</a:t>
            </a:r>
            <a:r>
              <a:rPr lang="de-DE" dirty="0"/>
              <a:t> bei der </a:t>
            </a:r>
            <a:r>
              <a:rPr lang="de-DE" b="1" dirty="0"/>
              <a:t>Suche nach einem Endlager für schwach- und mittelaktive Abfälle</a:t>
            </a:r>
            <a:r>
              <a:rPr lang="de-DE" dirty="0"/>
              <a:t>, denn der Schacht Konrad muss endlich fallen gelassen werden.</a:t>
            </a:r>
          </a:p>
          <a:p>
            <a:r>
              <a:rPr lang="de-DE" dirty="0"/>
              <a:t>Gefährdet ist vor allem eine </a:t>
            </a:r>
            <a:r>
              <a:rPr lang="de-DE" b="1" dirty="0"/>
              <a:t>breit angelegte, vergleichende untertägige Untersuchung mehrerer Standorte</a:t>
            </a:r>
            <a:r>
              <a:rPr lang="de-DE" dirty="0"/>
              <a:t> </a:t>
            </a:r>
            <a:r>
              <a:rPr lang="de-DE" b="1" dirty="0"/>
              <a:t>aller Wirtsgesteine </a:t>
            </a:r>
            <a:r>
              <a:rPr lang="de-DE" dirty="0"/>
              <a:t>in der Schlussphase der Endlagersuche für hochradioaktive Abfälle.</a:t>
            </a:r>
          </a:p>
          <a:p>
            <a:r>
              <a:rPr lang="de-DE" dirty="0"/>
              <a:t>Rücksprünge oder ein Schwenk zu </a:t>
            </a:r>
            <a:r>
              <a:rPr lang="de-DE" b="1" dirty="0"/>
              <a:t>Alternativen</a:t>
            </a:r>
            <a:r>
              <a:rPr lang="de-DE" dirty="0"/>
              <a:t> wie das </a:t>
            </a:r>
            <a:r>
              <a:rPr lang="de-DE" b="1" dirty="0"/>
              <a:t>Deep- </a:t>
            </a:r>
            <a:r>
              <a:rPr lang="de-DE" b="1" dirty="0" err="1"/>
              <a:t>Borehole</a:t>
            </a:r>
            <a:r>
              <a:rPr lang="de-DE" b="1" dirty="0"/>
              <a:t>-Verfahren </a:t>
            </a:r>
            <a:r>
              <a:rPr lang="de-DE" dirty="0"/>
              <a:t>statt der Bergwerkslösung werden obsolet.</a:t>
            </a:r>
          </a:p>
          <a:p>
            <a:r>
              <a:rPr lang="de-DE" dirty="0"/>
              <a:t>Und natürlich wächst damit auch die Gefahr, dass auf das </a:t>
            </a:r>
            <a:r>
              <a:rPr lang="de-DE" b="1" dirty="0"/>
              <a:t>Bergwerk im Salzstock Gorleben</a:t>
            </a:r>
            <a:r>
              <a:rPr lang="de-DE" dirty="0"/>
              <a:t> jeder Zeit </a:t>
            </a:r>
            <a:r>
              <a:rPr lang="de-DE" b="1" dirty="0"/>
              <a:t>wieder zurückgegriffen </a:t>
            </a:r>
            <a:r>
              <a:rPr lang="de-DE" dirty="0"/>
              <a:t>werden kann.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8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38A5-632D-4E60-B457-A0436498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Nachverhandeln! Keine Endlagersuche „light“!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54F53-949A-4FB8-BD47-23E0919D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</a:t>
            </a:r>
            <a:r>
              <a:rPr lang="de-DE" b="1" dirty="0"/>
              <a:t>Endlagersuche für alle Arten von Atommüll </a:t>
            </a:r>
            <a:r>
              <a:rPr lang="de-DE" dirty="0"/>
              <a:t>wird wie ein </a:t>
            </a:r>
            <a:r>
              <a:rPr lang="de-DE" b="1" dirty="0"/>
              <a:t>Kartenhaus zusammenbrechen</a:t>
            </a:r>
            <a:r>
              <a:rPr lang="de-DE" dirty="0"/>
              <a:t>: Das Festhalten am Schacht Konrad ist vergeudete Zeit.</a:t>
            </a:r>
          </a:p>
          <a:p>
            <a:r>
              <a:rPr lang="de-DE" b="1" dirty="0"/>
              <a:t>Gorleben muss aufgegeben werden</a:t>
            </a:r>
            <a:r>
              <a:rPr lang="de-DE" dirty="0"/>
              <a:t>, denn solange das sogenannte Erkundungsbergwerk im Rennen ist, bleibt es der </a:t>
            </a:r>
            <a:r>
              <a:rPr lang="de-DE" b="1" dirty="0"/>
              <a:t>Notnagel</a:t>
            </a:r>
            <a:r>
              <a:rPr lang="de-DE" dirty="0"/>
              <a:t> – schön billig in jeder Beziehung.</a:t>
            </a:r>
          </a:p>
          <a:p>
            <a:r>
              <a:rPr lang="de-DE" dirty="0"/>
              <a:t>Keine Zeit, </a:t>
            </a:r>
            <a:r>
              <a:rPr lang="de-DE" b="1" dirty="0"/>
              <a:t>kein Geld</a:t>
            </a:r>
            <a:r>
              <a:rPr lang="de-DE" dirty="0"/>
              <a:t>, keine Mitsprache auf Augenhöhe – das provoziert gerade zu den </a:t>
            </a:r>
            <a:r>
              <a:rPr lang="de-DE" b="1" dirty="0"/>
              <a:t>Protest an potentiellen neuen Standorten</a:t>
            </a:r>
            <a:r>
              <a:rPr lang="de-DE" dirty="0"/>
              <a:t>.</a:t>
            </a:r>
          </a:p>
          <a:p>
            <a:r>
              <a:rPr lang="de-DE" dirty="0"/>
              <a:t>Aufgabe der Regierungsparteien und der Opposition ist es, die </a:t>
            </a:r>
            <a:r>
              <a:rPr lang="de-DE" b="1" dirty="0"/>
              <a:t>Zuschusspflicht</a:t>
            </a:r>
            <a:r>
              <a:rPr lang="de-DE" dirty="0"/>
              <a:t> </a:t>
            </a:r>
            <a:r>
              <a:rPr lang="de-DE" b="1" dirty="0"/>
              <a:t>der Konzerne nachzuverhandeln, z.B. in Form von </a:t>
            </a:r>
            <a:r>
              <a:rPr lang="de-DE" b="1"/>
              <a:t>Abgaben oder einer </a:t>
            </a:r>
            <a:r>
              <a:rPr lang="de-DE" b="1" dirty="0"/>
              <a:t>Sondersteuer</a:t>
            </a:r>
            <a:r>
              <a:rPr lang="de-DE" dirty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1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266B-5919-4764-B9CC-A8A8B077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BFB1811-2C30-413F-8186-5DA00BD9D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57717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9DF61-87B2-49C5-AD32-3C00FE3F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Fonds zur Finanzierung der kerntechnischen Entsorgung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15BAF2-74E3-4143-84E9-CC812B2F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Am 3. Juli 2017 haben die Betreiber der 25 deutschen Atomkraftwerke </a:t>
            </a:r>
            <a:r>
              <a:rPr lang="de-DE" b="1" dirty="0"/>
              <a:t>24,1 Mrd. Euro</a:t>
            </a:r>
            <a:r>
              <a:rPr lang="de-DE" dirty="0"/>
              <a:t> in einen </a:t>
            </a:r>
            <a:r>
              <a:rPr lang="de-DE" b="1" dirty="0"/>
              <a:t>Fonds</a:t>
            </a:r>
            <a:r>
              <a:rPr lang="de-DE" dirty="0"/>
              <a:t> eingezahlt - für die </a:t>
            </a:r>
            <a:r>
              <a:rPr lang="de-DE" b="1" dirty="0"/>
              <a:t>Zwischenlagerung</a:t>
            </a:r>
            <a:r>
              <a:rPr lang="de-DE" dirty="0"/>
              <a:t> aller Abfallarten und die </a:t>
            </a:r>
            <a:r>
              <a:rPr lang="de-DE" b="1" dirty="0"/>
              <a:t>Endlagerung</a:t>
            </a:r>
            <a:r>
              <a:rPr lang="de-DE" dirty="0"/>
              <a:t> hochradioaktiver Abfälle und den Schacht Konrad.</a:t>
            </a:r>
          </a:p>
          <a:p>
            <a:r>
              <a:rPr lang="de-DE" dirty="0"/>
              <a:t>Basis für eine Stiftung des öffentlichen Rechts, die die langfristige Finanzierung der Endlagersuche, aber auch die Zwischenlagerung des deutschen Atommülls sicherstellen soll, ist das sogenannte </a:t>
            </a:r>
            <a:r>
              <a:rPr lang="de-DE" b="1" dirty="0"/>
              <a:t>Entsorgungsfondsgesetz</a:t>
            </a:r>
            <a:r>
              <a:rPr lang="de-DE" dirty="0"/>
              <a:t>.</a:t>
            </a:r>
          </a:p>
          <a:p>
            <a:r>
              <a:rPr lang="de-DE" dirty="0"/>
              <a:t>Der Fonds arbeitet sehr langfristig. Ziel ist es, </a:t>
            </a:r>
            <a:r>
              <a:rPr lang="de-DE" b="1" dirty="0"/>
              <a:t>bis zum Jahr 2100 </a:t>
            </a:r>
            <a:r>
              <a:rPr lang="de-DE" dirty="0"/>
              <a:t>das Volumen durch Geldanlagen auf rund </a:t>
            </a:r>
            <a:r>
              <a:rPr lang="de-DE" b="1" dirty="0"/>
              <a:t>169 Milliarden Euro</a:t>
            </a:r>
            <a:r>
              <a:rPr lang="de-DE" dirty="0"/>
              <a:t> zu steigern, entsprechend der Kostenschätzungen der AKW-Betreiber, wovon auf das </a:t>
            </a:r>
            <a:r>
              <a:rPr lang="de-DE" b="1" dirty="0"/>
              <a:t>HAW-Endlager nur 50,9 Mrd</a:t>
            </a:r>
            <a:r>
              <a:rPr lang="de-DE" dirty="0"/>
              <a:t>. entfallen. Die Berechnungen gehen dabei von maximalen Kostensteigerungen von 1,9 Prozent pro Jahr aus. </a:t>
            </a:r>
          </a:p>
        </p:txBody>
      </p:sp>
    </p:spTree>
    <p:extLst>
      <p:ext uri="{BB962C8B-B14F-4D97-AF65-F5344CB8AC3E}">
        <p14:creationId xmlns:p14="http://schemas.microsoft.com/office/powerpoint/2010/main" val="31696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348DE-93EF-4B03-9F97-E0F42730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soll bezahlt werden?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47CDEA-8B2F-40AC-9C80-A7403A65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Alle</a:t>
            </a:r>
            <a:r>
              <a:rPr lang="de-DE" b="1" dirty="0"/>
              <a:t> Kosten des </a:t>
            </a:r>
            <a:r>
              <a:rPr lang="de-DE" b="1" dirty="0" err="1"/>
              <a:t>BfE</a:t>
            </a:r>
            <a:r>
              <a:rPr lang="de-DE" b="1" dirty="0"/>
              <a:t>, </a:t>
            </a:r>
            <a:r>
              <a:rPr lang="de-DE" dirty="0"/>
              <a:t>die dem </a:t>
            </a:r>
            <a:r>
              <a:rPr lang="de-DE" dirty="0" err="1"/>
              <a:t>BfE</a:t>
            </a:r>
            <a:r>
              <a:rPr lang="de-DE" dirty="0"/>
              <a:t> bei der Aufgabenwahrnehmung als Behörde entstehen, werden zunächst aus dem Bundeshaushalt verauslagt. Dazu gehören als Teilmengen auch die Kosten, die dem </a:t>
            </a:r>
            <a:r>
              <a:rPr lang="de-DE" dirty="0" err="1"/>
              <a:t>BfE</a:t>
            </a:r>
            <a:r>
              <a:rPr lang="de-DE" dirty="0"/>
              <a:t> im Rahmen des </a:t>
            </a:r>
            <a:r>
              <a:rPr lang="de-DE" b="1" dirty="0"/>
              <a:t>Standortauswahlverfahrens</a:t>
            </a:r>
            <a:r>
              <a:rPr lang="de-DE" dirty="0"/>
              <a:t> sowie bei der </a:t>
            </a:r>
            <a:r>
              <a:rPr lang="de-DE" b="1" dirty="0"/>
              <a:t>Errichtung des Endlagers Konrad</a:t>
            </a:r>
            <a:r>
              <a:rPr lang="de-DE" dirty="0"/>
              <a:t> entstehen. </a:t>
            </a:r>
          </a:p>
          <a:p>
            <a:r>
              <a:rPr lang="de-DE" dirty="0"/>
              <a:t>Hinzu kommen die Kosten der bundeseigenen Firmen </a:t>
            </a:r>
            <a:r>
              <a:rPr lang="de-DE" b="1" dirty="0"/>
              <a:t>Bundesgesellschaft für Endlagerung (BGE)</a:t>
            </a:r>
            <a:r>
              <a:rPr lang="de-DE" dirty="0"/>
              <a:t> und </a:t>
            </a:r>
            <a:r>
              <a:rPr lang="de-DE" b="1" dirty="0"/>
              <a:t>bundeseigene Gesellschaft für Zwischenlagerung (BGZ)</a:t>
            </a:r>
            <a:r>
              <a:rPr lang="de-DE" dirty="0"/>
              <a:t> – die BGE ist der Vorhabenträger bei der Endlagersuche und die BGZ ist zuständig für die Zwischenlager.</a:t>
            </a:r>
          </a:p>
          <a:p>
            <a:r>
              <a:rPr lang="de-DE" b="1" dirty="0"/>
              <a:t>2018</a:t>
            </a:r>
            <a:r>
              <a:rPr lang="de-DE" dirty="0"/>
              <a:t> wurden nach Angaben des Fonds folgende </a:t>
            </a:r>
            <a:r>
              <a:rPr lang="de-DE" b="1" dirty="0"/>
              <a:t>Beträge gezahlt</a:t>
            </a:r>
            <a:r>
              <a:rPr lang="de-DE" dirty="0"/>
              <a:t>: 3,7 Mio. Euro an das </a:t>
            </a:r>
            <a:r>
              <a:rPr lang="de-DE" dirty="0" err="1"/>
              <a:t>BfE</a:t>
            </a:r>
            <a:r>
              <a:rPr lang="de-DE" dirty="0"/>
              <a:t>, rd. 420 Mio. Euro an die BGE sowie rd. 110 Mio. Euro an die BGZ</a:t>
            </a:r>
          </a:p>
        </p:txBody>
      </p:sp>
    </p:spTree>
    <p:extLst>
      <p:ext uri="{BB962C8B-B14F-4D97-AF65-F5344CB8AC3E}">
        <p14:creationId xmlns:p14="http://schemas.microsoft.com/office/powerpoint/2010/main" val="26863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88F-8486-4BCD-B475-E8147A90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bisher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64DBB7-A767-4D15-AB66-EBDC3233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Nach Angaben des Fonds wurden bisher </a:t>
            </a:r>
            <a:r>
              <a:rPr lang="de-DE" b="1" dirty="0"/>
              <a:t>9 Milliarden Euro </a:t>
            </a:r>
            <a:r>
              <a:rPr lang="de-DE" dirty="0"/>
              <a:t>investiert. Dabei sind die 24,1 Mrd. Euro schon geschrumpft, denn der Anlageerfolg beim Atommüll-Entsorgungsfonds wollte sich nicht einstellen. Sowohl auf der Aktien- als auch auf Anleiheseite waren das im Jahr </a:t>
            </a:r>
            <a:r>
              <a:rPr lang="de-DE" b="1" dirty="0"/>
              <a:t>2017</a:t>
            </a:r>
            <a:r>
              <a:rPr lang="de-DE" dirty="0"/>
              <a:t> und </a:t>
            </a:r>
            <a:r>
              <a:rPr lang="de-DE" b="1" dirty="0"/>
              <a:t>2018 ein sattes Minus.</a:t>
            </a:r>
          </a:p>
          <a:p>
            <a:r>
              <a:rPr lang="de-DE" dirty="0"/>
              <a:t>Aktien im Fonds verloren 8,6 Prozent an Wert. Bei den Anleihen waren es im selben Zeitraum 3,2 Prozent. Der Grund ist die anhaltende </a:t>
            </a:r>
            <a:r>
              <a:rPr lang="de-DE" b="1" dirty="0"/>
              <a:t>Niedrigzinspolitik</a:t>
            </a:r>
            <a:r>
              <a:rPr lang="de-DE" dirty="0"/>
              <a:t> der Europäischen Zentralbank (EZB). Allein 2018 musste der Atomfonds rund 125 Millionen Euro an </a:t>
            </a:r>
            <a:r>
              <a:rPr lang="de-DE" b="1" dirty="0"/>
              <a:t>Negativzinsen</a:t>
            </a:r>
            <a:r>
              <a:rPr lang="de-DE" dirty="0"/>
              <a:t> an die Bundesbank respektive die EZB überweisen. </a:t>
            </a:r>
          </a:p>
          <a:p>
            <a:r>
              <a:rPr lang="de-DE" dirty="0"/>
              <a:t>Günstiger stellt sich der </a:t>
            </a:r>
            <a:r>
              <a:rPr lang="de-DE" b="1" dirty="0"/>
              <a:t>Investitionsverlauf</a:t>
            </a:r>
            <a:r>
              <a:rPr lang="de-DE" dirty="0"/>
              <a:t> </a:t>
            </a:r>
            <a:r>
              <a:rPr lang="de-DE" b="1" dirty="0"/>
              <a:t>2019 </a:t>
            </a:r>
            <a:r>
              <a:rPr lang="de-DE" dirty="0"/>
              <a:t>nach Angaben des Fonds dar. Die durchschnittliche Wertentwicklung auf das investierte Vermögen liege bei 6,2 Prozent.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6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73F8C-CDD4-4AE4-8A6F-4F83567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Zahlenkorrektur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66ADBF-AC39-46F1-8311-2A398DB64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Ausgezahlt</a:t>
            </a:r>
            <a:r>
              <a:rPr lang="de-DE" dirty="0"/>
              <a:t> wurden in den Jahren 2017 und 2018 an die </a:t>
            </a:r>
            <a:r>
              <a:rPr lang="de-DE" dirty="0" err="1"/>
              <a:t>BfE</a:t>
            </a:r>
            <a:r>
              <a:rPr lang="de-DE" dirty="0"/>
              <a:t>, BGE und BGZ bereits deutlich </a:t>
            </a:r>
            <a:r>
              <a:rPr lang="de-DE" b="1" dirty="0"/>
              <a:t>mehr als 500 Millionen Euro.</a:t>
            </a:r>
            <a:endParaRPr lang="de-DE" dirty="0"/>
          </a:p>
          <a:p>
            <a:r>
              <a:rPr lang="de-DE" dirty="0"/>
              <a:t>Die 24,1 Mrd. Euro sind bereits </a:t>
            </a:r>
            <a:r>
              <a:rPr lang="de-DE" b="1" dirty="0"/>
              <a:t>auf rund 23,5 Mrd. Euro geschrumpft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10B32F-130A-48C4-935F-286712A6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400129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02DA9-4324-4880-812D-A8A5066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Grundlegende Berechnungsfehler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55268-0ED9-4334-8561-C99F90F9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Die Gesamtkosten </a:t>
            </a:r>
            <a:r>
              <a:rPr lang="de-DE" dirty="0"/>
              <a:t>eines derartigen Großprojekts wie die Endlagerung – Erkundung, Errichtung, Betriebs- und Nachbetriebsphase werden - so ist der Erfahrungswert - </a:t>
            </a:r>
            <a:r>
              <a:rPr lang="de-DE" b="1" dirty="0"/>
              <a:t>explodieren</a:t>
            </a:r>
            <a:r>
              <a:rPr lang="de-DE" dirty="0"/>
              <a:t>. Von anderen Großprojekten ist bekannt, dass es teilweise innerhalb weniger Jahre zur Verdoppelung der angesetzten Kosten kommt. Doch </a:t>
            </a:r>
            <a:r>
              <a:rPr lang="de-DE" b="1" dirty="0"/>
              <a:t>alles, was über die 1,9 Prozent hinausgeht, ist durch den Fonds nicht abgedeckt.</a:t>
            </a:r>
          </a:p>
          <a:p>
            <a:r>
              <a:rPr lang="de-DE" dirty="0"/>
              <a:t>Schon jetzt ist klar, dass </a:t>
            </a:r>
            <a:r>
              <a:rPr lang="de-DE" b="1" dirty="0"/>
              <a:t>die Zwischenlagerung</a:t>
            </a:r>
            <a:r>
              <a:rPr lang="de-DE" dirty="0"/>
              <a:t> </a:t>
            </a:r>
            <a:r>
              <a:rPr lang="de-DE" b="1" dirty="0"/>
              <a:t>länger</a:t>
            </a:r>
            <a:r>
              <a:rPr lang="de-DE" dirty="0"/>
              <a:t> als die angesetzten 40 Jahre dauern und damit auch deutlich </a:t>
            </a:r>
            <a:r>
              <a:rPr lang="de-DE" b="1" dirty="0"/>
              <a:t>mehr kosten </a:t>
            </a:r>
            <a:r>
              <a:rPr lang="de-DE" dirty="0"/>
              <a:t>wird.</a:t>
            </a:r>
          </a:p>
          <a:p>
            <a:r>
              <a:rPr lang="de-DE" dirty="0"/>
              <a:t>Je höher die </a:t>
            </a:r>
            <a:r>
              <a:rPr lang="de-DE" b="1" dirty="0"/>
              <a:t>Inflationsrate</a:t>
            </a:r>
            <a:r>
              <a:rPr lang="de-DE" dirty="0"/>
              <a:t>, desto mehr wird von der jährlichen Rendite des Fonds wieder aufgefressen. Damit liegt die </a:t>
            </a:r>
            <a:r>
              <a:rPr lang="de-DE" b="1" dirty="0"/>
              <a:t>Wertsteigerung deutlich unter dem notwendigen Maß.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1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14675-B943-47B7-A185-58999695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„Warth &amp; Klein Grant Thornton“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270C9-F26B-4919-96BE-4915E29D2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Selbst im vom </a:t>
            </a:r>
            <a:r>
              <a:rPr lang="de-DE" dirty="0" err="1"/>
              <a:t>BMWi</a:t>
            </a:r>
            <a:r>
              <a:rPr lang="de-DE" dirty="0"/>
              <a:t> in Auftrag gegebenen Gutachten von „Warth &amp; Klein Grant Thornton“ vom 09.10.2015 zur Bewertung der künftigen Entsorgungsverpflichtungen im Kernenergiebereich werden </a:t>
            </a:r>
            <a:r>
              <a:rPr lang="de-DE" b="1" dirty="0"/>
              <a:t>große Risiken der Kostenermittlung</a:t>
            </a:r>
            <a:r>
              <a:rPr lang="de-DE" dirty="0"/>
              <a:t> hervorgehoben. </a:t>
            </a:r>
          </a:p>
          <a:p>
            <a:r>
              <a:rPr lang="de-DE" dirty="0"/>
              <a:t>Denn die Kostenschätzung ist nicht nur veraltet, sondern auch unvollständig. So fehlt z.B. </a:t>
            </a:r>
            <a:r>
              <a:rPr lang="de-DE" b="1" dirty="0"/>
              <a:t>der Kostenfaktor „Rückholbarkeit des Abfalls“</a:t>
            </a:r>
            <a:r>
              <a:rPr lang="de-DE" dirty="0"/>
              <a:t>: „Insbesondere führt die in manchen Ländern vorgesehene Rückholbarkeit des Abfalls zu deutlich höheren Kosten als das deutsche Endlagerkonzept“ /53/.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4E8C3-9856-4FFB-BA80-B382EC83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kommt auf die Gesellschaft zu?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76718-E84D-41D5-87DA-F48EA68B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 es bisher </a:t>
            </a:r>
            <a:r>
              <a:rPr lang="de-DE" b="1" dirty="0"/>
              <a:t>keine Nachschusspflicht der Stromkonzerne</a:t>
            </a:r>
            <a:r>
              <a:rPr lang="de-DE" dirty="0"/>
              <a:t> gibt, wird die Ausgestaltung der Endlagersuche, aber auch die notwendige Forschung am Ende von Haushaltsberatungen bestimmt.</a:t>
            </a:r>
          </a:p>
          <a:p>
            <a:r>
              <a:rPr lang="de-DE" dirty="0"/>
              <a:t>Bei </a:t>
            </a:r>
            <a:r>
              <a:rPr lang="de-DE" b="1" dirty="0"/>
              <a:t>klammen Kassen</a:t>
            </a:r>
            <a:r>
              <a:rPr lang="de-DE" dirty="0"/>
              <a:t> wird es heftige </a:t>
            </a:r>
            <a:r>
              <a:rPr lang="de-DE" b="1" dirty="0"/>
              <a:t>Verteilungskämpfe</a:t>
            </a:r>
            <a:r>
              <a:rPr lang="de-DE" dirty="0"/>
              <a:t> zwischen allen Ressorts geben – zu befürchten ist in der Folge eine </a:t>
            </a:r>
            <a:r>
              <a:rPr lang="de-DE" b="1" dirty="0"/>
              <a:t>„Endlagersuche light“. </a:t>
            </a:r>
          </a:p>
          <a:p>
            <a:r>
              <a:rPr lang="de-DE" dirty="0"/>
              <a:t>Die Möglichkeit von </a:t>
            </a:r>
            <a:r>
              <a:rPr lang="de-DE" b="1" dirty="0"/>
              <a:t>Rücksprüngen </a:t>
            </a:r>
            <a:r>
              <a:rPr lang="de-DE" dirty="0"/>
              <a:t>wird </a:t>
            </a:r>
            <a:r>
              <a:rPr lang="de-DE" b="1" dirty="0"/>
              <a:t>beschränkt</a:t>
            </a:r>
            <a:r>
              <a:rPr lang="de-DE" dirty="0"/>
              <a:t> sein</a:t>
            </a:r>
            <a:r>
              <a:rPr lang="de-DE" b="1" dirty="0"/>
              <a:t>. Erhebliche Abstriche bei Forschungsaufträgen </a:t>
            </a:r>
            <a:r>
              <a:rPr lang="de-DE" dirty="0"/>
              <a:t>sind zu befürchten, das Geld für eine </a:t>
            </a:r>
            <a:r>
              <a:rPr lang="de-DE" b="1" dirty="0"/>
              <a:t>notwendige finanzielle Ausstattung </a:t>
            </a:r>
            <a:r>
              <a:rPr lang="de-DE" dirty="0"/>
              <a:t>von Kommunen, Umweltgruppen und Einzelpersonen, die zu Teilgebiets- und Regionalkonferenzen eingeladen werden und auf Augenhöhe mitreden und Entscheidungen treffen sollen, </a:t>
            </a:r>
            <a:r>
              <a:rPr lang="de-DE" b="1" dirty="0"/>
              <a:t>wird fehlen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3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781-37BC-424B-B4B2-F4EE18E5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Zwischenlagerung: </a:t>
            </a:r>
            <a:r>
              <a:rPr lang="de-DE" sz="2000" dirty="0"/>
              <a:t>Sicherheit wird klein geschrieben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B781FB-D0AC-4E90-BF72-C261295B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Kommt der </a:t>
            </a:r>
            <a:r>
              <a:rPr lang="de-DE" b="1" dirty="0"/>
              <a:t>Betriebsbeginn</a:t>
            </a:r>
            <a:r>
              <a:rPr lang="de-DE" dirty="0"/>
              <a:t> </a:t>
            </a:r>
            <a:r>
              <a:rPr lang="de-DE" b="1" dirty="0"/>
              <a:t>für die Endlagerung </a:t>
            </a:r>
            <a:r>
              <a:rPr lang="de-DE" dirty="0"/>
              <a:t>hochradioaktiver Abfälle - wie zu erwarten ist - </a:t>
            </a:r>
            <a:r>
              <a:rPr lang="de-DE" b="1" dirty="0"/>
              <a:t>ins Rutschen</a:t>
            </a:r>
            <a:r>
              <a:rPr lang="de-DE" dirty="0"/>
              <a:t>, </a:t>
            </a:r>
            <a:r>
              <a:rPr lang="de-DE" b="1" dirty="0"/>
              <a:t>steigen </a:t>
            </a:r>
            <a:r>
              <a:rPr lang="de-DE" dirty="0"/>
              <a:t>gleichzeitig auch </a:t>
            </a:r>
            <a:r>
              <a:rPr lang="de-DE" b="1" dirty="0"/>
              <a:t>die Kosten für </a:t>
            </a:r>
            <a:r>
              <a:rPr lang="de-DE" dirty="0"/>
              <a:t>die</a:t>
            </a:r>
            <a:r>
              <a:rPr lang="de-DE" b="1" dirty="0"/>
              <a:t> </a:t>
            </a:r>
            <a:r>
              <a:rPr lang="de-DE" dirty="0"/>
              <a:t>oberirdischen</a:t>
            </a:r>
            <a:r>
              <a:rPr lang="de-DE" b="1" dirty="0"/>
              <a:t> Zwischenlagerung </a:t>
            </a:r>
            <a:r>
              <a:rPr lang="de-DE" dirty="0"/>
              <a:t>der Abfälle, für die die bundeseigene Gesellschaft für Zwischenlagerung (BGZ) zuständig ist. </a:t>
            </a:r>
          </a:p>
          <a:p>
            <a:r>
              <a:rPr lang="de-DE" b="1" dirty="0"/>
              <a:t>Realistisch</a:t>
            </a:r>
            <a:r>
              <a:rPr lang="de-DE" dirty="0"/>
              <a:t> ist, nicht mehr von 40 Jahren, sondern von </a:t>
            </a:r>
            <a:r>
              <a:rPr lang="de-DE" b="1" dirty="0"/>
              <a:t>100 Jahren </a:t>
            </a:r>
            <a:r>
              <a:rPr lang="de-DE" dirty="0"/>
              <a:t>Zwischenlagerung auszugehen. </a:t>
            </a:r>
          </a:p>
          <a:p>
            <a:r>
              <a:rPr lang="de-DE" dirty="0"/>
              <a:t>Bei klammen Kassen des Bundes heißt es, dass mit </a:t>
            </a:r>
            <a:r>
              <a:rPr lang="de-DE" b="1" dirty="0"/>
              <a:t>Abstrichen bei der Sicherheit und Sicherung von Zwischenlagerung</a:t>
            </a:r>
            <a:r>
              <a:rPr lang="de-DE" dirty="0"/>
              <a:t> zu rechnen ist.</a:t>
            </a:r>
          </a:p>
        </p:txBody>
      </p:sp>
    </p:spTree>
    <p:extLst>
      <p:ext uri="{BB962C8B-B14F-4D97-AF65-F5344CB8AC3E}">
        <p14:creationId xmlns:p14="http://schemas.microsoft.com/office/powerpoint/2010/main" val="38346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 Lüchow-Dannenberg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 Lüchow Dannenberg</Template>
  <TotalTime>0</TotalTime>
  <Words>1016</Words>
  <Application>Microsoft Office PowerPoint</Application>
  <PresentationFormat>Breitbild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BI Lüchow-Dannenberg</vt:lpstr>
      <vt:lpstr>Zwischen – und Endlagerung Kostenlawine mit drastischen Folgen  Alternative Statuskonferenz                    9. November 2019 Hannover                                            Wolfgang Ehmke</vt:lpstr>
      <vt:lpstr>Fonds zur Finanzierung der kerntechnischen Entsorgung </vt:lpstr>
      <vt:lpstr>Was soll bezahlt werden? </vt:lpstr>
      <vt:lpstr>Verlauf bisher </vt:lpstr>
      <vt:lpstr>Zahlenkorrektur</vt:lpstr>
      <vt:lpstr>Grundlegende Berechnungsfehler </vt:lpstr>
      <vt:lpstr>„Warth &amp; Klein Grant Thornton“ </vt:lpstr>
      <vt:lpstr>Was kommt auf die Gesellschaft zu? </vt:lpstr>
      <vt:lpstr>Zwischenlagerung: Sicherheit wird klein geschrieben</vt:lpstr>
      <vt:lpstr>Endlagerung: Kein Neustart</vt:lpstr>
      <vt:lpstr>Nachverhandeln! Keine Endlagersuche „light“! 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 – und Endlagerung Kostenlawine mit Folgen</dc:title>
  <dc:creator>Wolfgang Ehmke</dc:creator>
  <cp:lastModifiedBy>Wolfgang Ehmke</cp:lastModifiedBy>
  <cp:revision>35</cp:revision>
  <dcterms:created xsi:type="dcterms:W3CDTF">2019-10-01T15:13:39Z</dcterms:created>
  <dcterms:modified xsi:type="dcterms:W3CDTF">2019-11-01T09:48:12Z</dcterms:modified>
</cp:coreProperties>
</file>