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7" r:id="rId2"/>
    <p:sldId id="268" r:id="rId3"/>
    <p:sldId id="286" r:id="rId4"/>
    <p:sldId id="269" r:id="rId5"/>
    <p:sldId id="287" r:id="rId6"/>
    <p:sldId id="271" r:id="rId7"/>
    <p:sldId id="281" r:id="rId8"/>
    <p:sldId id="283" r:id="rId9"/>
    <p:sldId id="273"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2" autoAdjust="0"/>
    <p:restoredTop sz="94660"/>
  </p:normalViewPr>
  <p:slideViewPr>
    <p:cSldViewPr snapToGrid="0">
      <p:cViewPr varScale="1">
        <p:scale>
          <a:sx n="78" d="100"/>
          <a:sy n="78" d="100"/>
        </p:scale>
        <p:origin x="2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DB090-B5C3-4490-A42A-FE347A6B8909}" type="datetimeFigureOut">
              <a:rPr lang="de-DE" smtClean="0"/>
              <a:t>23.02.2020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D6239D-0F4F-4E0D-93D0-50D4CF887AFF}" type="slidenum">
              <a:rPr lang="de-DE" smtClean="0"/>
              <a:t>‹Nr.›</a:t>
            </a:fld>
            <a:endParaRPr lang="de-DE"/>
          </a:p>
        </p:txBody>
      </p:sp>
    </p:spTree>
    <p:extLst>
      <p:ext uri="{BB962C8B-B14F-4D97-AF65-F5344CB8AC3E}">
        <p14:creationId xmlns:p14="http://schemas.microsoft.com/office/powerpoint/2010/main" val="152826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de-DE"/>
              <a:t>Mastertitelformat bearbeiten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1311900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7" name="Slide Number Placeholder 6"/>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2323808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de-DE"/>
              <a:t>Mastertitelformat bearbeiten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4069325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de-DE"/>
              <a:t>Mastertitelformat bearbeiten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de-DE"/>
              <a:t>Mastertextformat bearbeiten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06796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2380820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e-DE"/>
              <a:t>Mastertitelformat bearbeiten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3962826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e-DE"/>
              <a:t>Mastertitelformat bearbeiten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2475495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nchorCtr="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2004119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de-DE"/>
              <a:t>Mastertitelformat bearbeiten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3051060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 name="Foliennummernplatzhalter 9">
            <a:extLst>
              <a:ext uri="{FF2B5EF4-FFF2-40B4-BE49-F238E27FC236}">
                <a16:creationId xmlns:a16="http://schemas.microsoft.com/office/drawing/2014/main" id="{234191B2-9A00-41C2-9DCE-795EAC51651E}"/>
              </a:ext>
            </a:extLst>
          </p:cNvPr>
          <p:cNvSpPr>
            <a:spLocks noGrp="1"/>
          </p:cNvSpPr>
          <p:nvPr>
            <p:ph type="sldNum" sz="quarter" idx="12"/>
          </p:nvPr>
        </p:nvSpPr>
        <p:spPr/>
        <p:txBody>
          <a:bodyPr/>
          <a:lstStyle/>
          <a:p>
            <a:fld id="{F717C9F0-4FF5-4226-BE53-11DB93D49DEF}" type="slidenum">
              <a:rPr lang="de-DE" smtClean="0"/>
              <a:t>‹Nr.›</a:t>
            </a:fld>
            <a:endParaRPr lang="de-DE"/>
          </a:p>
        </p:txBody>
      </p:sp>
      <p:sp>
        <p:nvSpPr>
          <p:cNvPr id="4" name="Fußzeilenplatzhalter 3">
            <a:extLst>
              <a:ext uri="{FF2B5EF4-FFF2-40B4-BE49-F238E27FC236}">
                <a16:creationId xmlns:a16="http://schemas.microsoft.com/office/drawing/2014/main" id="{5A1DA744-3D37-41CD-9C73-C7AD8F419293}"/>
              </a:ext>
            </a:extLst>
          </p:cNvPr>
          <p:cNvSpPr>
            <a:spLocks noGrp="1"/>
          </p:cNvSpPr>
          <p:nvPr>
            <p:ph type="ftr" sz="quarter" idx="13"/>
          </p:nvPr>
        </p:nvSpPr>
        <p:spPr/>
        <p:txBody>
          <a:bodyPr/>
          <a:lstStyle/>
          <a:p>
            <a:r>
              <a:rPr lang="de-DE"/>
              <a:t>43 Jahre Gorleben - 22. Februar 2020 - Platenlaase - Wolfgang Ehmke</a:t>
            </a:r>
            <a:endParaRPr lang="de-DE" dirty="0"/>
          </a:p>
        </p:txBody>
      </p:sp>
      <p:sp>
        <p:nvSpPr>
          <p:cNvPr id="6" name="Titel 5">
            <a:extLst>
              <a:ext uri="{FF2B5EF4-FFF2-40B4-BE49-F238E27FC236}">
                <a16:creationId xmlns:a16="http://schemas.microsoft.com/office/drawing/2014/main" id="{6912BD0B-70E8-4D8C-9B70-A06ABF98FD7E}"/>
              </a:ext>
            </a:extLst>
          </p:cNvPr>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1176721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6" name="Slide Number Placeholder 5"/>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774560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Slide Number Placeholder 6"/>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3417129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9" name="Slide Number Placeholder 8"/>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146689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6" name="Slide Number Placeholder 4"/>
          <p:cNvSpPr>
            <a:spLocks noGrp="1"/>
          </p:cNvSpPr>
          <p:nvPr>
            <p:ph type="sldNum" sz="quarter" idx="12"/>
          </p:nvPr>
        </p:nvSpPr>
        <p:spPr/>
        <p:txBody>
          <a:bodyPr/>
          <a:lstStyle/>
          <a:p>
            <a:fld id="{F717C9F0-4FF5-4226-BE53-11DB93D49DEF}" type="slidenum">
              <a:rPr lang="de-DE" smtClean="0"/>
              <a:t>‹Nr.›</a:t>
            </a:fld>
            <a:endParaRPr lang="de-DE"/>
          </a:p>
        </p:txBody>
      </p:sp>
      <p:sp>
        <p:nvSpPr>
          <p:cNvPr id="3" name="Fußzeilenplatzhalter 2">
            <a:extLst>
              <a:ext uri="{FF2B5EF4-FFF2-40B4-BE49-F238E27FC236}">
                <a16:creationId xmlns:a16="http://schemas.microsoft.com/office/drawing/2014/main" id="{C67158EA-EDA8-4693-ADDA-169F6673F306}"/>
              </a:ext>
            </a:extLst>
          </p:cNvPr>
          <p:cNvSpPr>
            <a:spLocks noGrp="1"/>
          </p:cNvSpPr>
          <p:nvPr>
            <p:ph type="ftr" sz="quarter" idx="13"/>
          </p:nvPr>
        </p:nvSpPr>
        <p:spPr/>
        <p:txBody>
          <a:bodyPr/>
          <a:lstStyle/>
          <a:p>
            <a:r>
              <a:rPr lang="de-DE"/>
              <a:t>43 Jahre Gorleben - 22. Februar 2020 - Platenlaase - Wolfgang Ehmke</a:t>
            </a:r>
            <a:endParaRPr lang="de-DE" dirty="0"/>
          </a:p>
        </p:txBody>
      </p:sp>
    </p:spTree>
    <p:extLst>
      <p:ext uri="{BB962C8B-B14F-4D97-AF65-F5344CB8AC3E}">
        <p14:creationId xmlns:p14="http://schemas.microsoft.com/office/powerpoint/2010/main" val="2168160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254307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6" name="Slide Number Placeholder 6"/>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1537523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de-DE"/>
              <a:t>Mastertitelformat bearbeiten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7" name="Slide Number Placeholder 6"/>
          <p:cNvSpPr>
            <a:spLocks noGrp="1"/>
          </p:cNvSpPr>
          <p:nvPr>
            <p:ph type="sldNum" sz="quarter" idx="12"/>
          </p:nvPr>
        </p:nvSpPr>
        <p:spPr/>
        <p:txBody>
          <a:bodyPr/>
          <a:lstStyle/>
          <a:p>
            <a:fld id="{F717C9F0-4FF5-4226-BE53-11DB93D49DEF}" type="slidenum">
              <a:rPr lang="de-DE" smtClean="0"/>
              <a:t>‹Nr.›</a:t>
            </a:fld>
            <a:endParaRPr lang="de-DE"/>
          </a:p>
        </p:txBody>
      </p:sp>
    </p:spTree>
    <p:extLst>
      <p:ext uri="{BB962C8B-B14F-4D97-AF65-F5344CB8AC3E}">
        <p14:creationId xmlns:p14="http://schemas.microsoft.com/office/powerpoint/2010/main" val="2650151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6.png"/><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9">
            <a:extLst>
              <a:ext uri="{28A0092B-C50C-407E-A947-70E740481C1C}">
                <a14:useLocalDpi xmlns:a14="http://schemas.microsoft.com/office/drawing/2010/main" val="0"/>
              </a:ext>
            </a:extLst>
          </a:blip>
          <a:srcRect l="3613"/>
          <a:stretch/>
        </p:blipFill>
        <p:spPr>
          <a:xfrm>
            <a:off x="117874" y="2603783"/>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de-DE"/>
              <a:t>Mastertitelformat bearbeiten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Footer Placeholder 4"/>
          <p:cNvSpPr>
            <a:spLocks noGrp="1"/>
          </p:cNvSpPr>
          <p:nvPr>
            <p:ph type="ftr" sz="quarter" idx="3"/>
          </p:nvPr>
        </p:nvSpPr>
        <p:spPr>
          <a:xfrm>
            <a:off x="764627" y="6400799"/>
            <a:ext cx="9285225" cy="304801"/>
          </a:xfrm>
          <a:prstGeom prst="rect">
            <a:avLst/>
          </a:prstGeom>
        </p:spPr>
        <p:txBody>
          <a:bodyPr vert="horz" lIns="91440" tIns="45720" rIns="91440" bIns="45720" rtlCol="0" anchor="b"/>
          <a:lstStyle>
            <a:lvl1pPr algn="l">
              <a:defRPr sz="1100" b="0" i="0">
                <a:solidFill>
                  <a:schemeClr val="tx1">
                    <a:alpha val="60000"/>
                  </a:schemeClr>
                </a:solidFill>
              </a:defRPr>
            </a:lvl1pPr>
          </a:lstStyle>
          <a:p>
            <a:r>
              <a:rPr lang="de-DE"/>
              <a:t>43 Jahre Gorleben - 22. Februar 2020 - Platenlaase - Wolfgang Ehmke</a:t>
            </a:r>
            <a:endParaRPr lang="de-DE"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717C9F0-4FF5-4226-BE53-11DB93D49DEF}" type="slidenum">
              <a:rPr lang="de-DE" smtClean="0"/>
              <a:t>‹Nr.›</a:t>
            </a:fld>
            <a:endParaRPr lang="de-DE"/>
          </a:p>
        </p:txBody>
      </p:sp>
      <p:pic>
        <p:nvPicPr>
          <p:cNvPr id="12" name="Grafik 11">
            <a:extLst>
              <a:ext uri="{FF2B5EF4-FFF2-40B4-BE49-F238E27FC236}">
                <a16:creationId xmlns:a16="http://schemas.microsoft.com/office/drawing/2014/main" id="{5CF6C1DB-E7F0-4FD9-A5EA-5206D5D53399}"/>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9599612" y="5479590"/>
            <a:ext cx="2340230" cy="1123310"/>
          </a:xfrm>
          <a:prstGeom prst="rect">
            <a:avLst/>
          </a:prstGeom>
        </p:spPr>
      </p:pic>
    </p:spTree>
    <p:extLst>
      <p:ext uri="{BB962C8B-B14F-4D97-AF65-F5344CB8AC3E}">
        <p14:creationId xmlns:p14="http://schemas.microsoft.com/office/powerpoint/2010/main" val="873512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FEE6C-A9D8-40EA-9DCA-73EBFEC99406}"/>
              </a:ext>
            </a:extLst>
          </p:cNvPr>
          <p:cNvSpPr>
            <a:spLocks noGrp="1"/>
          </p:cNvSpPr>
          <p:nvPr>
            <p:ph type="title"/>
          </p:nvPr>
        </p:nvSpPr>
        <p:spPr>
          <a:xfrm>
            <a:off x="646111" y="452718"/>
            <a:ext cx="9404723" cy="1400530"/>
          </a:xfrm>
        </p:spPr>
        <p:txBody>
          <a:bodyPr/>
          <a:lstStyle/>
          <a:p>
            <a:r>
              <a:rPr lang="de-DE" b="1" dirty="0"/>
              <a:t>Gorleben</a:t>
            </a:r>
            <a:r>
              <a:rPr lang="de-DE" dirty="0"/>
              <a:t> 2020</a:t>
            </a:r>
          </a:p>
        </p:txBody>
      </p:sp>
      <p:sp>
        <p:nvSpPr>
          <p:cNvPr id="3" name="Inhaltsplatzhalter 2">
            <a:extLst>
              <a:ext uri="{FF2B5EF4-FFF2-40B4-BE49-F238E27FC236}">
                <a16:creationId xmlns:a16="http://schemas.microsoft.com/office/drawing/2014/main" id="{0BB9D7BE-31AE-42E7-993E-2C23276568DD}"/>
              </a:ext>
            </a:extLst>
          </p:cNvPr>
          <p:cNvSpPr>
            <a:spLocks noGrp="1"/>
          </p:cNvSpPr>
          <p:nvPr>
            <p:ph idx="1"/>
          </p:nvPr>
        </p:nvSpPr>
        <p:spPr>
          <a:xfrm>
            <a:off x="1103312" y="1853248"/>
            <a:ext cx="8946541" cy="4395151"/>
          </a:xfrm>
        </p:spPr>
        <p:txBody>
          <a:bodyPr>
            <a:noAutofit/>
          </a:bodyPr>
          <a:lstStyle/>
          <a:p>
            <a:pPr marL="0" indent="0">
              <a:spcBef>
                <a:spcPts val="0"/>
              </a:spcBef>
              <a:buNone/>
            </a:pPr>
            <a:r>
              <a:rPr lang="de-DE" sz="1500" b="1" dirty="0">
                <a:latin typeface="Arial" panose="020B0604020202020204" pitchFamily="34" charset="0"/>
                <a:cs typeface="Arial" panose="020B0604020202020204" pitchFamily="34" charset="0"/>
              </a:rPr>
              <a:t>Zwischenbericht der Bundesgesellschaft für Endlagerung im dritten Quartal</a:t>
            </a:r>
          </a:p>
          <a:p>
            <a:pPr marL="0" indent="0">
              <a:spcBef>
                <a:spcPts val="0"/>
              </a:spcBef>
              <a:buNone/>
            </a:pPr>
            <a:endParaRPr lang="de-DE" sz="1500" b="1" dirty="0">
              <a:latin typeface="Arial" panose="020B0604020202020204" pitchFamily="34" charset="0"/>
              <a:cs typeface="Arial" panose="020B0604020202020204" pitchFamily="34" charset="0"/>
            </a:endParaRPr>
          </a:p>
          <a:p>
            <a:pPr marL="0" indent="0">
              <a:spcBef>
                <a:spcPts val="0"/>
              </a:spcBef>
              <a:buNone/>
            </a:pPr>
            <a:endParaRPr lang="de-DE" sz="1500" b="1" dirty="0">
              <a:latin typeface="Arial" panose="020B0604020202020204" pitchFamily="34" charset="0"/>
              <a:cs typeface="Arial" panose="020B0604020202020204" pitchFamily="34" charset="0"/>
            </a:endParaRPr>
          </a:p>
          <a:p>
            <a:pPr marL="0" indent="0">
              <a:spcBef>
                <a:spcPts val="0"/>
              </a:spcBef>
              <a:buNone/>
            </a:pPr>
            <a:r>
              <a:rPr lang="de-DE" sz="1500" b="1" dirty="0">
                <a:latin typeface="Arial" panose="020B0604020202020204" pitchFamily="34" charset="0"/>
                <a:cs typeface="Arial" panose="020B0604020202020204" pitchFamily="34" charset="0"/>
              </a:rPr>
              <a:t>Ausschlusskriterien</a:t>
            </a:r>
          </a:p>
          <a:p>
            <a:pPr marL="0" indent="0">
              <a:spcBef>
                <a:spcPts val="0"/>
              </a:spcBef>
              <a:buNone/>
            </a:pPr>
            <a:endParaRPr lang="de-DE" sz="1500" dirty="0">
              <a:latin typeface="Arial" panose="020B0604020202020204" pitchFamily="34" charset="0"/>
              <a:cs typeface="Arial" panose="020B0604020202020204" pitchFamily="34" charset="0"/>
            </a:endParaRPr>
          </a:p>
          <a:p>
            <a:pPr marL="0" indent="0">
              <a:spcBef>
                <a:spcPts val="0"/>
              </a:spcBef>
              <a:buNone/>
            </a:pPr>
            <a:r>
              <a:rPr lang="de-DE" sz="1500" dirty="0">
                <a:latin typeface="Arial" panose="020B0604020202020204" pitchFamily="34" charset="0"/>
                <a:cs typeface="Arial" panose="020B0604020202020204" pitchFamily="34" charset="0"/>
              </a:rPr>
              <a:t>Beispiel: Vulkanismus, seismische Aktivitäten, Störungszonen, Vorschädigung durch Bergbau, Bohrungen</a:t>
            </a:r>
          </a:p>
          <a:p>
            <a:pPr marL="0" indent="0">
              <a:spcBef>
                <a:spcPts val="0"/>
              </a:spcBef>
              <a:buNone/>
            </a:pPr>
            <a:endParaRPr lang="de-DE" sz="1500" b="1" dirty="0">
              <a:latin typeface="Arial" panose="020B0604020202020204" pitchFamily="34" charset="0"/>
              <a:cs typeface="Arial" panose="020B0604020202020204" pitchFamily="34" charset="0"/>
            </a:endParaRPr>
          </a:p>
          <a:p>
            <a:pPr marL="0" indent="0">
              <a:spcBef>
                <a:spcPts val="0"/>
              </a:spcBef>
              <a:buNone/>
            </a:pPr>
            <a:r>
              <a:rPr lang="de-DE" sz="1500" b="1" dirty="0">
                <a:latin typeface="Arial" panose="020B0604020202020204" pitchFamily="34" charset="0"/>
                <a:cs typeface="Arial" panose="020B0604020202020204" pitchFamily="34" charset="0"/>
              </a:rPr>
              <a:t>Mindestanforderungen</a:t>
            </a:r>
          </a:p>
          <a:p>
            <a:pPr marL="0" indent="0">
              <a:spcBef>
                <a:spcPts val="0"/>
              </a:spcBef>
              <a:buNone/>
            </a:pPr>
            <a:endParaRPr lang="de-DE" sz="1500" dirty="0">
              <a:latin typeface="Arial" panose="020B0604020202020204" pitchFamily="34" charset="0"/>
              <a:cs typeface="Arial" panose="020B0604020202020204" pitchFamily="34" charset="0"/>
            </a:endParaRPr>
          </a:p>
          <a:p>
            <a:pPr marL="0" indent="0">
              <a:spcBef>
                <a:spcPts val="0"/>
              </a:spcBef>
              <a:buNone/>
            </a:pPr>
            <a:r>
              <a:rPr lang="de-DE" sz="1500" dirty="0">
                <a:latin typeface="Arial" panose="020B0604020202020204" pitchFamily="34" charset="0"/>
                <a:cs typeface="Arial" panose="020B0604020202020204" pitchFamily="34" charset="0"/>
              </a:rPr>
              <a:t>Beispiel:  einschlusswirksamer Gebirgsbereich 100 Meter mächtig, 300 Meter unter der Geländeoberfläche, genügend große Fläche</a:t>
            </a:r>
          </a:p>
          <a:p>
            <a:pPr marL="0" indent="0">
              <a:spcBef>
                <a:spcPts val="0"/>
              </a:spcBef>
              <a:buNone/>
            </a:pPr>
            <a:endParaRPr lang="de-DE" sz="1500" b="1" dirty="0">
              <a:latin typeface="Arial" panose="020B0604020202020204" pitchFamily="34" charset="0"/>
              <a:cs typeface="Arial" panose="020B0604020202020204" pitchFamily="34" charset="0"/>
            </a:endParaRPr>
          </a:p>
          <a:p>
            <a:pPr marL="0" indent="0">
              <a:spcBef>
                <a:spcPts val="0"/>
              </a:spcBef>
              <a:buNone/>
            </a:pPr>
            <a:r>
              <a:rPr lang="de-DE" sz="1500" b="1" dirty="0">
                <a:latin typeface="Arial" panose="020B0604020202020204" pitchFamily="34" charset="0"/>
                <a:cs typeface="Arial" panose="020B0604020202020204" pitchFamily="34" charset="0"/>
              </a:rPr>
              <a:t>Abwägungskriterien</a:t>
            </a:r>
          </a:p>
          <a:p>
            <a:pPr marL="0" indent="0">
              <a:spcBef>
                <a:spcPts val="0"/>
              </a:spcBef>
              <a:buNone/>
            </a:pPr>
            <a:endParaRPr lang="de-DE" sz="1500" dirty="0">
              <a:latin typeface="Arial" panose="020B0604020202020204" pitchFamily="34" charset="0"/>
              <a:cs typeface="Arial" panose="020B0604020202020204" pitchFamily="34" charset="0"/>
            </a:endParaRPr>
          </a:p>
          <a:p>
            <a:pPr marL="0" indent="0">
              <a:spcBef>
                <a:spcPts val="0"/>
              </a:spcBef>
              <a:buNone/>
            </a:pPr>
            <a:r>
              <a:rPr lang="de-DE" sz="1500" dirty="0">
                <a:latin typeface="Arial" panose="020B0604020202020204" pitchFamily="34" charset="0"/>
                <a:cs typeface="Arial" panose="020B0604020202020204" pitchFamily="34" charset="0"/>
              </a:rPr>
              <a:t>Beispiel: Isolationsvermögen des Gesteins, Gasentwicklung, Bildung von </a:t>
            </a:r>
            <a:r>
              <a:rPr lang="de-DE" sz="1500" dirty="0" err="1">
                <a:latin typeface="Arial" panose="020B0604020202020204" pitchFamily="34" charset="0"/>
                <a:cs typeface="Arial" panose="020B0604020202020204" pitchFamily="34" charset="0"/>
              </a:rPr>
              <a:t>Fluidwegsamkeiten</a:t>
            </a:r>
            <a:r>
              <a:rPr lang="de-DE" sz="1500" dirty="0">
                <a:latin typeface="Arial" panose="020B0604020202020204" pitchFamily="34" charset="0"/>
                <a:cs typeface="Arial" panose="020B0604020202020204" pitchFamily="34" charset="0"/>
              </a:rPr>
              <a:t>, Deckgebirge</a:t>
            </a:r>
          </a:p>
          <a:p>
            <a:pPr marL="0" indent="0">
              <a:buNone/>
            </a:pPr>
            <a:endParaRPr lang="de-DE" sz="1800" dirty="0"/>
          </a:p>
        </p:txBody>
      </p:sp>
      <p:sp>
        <p:nvSpPr>
          <p:cNvPr id="4" name="Fußzeilenplatzhalter 3">
            <a:extLst>
              <a:ext uri="{FF2B5EF4-FFF2-40B4-BE49-F238E27FC236}">
                <a16:creationId xmlns:a16="http://schemas.microsoft.com/office/drawing/2014/main" id="{863CE492-69B4-4D92-B96B-1F4275436310}"/>
              </a:ext>
            </a:extLst>
          </p:cNvPr>
          <p:cNvSpPr>
            <a:spLocks noGrp="1"/>
          </p:cNvSpPr>
          <p:nvPr>
            <p:ph type="ftr" sz="quarter" idx="13"/>
          </p:nvPr>
        </p:nvSpPr>
        <p:spPr/>
        <p:txBody>
          <a:bodyPr/>
          <a:lstStyle/>
          <a:p>
            <a:r>
              <a:rPr lang="de-DE"/>
              <a:t>43 Jahre Gorleben - 22. Februar 2020 - Platenlaase - Wolfgang Ehmke</a:t>
            </a:r>
            <a:endParaRPr lang="de-DE" dirty="0"/>
          </a:p>
        </p:txBody>
      </p:sp>
    </p:spTree>
    <p:extLst>
      <p:ext uri="{BB962C8B-B14F-4D97-AF65-F5344CB8AC3E}">
        <p14:creationId xmlns:p14="http://schemas.microsoft.com/office/powerpoint/2010/main" val="394771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4359EB-3F2A-483A-B70D-FDB1A238E8A8}"/>
              </a:ext>
            </a:extLst>
          </p:cNvPr>
          <p:cNvSpPr>
            <a:spLocks noGrp="1"/>
          </p:cNvSpPr>
          <p:nvPr>
            <p:ph type="title"/>
          </p:nvPr>
        </p:nvSpPr>
        <p:spPr>
          <a:xfrm>
            <a:off x="646111" y="452718"/>
            <a:ext cx="9404723" cy="1400530"/>
          </a:xfrm>
        </p:spPr>
        <p:txBody>
          <a:bodyPr/>
          <a:lstStyle/>
          <a:p>
            <a:r>
              <a:rPr lang="de-DE" b="1" dirty="0"/>
              <a:t>Gorleben</a:t>
            </a:r>
            <a:r>
              <a:rPr lang="de-DE" dirty="0"/>
              <a:t> 2020</a:t>
            </a:r>
          </a:p>
        </p:txBody>
      </p:sp>
      <p:sp>
        <p:nvSpPr>
          <p:cNvPr id="3" name="Inhaltsplatzhalter 2">
            <a:extLst>
              <a:ext uri="{FF2B5EF4-FFF2-40B4-BE49-F238E27FC236}">
                <a16:creationId xmlns:a16="http://schemas.microsoft.com/office/drawing/2014/main" id="{DEF48D7E-C9D9-40E5-A19C-44299E43E5C0}"/>
              </a:ext>
            </a:extLst>
          </p:cNvPr>
          <p:cNvSpPr>
            <a:spLocks noGrp="1"/>
          </p:cNvSpPr>
          <p:nvPr>
            <p:ph idx="1"/>
          </p:nvPr>
        </p:nvSpPr>
        <p:spPr>
          <a:xfrm>
            <a:off x="1103312" y="1853248"/>
            <a:ext cx="8946541" cy="4395151"/>
          </a:xfrm>
        </p:spPr>
        <p:txBody>
          <a:bodyPr>
            <a:normAutofit fontScale="70000" lnSpcReduction="20000"/>
          </a:bodyPr>
          <a:lstStyle/>
          <a:p>
            <a:pPr marL="0" indent="0">
              <a:lnSpc>
                <a:spcPct val="120000"/>
              </a:lnSpc>
              <a:spcBef>
                <a:spcPts val="0"/>
              </a:spcBef>
              <a:buNone/>
            </a:pPr>
            <a:r>
              <a:rPr lang="de-DE" sz="2100" b="1" dirty="0">
                <a:latin typeface="Arial" panose="020B0604020202020204" pitchFamily="34" charset="0"/>
                <a:cs typeface="Arial" panose="020B0604020202020204" pitchFamily="34" charset="0"/>
              </a:rPr>
              <a:t>§ 36 Salzstock Gorleben</a:t>
            </a:r>
            <a:endParaRPr lang="de-DE" sz="2100" dirty="0">
              <a:latin typeface="Arial" panose="020B0604020202020204" pitchFamily="34" charset="0"/>
              <a:cs typeface="Arial" panose="020B0604020202020204" pitchFamily="34" charset="0"/>
            </a:endParaRPr>
          </a:p>
          <a:p>
            <a:pPr marL="0" indent="0">
              <a:lnSpc>
                <a:spcPct val="120000"/>
              </a:lnSpc>
              <a:spcBef>
                <a:spcPts val="0"/>
              </a:spcBef>
              <a:buNone/>
            </a:pPr>
            <a:endParaRPr lang="de-DE" sz="2100" dirty="0">
              <a:latin typeface="Arial" panose="020B0604020202020204" pitchFamily="34" charset="0"/>
              <a:cs typeface="Arial" panose="020B0604020202020204" pitchFamily="34" charset="0"/>
            </a:endParaRPr>
          </a:p>
          <a:p>
            <a:pPr marL="0" indent="0">
              <a:lnSpc>
                <a:spcPct val="120000"/>
              </a:lnSpc>
              <a:spcBef>
                <a:spcPts val="0"/>
              </a:spcBef>
              <a:buNone/>
            </a:pPr>
            <a:endParaRPr lang="de-DE" sz="2100" dirty="0">
              <a:latin typeface="Arial" panose="020B0604020202020204" pitchFamily="34" charset="0"/>
              <a:cs typeface="Arial" panose="020B0604020202020204" pitchFamily="34" charset="0"/>
            </a:endParaRPr>
          </a:p>
          <a:p>
            <a:pPr marL="0" indent="0">
              <a:lnSpc>
                <a:spcPct val="120000"/>
              </a:lnSpc>
              <a:spcBef>
                <a:spcPts val="0"/>
              </a:spcBef>
              <a:buNone/>
            </a:pPr>
            <a:r>
              <a:rPr lang="de-DE" sz="2100" dirty="0">
                <a:latin typeface="Arial" panose="020B0604020202020204" pitchFamily="34" charset="0"/>
                <a:cs typeface="Arial" panose="020B0604020202020204" pitchFamily="34" charset="0"/>
              </a:rPr>
              <a:t>(1) Der Salzstock Gorleben wird wie jeder andere in Betracht kommende Standort gemäß den nach den §§ 22 bis 26 festgelegten Kriterien und Anforderungen in das Standortauswahlverfahren einbezogen. Er kann lediglich im jeweiligen Verfahrensabschnitt nach den §§ 13 bis 20 des Standortauswahlgesetzes mit einem oder mehreren anderen Standorten verglichen werden, solange er nicht nach Satz 5 ausgeschlossen wurde. Er dient nicht als Referenzstandort für andere zu erkundende Standorte. Der Umstand, dass für den Standort Gorleben Erkenntnisse aus der bisherigen Erkundung vorliegen, darf ebenso wenig in die vergleichende Bewertung einfließen wie der Umstand, dass für den Standort Gorleben bereits Infrastruktur für die Erkundung geschaffen ist. Der Ausschluss nach dem Standortauswahlgesetz erfolgt, wenn der Salzstock Gorleben </a:t>
            </a:r>
          </a:p>
          <a:p>
            <a:pPr marL="0" indent="0">
              <a:lnSpc>
                <a:spcPct val="120000"/>
              </a:lnSpc>
              <a:spcBef>
                <a:spcPts val="0"/>
              </a:spcBef>
              <a:buNone/>
            </a:pPr>
            <a:endParaRPr lang="de-DE" sz="900" dirty="0">
              <a:latin typeface="Arial" panose="020B0604020202020204" pitchFamily="34" charset="0"/>
              <a:cs typeface="Arial" panose="020B0604020202020204" pitchFamily="34" charset="0"/>
            </a:endParaRPr>
          </a:p>
          <a:p>
            <a:pPr marL="0" indent="0">
              <a:lnSpc>
                <a:spcPct val="120000"/>
              </a:lnSpc>
              <a:spcBef>
                <a:spcPts val="0"/>
              </a:spcBef>
              <a:buNone/>
            </a:pPr>
            <a:r>
              <a:rPr lang="de-DE" sz="2100" b="1" dirty="0">
                <a:latin typeface="Arial" panose="020B0604020202020204" pitchFamily="34" charset="0"/>
                <a:cs typeface="Arial" panose="020B0604020202020204" pitchFamily="34" charset="0"/>
              </a:rPr>
              <a:t>1. nicht zu den nach § 13 Absatz 2 ermittelten Teilgebieten gehört,</a:t>
            </a:r>
          </a:p>
          <a:p>
            <a:pPr marL="0" indent="0">
              <a:lnSpc>
                <a:spcPct val="120000"/>
              </a:lnSpc>
              <a:spcBef>
                <a:spcPts val="0"/>
              </a:spcBef>
              <a:buNone/>
            </a:pPr>
            <a:endParaRPr lang="de-DE" sz="900" dirty="0">
              <a:latin typeface="Arial" panose="020B0604020202020204" pitchFamily="34" charset="0"/>
              <a:cs typeface="Arial" panose="020B0604020202020204" pitchFamily="34" charset="0"/>
            </a:endParaRPr>
          </a:p>
          <a:p>
            <a:pPr marL="0" indent="0">
              <a:lnSpc>
                <a:spcPct val="120000"/>
              </a:lnSpc>
              <a:spcBef>
                <a:spcPts val="0"/>
              </a:spcBef>
              <a:buNone/>
            </a:pPr>
            <a:r>
              <a:rPr lang="de-DE" sz="2100" dirty="0">
                <a:latin typeface="Arial" panose="020B0604020202020204" pitchFamily="34" charset="0"/>
                <a:cs typeface="Arial" panose="020B0604020202020204" pitchFamily="34" charset="0"/>
              </a:rPr>
              <a:t>2. nicht zu den nach § 15 Absatz 3 festgelegten übertägig zu erkundenden Standortregionen gehört,</a:t>
            </a:r>
          </a:p>
          <a:p>
            <a:pPr marL="0" indent="0">
              <a:lnSpc>
                <a:spcPct val="120000"/>
              </a:lnSpc>
              <a:spcBef>
                <a:spcPts val="0"/>
              </a:spcBef>
              <a:buNone/>
            </a:pPr>
            <a:endParaRPr lang="de-DE" sz="900" dirty="0">
              <a:latin typeface="Arial" panose="020B0604020202020204" pitchFamily="34" charset="0"/>
              <a:cs typeface="Arial" panose="020B0604020202020204" pitchFamily="34" charset="0"/>
            </a:endParaRPr>
          </a:p>
          <a:p>
            <a:pPr marL="0" indent="0">
              <a:lnSpc>
                <a:spcPct val="120000"/>
              </a:lnSpc>
              <a:spcBef>
                <a:spcPts val="0"/>
              </a:spcBef>
              <a:buNone/>
            </a:pPr>
            <a:r>
              <a:rPr lang="de-DE" sz="2100" dirty="0">
                <a:latin typeface="Arial" panose="020B0604020202020204" pitchFamily="34" charset="0"/>
                <a:cs typeface="Arial" panose="020B0604020202020204" pitchFamily="34" charset="0"/>
              </a:rPr>
              <a:t>3. nicht zu den nach § 17 Absatz 2 festgelegten untertägig zu erkundenden Standorten gehört oder</a:t>
            </a:r>
          </a:p>
          <a:p>
            <a:pPr marL="0" indent="0">
              <a:lnSpc>
                <a:spcPct val="120000"/>
              </a:lnSpc>
              <a:spcBef>
                <a:spcPts val="0"/>
              </a:spcBef>
              <a:buNone/>
            </a:pPr>
            <a:endParaRPr lang="de-DE" sz="900" dirty="0">
              <a:latin typeface="Arial" panose="020B0604020202020204" pitchFamily="34" charset="0"/>
              <a:cs typeface="Arial" panose="020B0604020202020204" pitchFamily="34" charset="0"/>
            </a:endParaRPr>
          </a:p>
          <a:p>
            <a:pPr marL="0" indent="0">
              <a:lnSpc>
                <a:spcPct val="120000"/>
              </a:lnSpc>
              <a:spcBef>
                <a:spcPts val="0"/>
              </a:spcBef>
              <a:buNone/>
            </a:pPr>
            <a:r>
              <a:rPr lang="de-DE" sz="2100" dirty="0">
                <a:latin typeface="Arial" panose="020B0604020202020204" pitchFamily="34" charset="0"/>
                <a:cs typeface="Arial" panose="020B0604020202020204" pitchFamily="34" charset="0"/>
              </a:rPr>
              <a:t>4. nicht der Standort nach § 20 Absatz 2 ist.</a:t>
            </a:r>
          </a:p>
          <a:p>
            <a:endParaRPr lang="de-DE" dirty="0"/>
          </a:p>
        </p:txBody>
      </p:sp>
      <p:sp>
        <p:nvSpPr>
          <p:cNvPr id="4" name="Fußzeilenplatzhalter 3">
            <a:extLst>
              <a:ext uri="{FF2B5EF4-FFF2-40B4-BE49-F238E27FC236}">
                <a16:creationId xmlns:a16="http://schemas.microsoft.com/office/drawing/2014/main" id="{1DFD613C-4896-4156-82BF-7390A9AF9AFE}"/>
              </a:ext>
            </a:extLst>
          </p:cNvPr>
          <p:cNvSpPr>
            <a:spLocks noGrp="1"/>
          </p:cNvSpPr>
          <p:nvPr>
            <p:ph type="ftr" sz="quarter" idx="13"/>
          </p:nvPr>
        </p:nvSpPr>
        <p:spPr/>
        <p:txBody>
          <a:bodyPr/>
          <a:lstStyle/>
          <a:p>
            <a:r>
              <a:rPr lang="de-DE"/>
              <a:t>43 Jahre Gorleben - 22. Februar 2020 - Platenlaase - Wolfgang Ehmke</a:t>
            </a:r>
            <a:endParaRPr lang="de-DE" dirty="0"/>
          </a:p>
        </p:txBody>
      </p:sp>
    </p:spTree>
    <p:extLst>
      <p:ext uri="{BB962C8B-B14F-4D97-AF65-F5344CB8AC3E}">
        <p14:creationId xmlns:p14="http://schemas.microsoft.com/office/powerpoint/2010/main" val="1603865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74660F-536E-4608-AF66-D2BB1C41AC8E}"/>
              </a:ext>
            </a:extLst>
          </p:cNvPr>
          <p:cNvSpPr>
            <a:spLocks noGrp="1"/>
          </p:cNvSpPr>
          <p:nvPr>
            <p:ph type="title"/>
          </p:nvPr>
        </p:nvSpPr>
        <p:spPr>
          <a:xfrm>
            <a:off x="646111" y="452718"/>
            <a:ext cx="9404723" cy="1400530"/>
          </a:xfrm>
        </p:spPr>
        <p:txBody>
          <a:bodyPr/>
          <a:lstStyle/>
          <a:p>
            <a:r>
              <a:rPr lang="de-DE" b="1" dirty="0"/>
              <a:t>Ausschluss</a:t>
            </a:r>
            <a:r>
              <a:rPr lang="de-DE" dirty="0"/>
              <a:t>kriterium</a:t>
            </a:r>
            <a:br>
              <a:rPr lang="de-DE" dirty="0"/>
            </a:br>
            <a:r>
              <a:rPr lang="de-DE" dirty="0"/>
              <a:t>tektonische Störungszone</a:t>
            </a:r>
          </a:p>
        </p:txBody>
      </p:sp>
      <p:sp>
        <p:nvSpPr>
          <p:cNvPr id="3" name="Inhaltsplatzhalter 2">
            <a:extLst>
              <a:ext uri="{FF2B5EF4-FFF2-40B4-BE49-F238E27FC236}">
                <a16:creationId xmlns:a16="http://schemas.microsoft.com/office/drawing/2014/main" id="{4DFF3088-9BFA-4433-BD26-A6009C3A2205}"/>
              </a:ext>
            </a:extLst>
          </p:cNvPr>
          <p:cNvSpPr>
            <a:spLocks noGrp="1"/>
          </p:cNvSpPr>
          <p:nvPr>
            <p:ph idx="1"/>
          </p:nvPr>
        </p:nvSpPr>
        <p:spPr>
          <a:xfrm>
            <a:off x="1103312" y="1853248"/>
            <a:ext cx="8946541" cy="4395151"/>
          </a:xfrm>
        </p:spPr>
        <p:txBody>
          <a:bodyPr>
            <a:normAutofit/>
          </a:bodyPr>
          <a:lstStyle/>
          <a:p>
            <a:pPr marL="0" indent="0">
              <a:spcBef>
                <a:spcPts val="0"/>
              </a:spcBef>
              <a:buNone/>
            </a:pPr>
            <a:endParaRPr lang="de-DE" sz="1500" dirty="0">
              <a:latin typeface="Arial" panose="020B0604020202020204" pitchFamily="34" charset="0"/>
              <a:cs typeface="Arial" panose="020B0604020202020204" pitchFamily="34" charset="0"/>
            </a:endParaRPr>
          </a:p>
          <a:p>
            <a:pPr marL="0" indent="0">
              <a:spcBef>
                <a:spcPts val="0"/>
              </a:spcBef>
              <a:buNone/>
            </a:pPr>
            <a:r>
              <a:rPr lang="de-DE" sz="1500" dirty="0">
                <a:latin typeface="Arial" panose="020B0604020202020204" pitchFamily="34" charset="0"/>
                <a:cs typeface="Arial" panose="020B0604020202020204" pitchFamily="34" charset="0"/>
              </a:rPr>
              <a:t>Aus wissenschaftlichen Texten und aus dem Kartenmaterial geht hervor, dass der Salzstock Gorleben-Rambow </a:t>
            </a:r>
            <a:r>
              <a:rPr lang="de-DE" sz="1500" b="1" dirty="0">
                <a:latin typeface="Arial" panose="020B0604020202020204" pitchFamily="34" charset="0"/>
                <a:cs typeface="Arial" panose="020B0604020202020204" pitchFamily="34" charset="0"/>
              </a:rPr>
              <a:t>in der neotektonisch aktiven Mitteleuropäischen Senkungszone liegt, die als relativ schmale Struktur die </a:t>
            </a:r>
            <a:r>
              <a:rPr lang="de-DE" sz="1500" b="1" dirty="0" err="1">
                <a:latin typeface="Arial" panose="020B0604020202020204" pitchFamily="34" charset="0"/>
                <a:cs typeface="Arial" panose="020B0604020202020204" pitchFamily="34" charset="0"/>
              </a:rPr>
              <a:t>Elbezone</a:t>
            </a:r>
            <a:r>
              <a:rPr lang="de-DE" sz="1500" b="1" dirty="0">
                <a:latin typeface="Arial" panose="020B0604020202020204" pitchFamily="34" charset="0"/>
                <a:cs typeface="Arial" panose="020B0604020202020204" pitchFamily="34" charset="0"/>
              </a:rPr>
              <a:t> umfasst und von der Nordsee bis SW-Polen </a:t>
            </a:r>
            <a:r>
              <a:rPr lang="de-DE" sz="1500" dirty="0">
                <a:latin typeface="Arial" panose="020B0604020202020204" pitchFamily="34" charset="0"/>
                <a:cs typeface="Arial" panose="020B0604020202020204" pitchFamily="34" charset="0"/>
              </a:rPr>
              <a:t>verläuft. </a:t>
            </a:r>
          </a:p>
          <a:p>
            <a:pPr marL="0" indent="0">
              <a:spcBef>
                <a:spcPts val="0"/>
              </a:spcBef>
              <a:buNone/>
            </a:pPr>
            <a:endParaRPr lang="de-DE" sz="1500" dirty="0">
              <a:latin typeface="Arial" panose="020B0604020202020204" pitchFamily="34" charset="0"/>
              <a:cs typeface="Arial" panose="020B0604020202020204" pitchFamily="34" charset="0"/>
            </a:endParaRPr>
          </a:p>
          <a:p>
            <a:pPr marL="0" indent="0">
              <a:spcBef>
                <a:spcPts val="0"/>
              </a:spcBef>
              <a:buNone/>
            </a:pPr>
            <a:r>
              <a:rPr lang="de-DE" sz="1500" dirty="0">
                <a:latin typeface="Arial" panose="020B0604020202020204" pitchFamily="34" charset="0"/>
                <a:cs typeface="Arial" panose="020B0604020202020204" pitchFamily="34" charset="0"/>
              </a:rPr>
              <a:t>Außerdem ist die Amplitude der </a:t>
            </a:r>
            <a:r>
              <a:rPr lang="de-DE" sz="1500" b="1" dirty="0">
                <a:latin typeface="Arial" panose="020B0604020202020204" pitchFamily="34" charset="0"/>
                <a:cs typeface="Arial" panose="020B0604020202020204" pitchFamily="34" charset="0"/>
              </a:rPr>
              <a:t>neotektonischen Vertikalbewegungen</a:t>
            </a:r>
            <a:r>
              <a:rPr lang="de-DE" sz="1500" dirty="0">
                <a:latin typeface="Arial" panose="020B0604020202020204" pitchFamily="34" charset="0"/>
                <a:cs typeface="Arial" panose="020B0604020202020204" pitchFamily="34" charset="0"/>
              </a:rPr>
              <a:t> kartiert, von der der Salzstock Gorleben-Rambow berührt ist.</a:t>
            </a:r>
          </a:p>
        </p:txBody>
      </p:sp>
      <p:sp>
        <p:nvSpPr>
          <p:cNvPr id="4" name="Fußzeilenplatzhalter 3">
            <a:extLst>
              <a:ext uri="{FF2B5EF4-FFF2-40B4-BE49-F238E27FC236}">
                <a16:creationId xmlns:a16="http://schemas.microsoft.com/office/drawing/2014/main" id="{D7C985B1-51B0-45A5-88AD-2B0CF5D4846E}"/>
              </a:ext>
            </a:extLst>
          </p:cNvPr>
          <p:cNvSpPr>
            <a:spLocks noGrp="1"/>
          </p:cNvSpPr>
          <p:nvPr>
            <p:ph type="ftr" sz="quarter" idx="13"/>
          </p:nvPr>
        </p:nvSpPr>
        <p:spPr/>
        <p:txBody>
          <a:bodyPr/>
          <a:lstStyle/>
          <a:p>
            <a:r>
              <a:rPr lang="de-DE"/>
              <a:t>43 Jahre Gorleben - 22. Februar 2020 - Platenlaase - Wolfgang Ehmke</a:t>
            </a:r>
            <a:endParaRPr lang="de-DE" dirty="0"/>
          </a:p>
        </p:txBody>
      </p:sp>
    </p:spTree>
    <p:extLst>
      <p:ext uri="{BB962C8B-B14F-4D97-AF65-F5344CB8AC3E}">
        <p14:creationId xmlns:p14="http://schemas.microsoft.com/office/powerpoint/2010/main" val="1576819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65AFBD-5453-4BB6-AE30-143BFFEA7FB4}"/>
              </a:ext>
            </a:extLst>
          </p:cNvPr>
          <p:cNvSpPr>
            <a:spLocks noGrp="1"/>
          </p:cNvSpPr>
          <p:nvPr>
            <p:ph type="title"/>
          </p:nvPr>
        </p:nvSpPr>
        <p:spPr>
          <a:xfrm>
            <a:off x="646111" y="452718"/>
            <a:ext cx="9404723" cy="1400530"/>
          </a:xfrm>
        </p:spPr>
        <p:txBody>
          <a:bodyPr/>
          <a:lstStyle/>
          <a:p>
            <a:r>
              <a:rPr lang="de-DE" b="1" dirty="0"/>
              <a:t>Ausschluss</a:t>
            </a:r>
            <a:r>
              <a:rPr lang="de-DE" dirty="0"/>
              <a:t>kriterium</a:t>
            </a:r>
            <a:br>
              <a:rPr lang="de-DE" dirty="0"/>
            </a:br>
            <a:r>
              <a:rPr lang="de-DE" dirty="0"/>
              <a:t>tektonische Störungszone</a:t>
            </a:r>
          </a:p>
        </p:txBody>
      </p:sp>
      <p:sp>
        <p:nvSpPr>
          <p:cNvPr id="3" name="Inhaltsplatzhalter 2">
            <a:extLst>
              <a:ext uri="{FF2B5EF4-FFF2-40B4-BE49-F238E27FC236}">
                <a16:creationId xmlns:a16="http://schemas.microsoft.com/office/drawing/2014/main" id="{F52AB84F-0B04-4FA4-90BF-59FFE4F3F0CE}"/>
              </a:ext>
            </a:extLst>
          </p:cNvPr>
          <p:cNvSpPr>
            <a:spLocks noGrp="1"/>
          </p:cNvSpPr>
          <p:nvPr>
            <p:ph idx="1"/>
          </p:nvPr>
        </p:nvSpPr>
        <p:spPr>
          <a:xfrm>
            <a:off x="1103312" y="1853248"/>
            <a:ext cx="8946541" cy="4395151"/>
          </a:xfrm>
        </p:spPr>
        <p:txBody>
          <a:bodyPr>
            <a:normAutofit fontScale="85000" lnSpcReduction="20000"/>
          </a:bodyPr>
          <a:lstStyle/>
          <a:p>
            <a:pPr marL="0" indent="0">
              <a:lnSpc>
                <a:spcPct val="120000"/>
              </a:lnSpc>
              <a:spcBef>
                <a:spcPts val="0"/>
              </a:spcBef>
              <a:buNone/>
            </a:pPr>
            <a:endParaRPr lang="de-DE" sz="1800" b="1" dirty="0">
              <a:latin typeface="Arial" panose="020B0604020202020204" pitchFamily="34" charset="0"/>
              <a:cs typeface="Arial" panose="020B0604020202020204" pitchFamily="34" charset="0"/>
            </a:endParaRPr>
          </a:p>
          <a:p>
            <a:pPr marL="0" indent="0">
              <a:lnSpc>
                <a:spcPct val="120000"/>
              </a:lnSpc>
              <a:spcBef>
                <a:spcPts val="0"/>
              </a:spcBef>
              <a:buNone/>
            </a:pPr>
            <a:r>
              <a:rPr lang="de-DE" sz="1800" b="1" dirty="0">
                <a:latin typeface="Arial" panose="020B0604020202020204" pitchFamily="34" charset="0"/>
                <a:cs typeface="Arial" panose="020B0604020202020204" pitchFamily="34" charset="0"/>
              </a:rPr>
              <a:t>Besonderheiten des Salzstocks Gorleben-Rambow</a:t>
            </a:r>
            <a:endParaRPr lang="de-DE" sz="1800" dirty="0">
              <a:latin typeface="Arial" panose="020B0604020202020204" pitchFamily="34" charset="0"/>
              <a:cs typeface="Arial" panose="020B0604020202020204" pitchFamily="34" charset="0"/>
            </a:endParaRPr>
          </a:p>
          <a:p>
            <a:pPr marL="0" indent="0">
              <a:lnSpc>
                <a:spcPct val="12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20000"/>
              </a:lnSpc>
              <a:spcBef>
                <a:spcPts val="0"/>
              </a:spcBef>
              <a:buNone/>
            </a:pPr>
            <a:r>
              <a:rPr lang="de-DE" sz="1800" dirty="0">
                <a:latin typeface="Arial" panose="020B0604020202020204" pitchFamily="34" charset="0"/>
                <a:cs typeface="Arial" panose="020B0604020202020204" pitchFamily="34" charset="0"/>
              </a:rPr>
              <a:t>Man kann aber unterscheiden zwischen rein gravitativ aufsteigenden Diapiren und solchen, die schon primär auf einer aktiven Tiefenstörung basieren. Der 'normale' Salzaufstieg in den vielen </a:t>
            </a:r>
            <a:r>
              <a:rPr lang="de-DE" sz="1800" dirty="0" err="1">
                <a:latin typeface="Arial" panose="020B0604020202020204" pitchFamily="34" charset="0"/>
                <a:cs typeface="Arial" panose="020B0604020202020204" pitchFamily="34" charset="0"/>
              </a:rPr>
              <a:t>Salinarstrukturen</a:t>
            </a:r>
            <a:r>
              <a:rPr lang="de-DE" sz="1800" dirty="0">
                <a:latin typeface="Arial" panose="020B0604020202020204" pitchFamily="34" charset="0"/>
                <a:cs typeface="Arial" panose="020B0604020202020204" pitchFamily="34" charset="0"/>
              </a:rPr>
              <a:t> Norddeutschlands kam häufig bereits in der Oberkreide zur Ruhe. Nicht jedoch alle. Die Rambow-Spezifik ist begründet durch die Hochlage dieses Diapirs, der bis in Oberflächennähe aufgestiegen ist. Bedingt dadurch konnte sich das Eis aktivierend auswirken: </a:t>
            </a:r>
          </a:p>
          <a:p>
            <a:pPr marL="0" indent="0">
              <a:lnSpc>
                <a:spcPct val="12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20000"/>
              </a:lnSpc>
              <a:spcBef>
                <a:spcPts val="0"/>
              </a:spcBef>
              <a:buNone/>
            </a:pPr>
            <a:r>
              <a:rPr lang="de-DE" sz="1800" dirty="0">
                <a:latin typeface="Arial" panose="020B0604020202020204" pitchFamily="34" charset="0"/>
                <a:cs typeface="Arial" panose="020B0604020202020204" pitchFamily="34" charset="0"/>
              </a:rPr>
              <a:t>a) durch die gravitative Auflast und die nachfolgende Entlastung. </a:t>
            </a:r>
            <a:r>
              <a:rPr lang="de-DE" sz="1800" b="1" dirty="0">
                <a:latin typeface="Arial" panose="020B0604020202020204" pitchFamily="34" charset="0"/>
                <a:cs typeface="Arial" panose="020B0604020202020204" pitchFamily="34" charset="0"/>
              </a:rPr>
              <a:t>Durch die mehrfache </a:t>
            </a:r>
            <a:r>
              <a:rPr lang="de-DE" sz="1800" b="1" dirty="0" err="1">
                <a:latin typeface="Arial" panose="020B0604020202020204" pitchFamily="34" charset="0"/>
                <a:cs typeface="Arial" panose="020B0604020202020204" pitchFamily="34" charset="0"/>
              </a:rPr>
              <a:t>Eisbe</a:t>
            </a:r>
            <a:r>
              <a:rPr lang="de-DE" sz="1800" b="1" dirty="0">
                <a:latin typeface="Arial" panose="020B0604020202020204" pitchFamily="34" charset="0"/>
                <a:cs typeface="Arial" panose="020B0604020202020204" pitchFamily="34" charset="0"/>
              </a:rPr>
              <a:t>- und </a:t>
            </a:r>
            <a:r>
              <a:rPr lang="de-DE" sz="1800" b="1" dirty="0" err="1">
                <a:latin typeface="Arial" panose="020B0604020202020204" pitchFamily="34" charset="0"/>
                <a:cs typeface="Arial" panose="020B0604020202020204" pitchFamily="34" charset="0"/>
              </a:rPr>
              <a:t>entlastung</a:t>
            </a:r>
            <a:r>
              <a:rPr lang="de-DE" sz="1800" b="1" dirty="0">
                <a:latin typeface="Arial" panose="020B0604020202020204" pitchFamily="34" charset="0"/>
                <a:cs typeface="Arial" panose="020B0604020202020204" pitchFamily="34" charset="0"/>
              </a:rPr>
              <a:t> (Eisauflast und nach dem Rückschmelzen) erhielt der Diapir einen jungen Aufstiegsimpuls, der zur Aktivierung der Salzlösung und dem Einbruch des Scheitelgrabens führte; </a:t>
            </a:r>
          </a:p>
          <a:p>
            <a:pPr marL="0" indent="0">
              <a:lnSpc>
                <a:spcPct val="12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20000"/>
              </a:lnSpc>
              <a:spcBef>
                <a:spcPts val="0"/>
              </a:spcBef>
              <a:buNone/>
            </a:pPr>
            <a:r>
              <a:rPr lang="de-DE" sz="1800" dirty="0">
                <a:latin typeface="Arial" panose="020B0604020202020204" pitchFamily="34" charset="0"/>
                <a:cs typeface="Arial" panose="020B0604020202020204" pitchFamily="34" charset="0"/>
              </a:rPr>
              <a:t>b) durch die Hochlage selbst, wodurch der Dachbereich des Diapirs direkt durch die vorrückenden Eismassen (und die Schmelzwässer) beeinträchtigt wurde. Wird dadurch auch der schützende </a:t>
            </a:r>
            <a:r>
              <a:rPr lang="de-DE" sz="1800" dirty="0" err="1">
                <a:latin typeface="Arial" panose="020B0604020202020204" pitchFamily="34" charset="0"/>
                <a:cs typeface="Arial" panose="020B0604020202020204" pitchFamily="34" charset="0"/>
              </a:rPr>
              <a:t>Rupelton</a:t>
            </a:r>
            <a:r>
              <a:rPr lang="de-DE" sz="1800" dirty="0">
                <a:latin typeface="Arial" panose="020B0604020202020204" pitchFamily="34" charset="0"/>
                <a:cs typeface="Arial" panose="020B0604020202020204" pitchFamily="34" charset="0"/>
              </a:rPr>
              <a:t> betroffen, wird so ein Wasserzutritt ermöglicht, der zu weiteren Lösungsprozessen (Salz) führt.</a:t>
            </a:r>
          </a:p>
          <a:p>
            <a:endParaRPr lang="de-DE" dirty="0"/>
          </a:p>
        </p:txBody>
      </p:sp>
      <p:sp>
        <p:nvSpPr>
          <p:cNvPr id="4" name="Fußzeilenplatzhalter 3">
            <a:extLst>
              <a:ext uri="{FF2B5EF4-FFF2-40B4-BE49-F238E27FC236}">
                <a16:creationId xmlns:a16="http://schemas.microsoft.com/office/drawing/2014/main" id="{C61D510A-12C2-4A8D-833B-18FCC46A8002}"/>
              </a:ext>
            </a:extLst>
          </p:cNvPr>
          <p:cNvSpPr>
            <a:spLocks noGrp="1"/>
          </p:cNvSpPr>
          <p:nvPr>
            <p:ph type="ftr" sz="quarter" idx="13"/>
          </p:nvPr>
        </p:nvSpPr>
        <p:spPr/>
        <p:txBody>
          <a:bodyPr/>
          <a:lstStyle/>
          <a:p>
            <a:r>
              <a:rPr lang="de-DE"/>
              <a:t>43 Jahre Gorleben - 22. Februar 2020 - Platenlaase - Wolfgang Ehmke</a:t>
            </a:r>
            <a:endParaRPr lang="de-DE" dirty="0"/>
          </a:p>
        </p:txBody>
      </p:sp>
    </p:spTree>
    <p:extLst>
      <p:ext uri="{BB962C8B-B14F-4D97-AF65-F5344CB8AC3E}">
        <p14:creationId xmlns:p14="http://schemas.microsoft.com/office/powerpoint/2010/main" val="205586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65AFBD-5453-4BB6-AE30-143BFFEA7FB4}"/>
              </a:ext>
            </a:extLst>
          </p:cNvPr>
          <p:cNvSpPr>
            <a:spLocks noGrp="1"/>
          </p:cNvSpPr>
          <p:nvPr>
            <p:ph type="title"/>
          </p:nvPr>
        </p:nvSpPr>
        <p:spPr>
          <a:xfrm>
            <a:off x="646111" y="452718"/>
            <a:ext cx="9404723" cy="1400530"/>
          </a:xfrm>
        </p:spPr>
        <p:txBody>
          <a:bodyPr/>
          <a:lstStyle/>
          <a:p>
            <a:r>
              <a:rPr lang="de-DE" b="1" dirty="0"/>
              <a:t>Ausschluss</a:t>
            </a:r>
            <a:r>
              <a:rPr lang="de-DE" dirty="0"/>
              <a:t>kriterium</a:t>
            </a:r>
            <a:br>
              <a:rPr lang="de-DE" dirty="0"/>
            </a:br>
            <a:r>
              <a:rPr lang="de-DE" dirty="0"/>
              <a:t>Bohrungen</a:t>
            </a:r>
          </a:p>
        </p:txBody>
      </p:sp>
      <p:sp>
        <p:nvSpPr>
          <p:cNvPr id="3" name="Inhaltsplatzhalter 2">
            <a:extLst>
              <a:ext uri="{FF2B5EF4-FFF2-40B4-BE49-F238E27FC236}">
                <a16:creationId xmlns:a16="http://schemas.microsoft.com/office/drawing/2014/main" id="{F52AB84F-0B04-4FA4-90BF-59FFE4F3F0CE}"/>
              </a:ext>
            </a:extLst>
          </p:cNvPr>
          <p:cNvSpPr>
            <a:spLocks noGrp="1"/>
          </p:cNvSpPr>
          <p:nvPr>
            <p:ph idx="1"/>
          </p:nvPr>
        </p:nvSpPr>
        <p:spPr>
          <a:xfrm>
            <a:off x="1103312" y="1853248"/>
            <a:ext cx="8946541" cy="4395151"/>
          </a:xfrm>
        </p:spPr>
        <p:txBody>
          <a:bodyPr>
            <a:normAutofit fontScale="85000" lnSpcReduction="10000"/>
          </a:bodyPr>
          <a:lstStyle/>
          <a:p>
            <a:pPr marL="0" indent="0">
              <a:lnSpc>
                <a:spcPct val="12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20000"/>
              </a:lnSpc>
              <a:spcBef>
                <a:spcPts val="0"/>
              </a:spcBef>
              <a:buNone/>
            </a:pPr>
            <a:r>
              <a:rPr lang="de-DE" sz="1800" dirty="0">
                <a:latin typeface="Arial" panose="020B0604020202020204" pitchFamily="34" charset="0"/>
                <a:cs typeface="Arial" panose="020B0604020202020204" pitchFamily="34" charset="0"/>
              </a:rPr>
              <a:t>1907 und 1929 mindestens acht Tiefbohrungen auf Kali bzw. Erdöl direkt im Bereich der Salzstruktur Gorleben-Rambow oder in deren unmittelbarer Nachbarschaft“ niedergebracht hatten. Teufen von 481, 840 und 1035 Metern wurden erreicht. Dabei wurden Bohrlöcher nicht ordnungsgemäß verfüllt</a:t>
            </a:r>
          </a:p>
          <a:p>
            <a:pPr marL="0" indent="0">
              <a:lnSpc>
                <a:spcPct val="12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20000"/>
              </a:lnSpc>
              <a:spcBef>
                <a:spcPts val="0"/>
              </a:spcBef>
              <a:buNone/>
            </a:pPr>
            <a:r>
              <a:rPr lang="de-DE" sz="1800" dirty="0">
                <a:latin typeface="Arial" panose="020B0604020202020204" pitchFamily="34" charset="0"/>
                <a:cs typeface="Arial" panose="020B0604020202020204" pitchFamily="34" charset="0"/>
              </a:rPr>
              <a:t>30 DDR-Gasbohrungen bis 3.500 m Tiefe, zwei Bohrungen gasfündig, die am </a:t>
            </a:r>
            <a:r>
              <a:rPr lang="de-DE" sz="1800" dirty="0" err="1">
                <a:latin typeface="Arial" panose="020B0604020202020204" pitchFamily="34" charset="0"/>
                <a:cs typeface="Arial" panose="020B0604020202020204" pitchFamily="34" charset="0"/>
              </a:rPr>
              <a:t>nähesten</a:t>
            </a:r>
            <a:r>
              <a:rPr lang="de-DE" sz="1800" dirty="0">
                <a:latin typeface="Arial" panose="020B0604020202020204" pitchFamily="34" charset="0"/>
                <a:cs typeface="Arial" panose="020B0604020202020204" pitchFamily="34" charset="0"/>
              </a:rPr>
              <a:t> zu Gorleben liegen: die bei </a:t>
            </a:r>
            <a:r>
              <a:rPr lang="de-DE" sz="1800" dirty="0" err="1">
                <a:latin typeface="Arial" panose="020B0604020202020204" pitchFamily="34" charset="0"/>
                <a:cs typeface="Arial" panose="020B0604020202020204" pitchFamily="34" charset="0"/>
              </a:rPr>
              <a:t>Wootz</a:t>
            </a:r>
            <a:r>
              <a:rPr lang="de-DE" sz="1800" dirty="0">
                <a:latin typeface="Arial" panose="020B0604020202020204" pitchFamily="34" charset="0"/>
                <a:cs typeface="Arial" panose="020B0604020202020204" pitchFamily="34" charset="0"/>
              </a:rPr>
              <a:t> direkt an der Elbe und die explodierte Bohrung beim Fähranleger Lenzen. Durch die Explosion des Bohrturmes wurde auch bekannt, dass der Salzstock an seiner Unterseite nicht gasdicht (wie behauptet), sondern zerklüftet ist</a:t>
            </a:r>
          </a:p>
          <a:p>
            <a:pPr marL="0" indent="0">
              <a:lnSpc>
                <a:spcPct val="12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20000"/>
              </a:lnSpc>
              <a:spcBef>
                <a:spcPts val="0"/>
              </a:spcBef>
              <a:buNone/>
            </a:pPr>
            <a:r>
              <a:rPr lang="de-DE" sz="1800" dirty="0">
                <a:latin typeface="Arial" panose="020B0604020202020204" pitchFamily="34" charset="0"/>
                <a:cs typeface="Arial" panose="020B0604020202020204" pitchFamily="34" charset="0"/>
              </a:rPr>
              <a:t>Von 1979 bis 1998 wurden 158 Aufschlussbohrungen (200 m – 450 m Tiefe) und 44 tiefer reichende Salzspiegelbohrungen niedergebracht. Nach der Wiedervereinigung wurden 1996 – 1998 nördlich der Elbe weitere 27 Erkundungsbohrungen niedergebracht. </a:t>
            </a:r>
          </a:p>
          <a:p>
            <a:pPr marL="0" indent="0">
              <a:lnSpc>
                <a:spcPct val="12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20000"/>
              </a:lnSpc>
              <a:spcBef>
                <a:spcPts val="0"/>
              </a:spcBef>
              <a:buNone/>
            </a:pPr>
            <a:r>
              <a:rPr lang="de-DE" sz="1800" dirty="0">
                <a:latin typeface="Arial" panose="020B0604020202020204" pitchFamily="34" charset="0"/>
                <a:cs typeface="Arial" panose="020B0604020202020204" pitchFamily="34" charset="0"/>
              </a:rPr>
              <a:t>Salzgebundene Gase wurden in den Bohrungen Go 1002, 1003,1004, 1005, 1303, 1304, 1305, </a:t>
            </a:r>
            <a:r>
              <a:rPr lang="de-DE" sz="1800" dirty="0" err="1">
                <a:latin typeface="Arial" panose="020B0604020202020204" pitchFamily="34" charset="0"/>
                <a:cs typeface="Arial" panose="020B0604020202020204" pitchFamily="34" charset="0"/>
              </a:rPr>
              <a:t>GoHy</a:t>
            </a:r>
            <a:r>
              <a:rPr lang="de-DE" sz="1800" dirty="0">
                <a:latin typeface="Arial" panose="020B0604020202020204" pitchFamily="34" charset="0"/>
                <a:cs typeface="Arial" panose="020B0604020202020204" pitchFamily="34" charset="0"/>
              </a:rPr>
              <a:t> 65, 533, 1181 und den Schachtvorbohrungen 5001 und 5002 …</a:t>
            </a:r>
          </a:p>
          <a:p>
            <a:endParaRPr lang="de-DE" dirty="0"/>
          </a:p>
        </p:txBody>
      </p:sp>
      <p:sp>
        <p:nvSpPr>
          <p:cNvPr id="4" name="Fußzeilenplatzhalter 3">
            <a:extLst>
              <a:ext uri="{FF2B5EF4-FFF2-40B4-BE49-F238E27FC236}">
                <a16:creationId xmlns:a16="http://schemas.microsoft.com/office/drawing/2014/main" id="{6AB6CF71-4C35-4D56-9D4A-FD9C58433A65}"/>
              </a:ext>
            </a:extLst>
          </p:cNvPr>
          <p:cNvSpPr>
            <a:spLocks noGrp="1"/>
          </p:cNvSpPr>
          <p:nvPr>
            <p:ph type="ftr" sz="quarter" idx="13"/>
          </p:nvPr>
        </p:nvSpPr>
        <p:spPr/>
        <p:txBody>
          <a:bodyPr/>
          <a:lstStyle/>
          <a:p>
            <a:r>
              <a:rPr lang="de-DE"/>
              <a:t>43 Jahre Gorleben - 22. Februar 2020 - Platenlaase - Wolfgang Ehmke</a:t>
            </a:r>
            <a:endParaRPr lang="de-DE" dirty="0"/>
          </a:p>
        </p:txBody>
      </p:sp>
    </p:spTree>
    <p:extLst>
      <p:ext uri="{BB962C8B-B14F-4D97-AF65-F5344CB8AC3E}">
        <p14:creationId xmlns:p14="http://schemas.microsoft.com/office/powerpoint/2010/main" val="4240300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615B2F-B1E0-4CF3-ADD0-36D3E1A8E5D6}"/>
              </a:ext>
            </a:extLst>
          </p:cNvPr>
          <p:cNvSpPr>
            <a:spLocks noGrp="1"/>
          </p:cNvSpPr>
          <p:nvPr>
            <p:ph type="title"/>
          </p:nvPr>
        </p:nvSpPr>
        <p:spPr>
          <a:xfrm>
            <a:off x="646111" y="452718"/>
            <a:ext cx="9404723" cy="1400530"/>
          </a:xfrm>
        </p:spPr>
        <p:txBody>
          <a:bodyPr/>
          <a:lstStyle/>
          <a:p>
            <a:r>
              <a:rPr lang="de-DE" b="1" dirty="0"/>
              <a:t>Abwägungs</a:t>
            </a:r>
            <a:r>
              <a:rPr lang="de-DE" dirty="0"/>
              <a:t>kriterium </a:t>
            </a:r>
            <a:br>
              <a:rPr lang="de-DE" dirty="0"/>
            </a:br>
            <a:r>
              <a:rPr lang="de-DE" dirty="0"/>
              <a:t>Deckgebirge</a:t>
            </a:r>
          </a:p>
        </p:txBody>
      </p:sp>
      <p:sp>
        <p:nvSpPr>
          <p:cNvPr id="3" name="Inhaltsplatzhalter 2">
            <a:extLst>
              <a:ext uri="{FF2B5EF4-FFF2-40B4-BE49-F238E27FC236}">
                <a16:creationId xmlns:a16="http://schemas.microsoft.com/office/drawing/2014/main" id="{CF7ED93F-DE18-4D28-A5BD-C27F7EE1B3C1}"/>
              </a:ext>
            </a:extLst>
          </p:cNvPr>
          <p:cNvSpPr>
            <a:spLocks noGrp="1"/>
          </p:cNvSpPr>
          <p:nvPr>
            <p:ph idx="1"/>
          </p:nvPr>
        </p:nvSpPr>
        <p:spPr>
          <a:xfrm>
            <a:off x="1103312" y="1853248"/>
            <a:ext cx="8946541" cy="4395151"/>
          </a:xfrm>
        </p:spPr>
        <p:txBody>
          <a:bodyPr>
            <a:normAutofit fontScale="92500" lnSpcReduction="20000"/>
          </a:bodyPr>
          <a:lstStyle/>
          <a:p>
            <a:pPr marL="0" indent="0">
              <a:lnSpc>
                <a:spcPct val="11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800" dirty="0">
                <a:latin typeface="Arial" panose="020B0604020202020204" pitchFamily="34" charset="0"/>
                <a:cs typeface="Arial" panose="020B0604020202020204" pitchFamily="34" charset="0"/>
              </a:rPr>
              <a:t>Bekanntermaßen fehlt eine durchgängige Tonschicht auf 7,5 Quadratkilometern über dem Salzstock Gorleben-Rambow.</a:t>
            </a:r>
          </a:p>
          <a:p>
            <a:pPr marL="0" indent="0">
              <a:lnSpc>
                <a:spcPct val="11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800" dirty="0">
                <a:latin typeface="Arial" panose="020B0604020202020204" pitchFamily="34" charset="0"/>
                <a:cs typeface="Arial" panose="020B0604020202020204" pitchFamily="34" charset="0"/>
              </a:rPr>
              <a:t>Steffen Kanitz, heute stellvertretender Vorsitzender der BGE- Geschäftsführung, und Bernhard Fi­scher als Vertreter der Energiewirtschaft vertraten folgende Position:</a:t>
            </a:r>
          </a:p>
          <a:p>
            <a:pPr marL="0" indent="0">
              <a:lnSpc>
                <a:spcPct val="110000"/>
              </a:lnSpc>
              <a:spcBef>
                <a:spcPts val="0"/>
              </a:spcBef>
              <a:buNone/>
            </a:pPr>
            <a:endParaRPr lang="de-DE" sz="1800" i="1" dirty="0">
              <a:latin typeface="Arial" panose="020B0604020202020204" pitchFamily="34" charset="0"/>
              <a:cs typeface="Arial" panose="020B0604020202020204" pitchFamily="34" charset="0"/>
            </a:endParaRPr>
          </a:p>
          <a:p>
            <a:pPr marL="0" indent="0">
              <a:lnSpc>
                <a:spcPct val="110000"/>
              </a:lnSpc>
              <a:spcBef>
                <a:spcPts val="0"/>
              </a:spcBef>
              <a:buNone/>
            </a:pPr>
            <a:r>
              <a:rPr lang="de-DE" sz="1800" i="1" dirty="0">
                <a:latin typeface="Arial" panose="020B0604020202020204" pitchFamily="34" charset="0"/>
                <a:cs typeface="Arial" panose="020B0604020202020204" pitchFamily="34" charset="0"/>
              </a:rPr>
              <a:t>… Andererseits ist die geforderte Festlegung der Mäch­tigkeit von Salzschwebe und Deckgebirge willkürlich und ebenso unbegründet wie die Behauptung, dass direkter Kontakt des Salzspiegels mit Grundwasser sicherheit­stechnisch nicht akzeptabel sei. </a:t>
            </a:r>
            <a:endParaRPr lang="de-DE" sz="1800" dirty="0">
              <a:latin typeface="Arial" panose="020B0604020202020204" pitchFamily="34" charset="0"/>
              <a:cs typeface="Arial" panose="020B0604020202020204" pitchFamily="34" charset="0"/>
            </a:endParaRPr>
          </a:p>
          <a:p>
            <a:pPr marL="0" indent="0">
              <a:lnSpc>
                <a:spcPct val="11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800" dirty="0">
                <a:latin typeface="Arial" panose="020B0604020202020204" pitchFamily="34" charset="0"/>
                <a:cs typeface="Arial" panose="020B0604020202020204" pitchFamily="34" charset="0"/>
              </a:rPr>
              <a:t>Wissenschaftlicher Common sense:</a:t>
            </a:r>
          </a:p>
          <a:p>
            <a:pPr marL="0" indent="0">
              <a:lnSpc>
                <a:spcPct val="110000"/>
              </a:lnSpc>
              <a:spcBef>
                <a:spcPts val="0"/>
              </a:spcBef>
              <a:buNone/>
            </a:pPr>
            <a:endParaRPr lang="de-DE" sz="18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800" dirty="0">
                <a:latin typeface="Arial" panose="020B0604020202020204" pitchFamily="34" charset="0"/>
                <a:cs typeface="Arial" panose="020B0604020202020204" pitchFamily="34" charset="0"/>
              </a:rPr>
              <a:t>„Dazu gehören das Wirtsgestein mit dem einschlusswirksamen Gebirgsbereich, das Deckgebirge mit gering durchlässigen Formationen sowie die Entfernung zu oberflächennahen wasserführenden Schichten und das Schadstoffrückhaltevermögen, folglich die geohydraulische und geomechanische Gesamtsituation“. (M. </a:t>
            </a:r>
            <a:r>
              <a:rPr lang="de-DE" sz="1800" dirty="0" err="1">
                <a:latin typeface="Arial" panose="020B0604020202020204" pitchFamily="34" charset="0"/>
                <a:cs typeface="Arial" panose="020B0604020202020204" pitchFamily="34" charset="0"/>
              </a:rPr>
              <a:t>Mbah</a:t>
            </a:r>
            <a:r>
              <a:rPr lang="de-DE" sz="1800" dirty="0">
                <a:latin typeface="Arial" panose="020B0604020202020204" pitchFamily="34" charset="0"/>
                <a:cs typeface="Arial" panose="020B0604020202020204" pitchFamily="34" charset="0"/>
              </a:rPr>
              <a:t>, Ökoinstitut, 2016)</a:t>
            </a:r>
          </a:p>
          <a:p>
            <a:endParaRPr lang="de-DE" dirty="0"/>
          </a:p>
        </p:txBody>
      </p:sp>
      <p:sp>
        <p:nvSpPr>
          <p:cNvPr id="4" name="Fußzeilenplatzhalter 3">
            <a:extLst>
              <a:ext uri="{FF2B5EF4-FFF2-40B4-BE49-F238E27FC236}">
                <a16:creationId xmlns:a16="http://schemas.microsoft.com/office/drawing/2014/main" id="{A1AD0AE2-AB69-4829-B9D5-609483FAC401}"/>
              </a:ext>
            </a:extLst>
          </p:cNvPr>
          <p:cNvSpPr>
            <a:spLocks noGrp="1"/>
          </p:cNvSpPr>
          <p:nvPr>
            <p:ph type="ftr" sz="quarter" idx="13"/>
          </p:nvPr>
        </p:nvSpPr>
        <p:spPr/>
        <p:txBody>
          <a:bodyPr/>
          <a:lstStyle/>
          <a:p>
            <a:r>
              <a:rPr lang="de-DE" dirty="0"/>
              <a:t>43 Jahre Gorleben - 22. Februar 2020 - </a:t>
            </a:r>
            <a:r>
              <a:rPr lang="de-DE" dirty="0" err="1"/>
              <a:t>Platenlaase</a:t>
            </a:r>
            <a:r>
              <a:rPr lang="de-DE" dirty="0"/>
              <a:t> - Wolfgang Ehmke</a:t>
            </a:r>
          </a:p>
        </p:txBody>
      </p:sp>
    </p:spTree>
    <p:extLst>
      <p:ext uri="{BB962C8B-B14F-4D97-AF65-F5344CB8AC3E}">
        <p14:creationId xmlns:p14="http://schemas.microsoft.com/office/powerpoint/2010/main" val="1996703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450741-4EAD-489A-9416-AB50A5E01973}"/>
              </a:ext>
            </a:extLst>
          </p:cNvPr>
          <p:cNvSpPr>
            <a:spLocks noGrp="1"/>
          </p:cNvSpPr>
          <p:nvPr>
            <p:ph type="title"/>
          </p:nvPr>
        </p:nvSpPr>
        <p:spPr/>
        <p:txBody>
          <a:bodyPr/>
          <a:lstStyle/>
          <a:p>
            <a:r>
              <a:rPr lang="de-DE" b="1" dirty="0"/>
              <a:t>Anstieg</a:t>
            </a:r>
            <a:r>
              <a:rPr lang="de-DE" dirty="0"/>
              <a:t> </a:t>
            </a:r>
            <a:br>
              <a:rPr lang="de-DE" dirty="0"/>
            </a:br>
            <a:r>
              <a:rPr lang="de-DE" dirty="0"/>
              <a:t>des Meeresspiegels </a:t>
            </a:r>
            <a:r>
              <a:rPr lang="de-DE" sz="1100" dirty="0"/>
              <a:t>Quelle: </a:t>
            </a:r>
            <a:r>
              <a:rPr lang="de-DE" sz="1100" dirty="0" err="1"/>
              <a:t>Floodmaps</a:t>
            </a:r>
            <a:r>
              <a:rPr lang="de-DE" sz="1100" dirty="0"/>
              <a:t>; angepasst durch </a:t>
            </a:r>
            <a:r>
              <a:rPr lang="de-DE" sz="1100" dirty="0" err="1"/>
              <a:t>Transitionsblog</a:t>
            </a:r>
            <a:r>
              <a:rPr lang="de-DE" sz="1100" dirty="0"/>
              <a:t> 2016</a:t>
            </a:r>
            <a:endParaRPr lang="de-DE" sz="1200" dirty="0"/>
          </a:p>
        </p:txBody>
      </p:sp>
      <p:pic>
        <p:nvPicPr>
          <p:cNvPr id="1026" name="Picture 2" descr="Bildergebnis für Wasserstand Karte Klimakrise Norddeutschland">
            <a:extLst>
              <a:ext uri="{FF2B5EF4-FFF2-40B4-BE49-F238E27FC236}">
                <a16:creationId xmlns:a16="http://schemas.microsoft.com/office/drawing/2014/main" id="{0730627C-D964-4351-B45B-D8B2844DE1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7654" y="2038866"/>
            <a:ext cx="6796216" cy="3867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0017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A494E5-28FC-499F-9792-DB92060D66B7}"/>
              </a:ext>
            </a:extLst>
          </p:cNvPr>
          <p:cNvSpPr>
            <a:spLocks noGrp="1"/>
          </p:cNvSpPr>
          <p:nvPr>
            <p:ph type="title"/>
          </p:nvPr>
        </p:nvSpPr>
        <p:spPr>
          <a:xfrm>
            <a:off x="646111" y="452718"/>
            <a:ext cx="9404723" cy="1240158"/>
          </a:xfrm>
        </p:spPr>
        <p:txBody>
          <a:bodyPr/>
          <a:lstStyle/>
          <a:p>
            <a:r>
              <a:rPr lang="de-DE" dirty="0"/>
              <a:t>Verlauf der Eiszeiten und </a:t>
            </a:r>
            <a:br>
              <a:rPr lang="de-DE" dirty="0"/>
            </a:br>
            <a:r>
              <a:rPr lang="de-DE" dirty="0"/>
              <a:t>Folgen der </a:t>
            </a:r>
            <a:r>
              <a:rPr lang="de-DE" dirty="0" err="1"/>
              <a:t>Eislast</a:t>
            </a:r>
            <a:r>
              <a:rPr lang="de-DE" dirty="0"/>
              <a:t> </a:t>
            </a:r>
            <a:r>
              <a:rPr lang="de-DE" sz="1100" dirty="0"/>
              <a:t>Quelle Frater 2005:165</a:t>
            </a:r>
            <a:endParaRPr lang="de-DE" sz="1200" dirty="0"/>
          </a:p>
        </p:txBody>
      </p:sp>
      <p:pic>
        <p:nvPicPr>
          <p:cNvPr id="4" name="Grafik 3">
            <a:extLst>
              <a:ext uri="{FF2B5EF4-FFF2-40B4-BE49-F238E27FC236}">
                <a16:creationId xmlns:a16="http://schemas.microsoft.com/office/drawing/2014/main" id="{3C983300-4E3A-4B1B-AEB6-88B023C6C5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9631" y="1890584"/>
            <a:ext cx="5381369" cy="4514698"/>
          </a:xfrm>
          <a:prstGeom prst="rect">
            <a:avLst/>
          </a:prstGeom>
        </p:spPr>
      </p:pic>
    </p:spTree>
    <p:extLst>
      <p:ext uri="{BB962C8B-B14F-4D97-AF65-F5344CB8AC3E}">
        <p14:creationId xmlns:p14="http://schemas.microsoft.com/office/powerpoint/2010/main" val="3348127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7C82B1-085C-417E-8338-A90D1C848E52}"/>
              </a:ext>
            </a:extLst>
          </p:cNvPr>
          <p:cNvSpPr>
            <a:spLocks noGrp="1"/>
          </p:cNvSpPr>
          <p:nvPr>
            <p:ph type="title"/>
          </p:nvPr>
        </p:nvSpPr>
        <p:spPr>
          <a:xfrm>
            <a:off x="646111" y="452718"/>
            <a:ext cx="9404723" cy="1400530"/>
          </a:xfrm>
        </p:spPr>
        <p:txBody>
          <a:bodyPr/>
          <a:lstStyle/>
          <a:p>
            <a:r>
              <a:rPr lang="de-DE" dirty="0"/>
              <a:t>„Gorleben </a:t>
            </a:r>
            <a:r>
              <a:rPr lang="de-DE" b="1" dirty="0"/>
              <a:t>muss</a:t>
            </a:r>
            <a:r>
              <a:rPr lang="de-DE" dirty="0"/>
              <a:t> raus!“</a:t>
            </a:r>
          </a:p>
        </p:txBody>
      </p:sp>
      <p:sp>
        <p:nvSpPr>
          <p:cNvPr id="3" name="Inhaltsplatzhalter 2">
            <a:extLst>
              <a:ext uri="{FF2B5EF4-FFF2-40B4-BE49-F238E27FC236}">
                <a16:creationId xmlns:a16="http://schemas.microsoft.com/office/drawing/2014/main" id="{66515060-D7FF-4EC8-902C-6826837E42D3}"/>
              </a:ext>
            </a:extLst>
          </p:cNvPr>
          <p:cNvSpPr>
            <a:spLocks noGrp="1"/>
          </p:cNvSpPr>
          <p:nvPr>
            <p:ph idx="1"/>
          </p:nvPr>
        </p:nvSpPr>
        <p:spPr>
          <a:xfrm>
            <a:off x="1103312" y="1853248"/>
            <a:ext cx="8946541" cy="4395151"/>
          </a:xfrm>
        </p:spPr>
        <p:txBody>
          <a:bodyPr>
            <a:normAutofit lnSpcReduction="10000"/>
          </a:bodyPr>
          <a:lstStyle/>
          <a:p>
            <a:pPr marL="0" indent="0">
              <a:lnSpc>
                <a:spcPct val="110000"/>
              </a:lnSpc>
              <a:spcBef>
                <a:spcPts val="0"/>
              </a:spcBef>
              <a:buNone/>
            </a:pPr>
            <a:endParaRPr lang="de-DE" sz="1500" b="1"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b="1" dirty="0">
                <a:latin typeface="Arial" panose="020B0604020202020204" pitchFamily="34" charset="0"/>
                <a:cs typeface="Arial" panose="020B0604020202020204" pitchFamily="34" charset="0"/>
              </a:rPr>
              <a:t>Verbalargumentative Schritte</a:t>
            </a:r>
          </a:p>
          <a:p>
            <a:pPr marL="0" indent="0">
              <a:lnSpc>
                <a:spcPct val="110000"/>
              </a:lnSpc>
              <a:spcBef>
                <a:spcPts val="0"/>
              </a:spcBef>
              <a:buNone/>
            </a:pPr>
            <a:endParaRPr lang="de-DE" sz="15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dirty="0">
                <a:latin typeface="Arial" panose="020B0604020202020204" pitchFamily="34" charset="0"/>
                <a:cs typeface="Arial" panose="020B0604020202020204" pitchFamily="34" charset="0"/>
              </a:rPr>
              <a:t>Eigenes „Gorleben-Kapitel“, d.h. Zusammenschau der Ausschluss- und Abwägungskriterien</a:t>
            </a:r>
          </a:p>
          <a:p>
            <a:pPr marL="0" indent="0">
              <a:lnSpc>
                <a:spcPct val="110000"/>
              </a:lnSpc>
              <a:spcBef>
                <a:spcPts val="0"/>
              </a:spcBef>
              <a:buNone/>
            </a:pPr>
            <a:endParaRPr lang="de-DE" sz="6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dirty="0">
                <a:latin typeface="Arial" panose="020B0604020202020204" pitchFamily="34" charset="0"/>
                <a:cs typeface="Arial" panose="020B0604020202020204" pitchFamily="34" charset="0"/>
              </a:rPr>
              <a:t>Adressaten: BGE, BMU, niedersächsisches Umweltministerium, Parteien und Verbände, interessierte Öffentlichkeit</a:t>
            </a:r>
          </a:p>
          <a:p>
            <a:pPr marL="0" indent="0">
              <a:lnSpc>
                <a:spcPct val="110000"/>
              </a:lnSpc>
              <a:spcBef>
                <a:spcPts val="0"/>
              </a:spcBef>
              <a:buNone/>
            </a:pPr>
            <a:endParaRPr lang="de-DE" sz="1500" b="1"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b="1" dirty="0">
                <a:latin typeface="Arial" panose="020B0604020202020204" pitchFamily="34" charset="0"/>
                <a:cs typeface="Arial" panose="020B0604020202020204" pitchFamily="34" charset="0"/>
              </a:rPr>
              <a:t>Informationsveranstaltungen</a:t>
            </a:r>
          </a:p>
          <a:p>
            <a:pPr marL="0" indent="0">
              <a:lnSpc>
                <a:spcPct val="110000"/>
              </a:lnSpc>
              <a:spcBef>
                <a:spcPts val="0"/>
              </a:spcBef>
              <a:buNone/>
            </a:pPr>
            <a:endParaRPr lang="de-DE" sz="15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dirty="0">
                <a:latin typeface="Arial" panose="020B0604020202020204" pitchFamily="34" charset="0"/>
                <a:cs typeface="Arial" panose="020B0604020202020204" pitchFamily="34" charset="0"/>
              </a:rPr>
              <a:t>6. März Oliver Sträter</a:t>
            </a:r>
          </a:p>
          <a:p>
            <a:pPr marL="0" indent="0">
              <a:lnSpc>
                <a:spcPct val="110000"/>
              </a:lnSpc>
              <a:spcBef>
                <a:spcPts val="0"/>
              </a:spcBef>
              <a:buNone/>
            </a:pPr>
            <a:endParaRPr lang="de-DE" sz="6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dirty="0">
                <a:latin typeface="Arial" panose="020B0604020202020204" pitchFamily="34" charset="0"/>
                <a:cs typeface="Arial" panose="020B0604020202020204" pitchFamily="34" charset="0"/>
              </a:rPr>
              <a:t>29. April Achim Brunnengräber</a:t>
            </a:r>
          </a:p>
          <a:p>
            <a:pPr marL="0" indent="0">
              <a:lnSpc>
                <a:spcPct val="110000"/>
              </a:lnSpc>
              <a:spcBef>
                <a:spcPts val="0"/>
              </a:spcBef>
              <a:buNone/>
            </a:pPr>
            <a:endParaRPr lang="de-DE" sz="1500" b="1"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b="1" dirty="0">
                <a:latin typeface="Arial" panose="020B0604020202020204" pitchFamily="34" charset="0"/>
                <a:cs typeface="Arial" panose="020B0604020202020204" pitchFamily="34" charset="0"/>
              </a:rPr>
              <a:t>Demonstrative Schritte</a:t>
            </a:r>
          </a:p>
          <a:p>
            <a:pPr marL="0" indent="0">
              <a:lnSpc>
                <a:spcPct val="110000"/>
              </a:lnSpc>
              <a:spcBef>
                <a:spcPts val="0"/>
              </a:spcBef>
              <a:buNone/>
            </a:pPr>
            <a:endParaRPr lang="de-DE" sz="15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dirty="0">
                <a:latin typeface="Arial" panose="020B0604020202020204" pitchFamily="34" charset="0"/>
                <a:cs typeface="Arial" panose="020B0604020202020204" pitchFamily="34" charset="0"/>
              </a:rPr>
              <a:t>Aktionsbild am 1. Januar, 43 Jahre Standortbenennung am 22. Februar, Gorleben-Tag KLP, </a:t>
            </a:r>
          </a:p>
          <a:p>
            <a:pPr marL="0" indent="0">
              <a:lnSpc>
                <a:spcPct val="110000"/>
              </a:lnSpc>
              <a:spcBef>
                <a:spcPts val="0"/>
              </a:spcBef>
              <a:buNone/>
            </a:pPr>
            <a:endParaRPr lang="de-DE" sz="600" dirty="0">
              <a:latin typeface="Arial" panose="020B0604020202020204" pitchFamily="34" charset="0"/>
              <a:cs typeface="Arial" panose="020B0604020202020204" pitchFamily="34" charset="0"/>
            </a:endParaRPr>
          </a:p>
          <a:p>
            <a:pPr marL="0" indent="0">
              <a:lnSpc>
                <a:spcPct val="110000"/>
              </a:lnSpc>
              <a:spcBef>
                <a:spcPts val="0"/>
              </a:spcBef>
              <a:buNone/>
            </a:pPr>
            <a:r>
              <a:rPr lang="de-DE" sz="1500" dirty="0">
                <a:latin typeface="Arial" panose="020B0604020202020204" pitchFamily="34" charset="0"/>
                <a:cs typeface="Arial" panose="020B0604020202020204" pitchFamily="34" charset="0"/>
              </a:rPr>
              <a:t>Aktionswoche Ende August vor Ort</a:t>
            </a:r>
          </a:p>
          <a:p>
            <a:endParaRPr lang="de-DE" dirty="0"/>
          </a:p>
        </p:txBody>
      </p:sp>
      <p:sp>
        <p:nvSpPr>
          <p:cNvPr id="4" name="Fußzeilenplatzhalter 3">
            <a:extLst>
              <a:ext uri="{FF2B5EF4-FFF2-40B4-BE49-F238E27FC236}">
                <a16:creationId xmlns:a16="http://schemas.microsoft.com/office/drawing/2014/main" id="{C9484EF2-A39A-4E0B-835A-7831A6B64854}"/>
              </a:ext>
            </a:extLst>
          </p:cNvPr>
          <p:cNvSpPr>
            <a:spLocks noGrp="1"/>
          </p:cNvSpPr>
          <p:nvPr>
            <p:ph type="ftr" sz="quarter" idx="13"/>
          </p:nvPr>
        </p:nvSpPr>
        <p:spPr/>
        <p:txBody>
          <a:bodyPr/>
          <a:lstStyle/>
          <a:p>
            <a:r>
              <a:rPr lang="de-DE"/>
              <a:t>43 Jahre Gorleben - 22. Februar 2020 - Platenlaase - Wolfgang Ehmke</a:t>
            </a:r>
            <a:endParaRPr lang="de-DE" dirty="0"/>
          </a:p>
        </p:txBody>
      </p:sp>
    </p:spTree>
    <p:extLst>
      <p:ext uri="{BB962C8B-B14F-4D97-AF65-F5344CB8AC3E}">
        <p14:creationId xmlns:p14="http://schemas.microsoft.com/office/powerpoint/2010/main" val="40309458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 Lüchow-Dannenberg">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953</Words>
  <Application>Microsoft Office PowerPoint</Application>
  <PresentationFormat>Breitbild</PresentationFormat>
  <Paragraphs>90</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Century Gothic</vt:lpstr>
      <vt:lpstr>Wingdings 3</vt:lpstr>
      <vt:lpstr>BI Lüchow-Dannenberg</vt:lpstr>
      <vt:lpstr>Gorleben 2020</vt:lpstr>
      <vt:lpstr>Gorleben 2020</vt:lpstr>
      <vt:lpstr>Ausschlusskriterium tektonische Störungszone</vt:lpstr>
      <vt:lpstr>Ausschlusskriterium tektonische Störungszone</vt:lpstr>
      <vt:lpstr>Ausschlusskriterium Bohrungen</vt:lpstr>
      <vt:lpstr>Abwägungskriterium  Deckgebirge</vt:lpstr>
      <vt:lpstr>Anstieg  des Meeresspiegels Quelle: Floodmaps; angepasst durch Transitionsblog 2016</vt:lpstr>
      <vt:lpstr>Verlauf der Eiszeiten und  Folgen der Eislast Quelle Frater 2005:165</vt:lpstr>
      <vt:lpstr>„Gorleben muss raus!“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Gorleben 2020</dc:title>
  <dc:creator>Wolfgang Ehmke</dc:creator>
  <cp:lastModifiedBy>Wolfgang Ehmke</cp:lastModifiedBy>
  <cp:revision>14</cp:revision>
  <dcterms:created xsi:type="dcterms:W3CDTF">2020-02-20T18:22:42Z</dcterms:created>
  <dcterms:modified xsi:type="dcterms:W3CDTF">2020-02-23T10:46:28Z</dcterms:modified>
</cp:coreProperties>
</file>