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9" r:id="rId2"/>
    <p:sldId id="330" r:id="rId3"/>
    <p:sldId id="258" r:id="rId4"/>
    <p:sldId id="292" r:id="rId5"/>
    <p:sldId id="316" r:id="rId6"/>
    <p:sldId id="293" r:id="rId7"/>
    <p:sldId id="311" r:id="rId8"/>
    <p:sldId id="312" r:id="rId9"/>
    <p:sldId id="313" r:id="rId10"/>
    <p:sldId id="315" r:id="rId11"/>
    <p:sldId id="334" r:id="rId12"/>
    <p:sldId id="332" r:id="rId13"/>
    <p:sldId id="318" r:id="rId14"/>
    <p:sldId id="317" r:id="rId15"/>
    <p:sldId id="319" r:id="rId16"/>
    <p:sldId id="320" r:id="rId17"/>
    <p:sldId id="321" r:id="rId18"/>
    <p:sldId id="322" r:id="rId19"/>
    <p:sldId id="323" r:id="rId20"/>
    <p:sldId id="324" r:id="rId21"/>
    <p:sldId id="325" r:id="rId22"/>
    <p:sldId id="336" r:id="rId23"/>
    <p:sldId id="326" r:id="rId24"/>
    <p:sldId id="328" r:id="rId25"/>
    <p:sldId id="327" r:id="rId26"/>
    <p:sldId id="329" r:id="rId27"/>
    <p:sldId id="310" r:id="rId28"/>
    <p:sldId id="30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B33F82AD-BE16-4533-BFA9-AD206A0B2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2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DFA36ED6-BE46-48E8-98ED-2C5733A5C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348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BA3A5D33-FF77-4CDD-9358-BD837FD4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10228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3" name="Grafik 2">
            <a:extLst>
              <a:ext uri="{FF2B5EF4-FFF2-40B4-BE49-F238E27FC236}">
                <a16:creationId xmlns:a16="http://schemas.microsoft.com/office/drawing/2014/main" id="{4D986648-3578-4368-BDF8-27505963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867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C120A22C-814D-4E2E-9FC6-67BC71B7E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610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0FC42B26-3A5B-43D2-AF94-1C91AD24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223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F474589E-BFC0-4AD0-AC3F-D637EE882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24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96771377-E6BD-45E0-8514-4B1B8000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4040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8783867A-DDAB-4467-A5CA-CF9733DC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2542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0" name="Grafik 9">
            <a:extLst>
              <a:ext uri="{FF2B5EF4-FFF2-40B4-BE49-F238E27FC236}">
                <a16:creationId xmlns:a16="http://schemas.microsoft.com/office/drawing/2014/main" id="{FD5BEC01-589C-4E4A-B038-43F0888DF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3835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4"/>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5CE81C95-0F66-4FF5-8D19-2E4BFA605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06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0D9506E8-7693-430E-BCD0-44BD6791B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070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1" name="Grafik 10">
            <a:extLst>
              <a:ext uri="{FF2B5EF4-FFF2-40B4-BE49-F238E27FC236}">
                <a16:creationId xmlns:a16="http://schemas.microsoft.com/office/drawing/2014/main" id="{23AAF1AC-86B0-41FE-A528-75693490F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2400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7A4289DE-1CC8-40F3-9A15-C1E36969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0268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2" name="Grafik 1">
            <a:extLst>
              <a:ext uri="{FF2B5EF4-FFF2-40B4-BE49-F238E27FC236}">
                <a16:creationId xmlns:a16="http://schemas.microsoft.com/office/drawing/2014/main" id="{7FF77625-74A6-4EFE-9F9B-F9A96EBC3C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6817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224F192F-FD14-42AC-A9DB-5EDAB156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739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22.11.2020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C8FE5526-D7C6-4111-81DA-097714F89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8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17874" y="2603783"/>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242574" y="64007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dirty="0"/>
          </a:p>
        </p:txBody>
      </p:sp>
      <p:pic>
        <p:nvPicPr>
          <p:cNvPr id="12" name="Grafik 11">
            <a:extLst>
              <a:ext uri="{FF2B5EF4-FFF2-40B4-BE49-F238E27FC236}">
                <a16:creationId xmlns:a16="http://schemas.microsoft.com/office/drawing/2014/main" id="{5CF6C1DB-E7F0-4FD9-A5EA-5206D5D5339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65238" y="5079090"/>
            <a:ext cx="3174604" cy="1523810"/>
          </a:xfrm>
          <a:prstGeom prst="rect">
            <a:avLst/>
          </a:prstGeom>
        </p:spPr>
      </p:pic>
    </p:spTree>
    <p:extLst>
      <p:ext uri="{BB962C8B-B14F-4D97-AF65-F5344CB8AC3E}">
        <p14:creationId xmlns:p14="http://schemas.microsoft.com/office/powerpoint/2010/main" val="8363302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5" name="Grafik 4">
            <a:extLst>
              <a:ext uri="{FF2B5EF4-FFF2-40B4-BE49-F238E27FC236}">
                <a16:creationId xmlns:a16="http://schemas.microsoft.com/office/drawing/2014/main" id="{BE28373F-D092-4C96-99DD-A70C7B6AB8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5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Lüge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Lüge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Lüge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dirty="0">
                <a:latin typeface="+mn-lt"/>
              </a:rPr>
              <a:t>Alle Kenntnisse über Gasvorkommen wurden </a:t>
            </a:r>
            <a:r>
              <a:rPr lang="de-DE" sz="1600" b="1" dirty="0">
                <a:latin typeface="+mn-lt"/>
              </a:rPr>
              <a:t>unterschlagen</a:t>
            </a:r>
          </a:p>
          <a:p>
            <a:pPr marL="0" indent="0">
              <a:buNone/>
            </a:pPr>
            <a:r>
              <a:rPr lang="de-DE" sz="1600" dirty="0">
                <a:latin typeface="+mn-lt"/>
              </a:rPr>
              <a:t>Wissenschaftler, die an der Eignung Gorlebens zweifelten, wurden </a:t>
            </a:r>
            <a:r>
              <a:rPr lang="de-DE" sz="1600" b="1" dirty="0">
                <a:latin typeface="+mn-lt"/>
              </a:rPr>
              <a:t>diskreditiert</a:t>
            </a:r>
            <a:r>
              <a:rPr lang="de-DE" sz="1600" dirty="0">
                <a:latin typeface="+mn-lt"/>
              </a:rPr>
              <a:t> (</a:t>
            </a:r>
            <a:r>
              <a:rPr lang="de-DE" sz="1600" dirty="0" err="1">
                <a:latin typeface="+mn-lt"/>
              </a:rPr>
              <a:t>Duphorn</a:t>
            </a:r>
            <a:r>
              <a:rPr lang="de-DE" sz="1600" dirty="0">
                <a:latin typeface="+mn-lt"/>
              </a:rPr>
              <a:t>, </a:t>
            </a:r>
            <a:r>
              <a:rPr lang="de-DE" sz="1600" dirty="0" err="1">
                <a:latin typeface="+mn-lt"/>
              </a:rPr>
              <a:t>Grimmel</a:t>
            </a:r>
            <a:r>
              <a:rPr lang="de-DE" sz="1600" dirty="0">
                <a:latin typeface="+mn-lt"/>
              </a:rPr>
              <a:t>, Schneider…)</a:t>
            </a:r>
          </a:p>
          <a:p>
            <a:pPr marL="0" indent="0">
              <a:buNone/>
            </a:pPr>
            <a:r>
              <a:rPr lang="de-DE" sz="1600" b="1" dirty="0">
                <a:latin typeface="+mn-lt"/>
              </a:rPr>
              <a:t>Politische Intervention</a:t>
            </a:r>
            <a:r>
              <a:rPr lang="de-DE" sz="1600" dirty="0">
                <a:latin typeface="+mn-lt"/>
              </a:rPr>
              <a:t>, als die Physikalisch-Technische Bundesanstalt (PTB) nach Auswertungen der Tiefbohrungen 1983 empfahl, auch andere Standorte zu untersuchen</a:t>
            </a:r>
          </a:p>
          <a:p>
            <a:pPr marL="0" indent="0">
              <a:buNone/>
            </a:pPr>
            <a:r>
              <a:rPr lang="de-DE" sz="1600" dirty="0">
                <a:latin typeface="+mn-lt"/>
              </a:rPr>
              <a:t>Stattdessen galt der Salzstock fortan als „eignungshöffig“</a:t>
            </a:r>
          </a:p>
          <a:p>
            <a:pPr marL="0" indent="0">
              <a:buNone/>
            </a:pPr>
            <a:r>
              <a:rPr lang="de-DE" sz="1600" dirty="0">
                <a:latin typeface="+mn-lt"/>
              </a:rPr>
              <a:t>Umweltministerin Angela Merkel bezeichnet mit Verweis auf eine Salzstudie </a:t>
            </a:r>
            <a:r>
              <a:rPr lang="de-DE" sz="1600">
                <a:latin typeface="+mn-lt"/>
              </a:rPr>
              <a:t>der Bundesanstalt </a:t>
            </a:r>
            <a:r>
              <a:rPr lang="de-DE" sz="1600" dirty="0">
                <a:latin typeface="+mn-lt"/>
              </a:rPr>
              <a:t>für Geowissenschaften und Rohstoffe (BGR) 1995 den Salzstock als „erste Wahl“, obwohl Gorleben von dem Bericht ausdrücklich ausgenommen wurde – eine glatte </a:t>
            </a:r>
            <a:r>
              <a:rPr lang="de-DE" sz="1600" b="1" dirty="0">
                <a:latin typeface="+mn-lt"/>
              </a:rPr>
              <a:t>Lüge</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spTree>
    <p:extLst>
      <p:ext uri="{BB962C8B-B14F-4D97-AF65-F5344CB8AC3E}">
        <p14:creationId xmlns:p14="http://schemas.microsoft.com/office/powerpoint/2010/main" val="335275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Teil II</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chor="ctr">
            <a:noAutofit/>
          </a:bodyPr>
          <a:lstStyle/>
          <a:p>
            <a:pPr marL="0" indent="0" algn="ctr">
              <a:buNone/>
            </a:pPr>
            <a:r>
              <a:rPr lang="de-DE" sz="15000" b="1" dirty="0"/>
              <a:t>Teil 2</a:t>
            </a:r>
            <a:endParaRPr lang="de-DE" sz="150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18331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Neustart</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b="1" dirty="0">
                <a:latin typeface="+mn-lt"/>
              </a:rPr>
              <a:t>Positiv sind zwei wichtige Grundsatzentscheidungen</a:t>
            </a:r>
          </a:p>
          <a:p>
            <a:pPr>
              <a:buClr>
                <a:schemeClr val="accent6">
                  <a:lumMod val="75000"/>
                </a:schemeClr>
              </a:buClr>
            </a:pPr>
            <a:r>
              <a:rPr lang="de-DE" sz="1600" dirty="0">
                <a:latin typeface="+mn-lt"/>
              </a:rPr>
              <a:t>Es gibt ein vergleichendes Suchverfahren</a:t>
            </a:r>
          </a:p>
          <a:p>
            <a:pPr>
              <a:buClr>
                <a:schemeClr val="accent6">
                  <a:lumMod val="75000"/>
                </a:schemeClr>
              </a:buClr>
            </a:pPr>
            <a:r>
              <a:rPr lang="de-DE" sz="1600" dirty="0">
                <a:latin typeface="+mn-lt"/>
              </a:rPr>
              <a:t>Die Abfälle sollen nicht ins Ausland verbracht werden</a:t>
            </a:r>
          </a:p>
          <a:p>
            <a:pPr marL="0" indent="0">
              <a:buNone/>
            </a:pPr>
            <a:endParaRPr lang="de-DE" sz="1600" dirty="0">
              <a:latin typeface="+mn-lt"/>
            </a:endParaRPr>
          </a:p>
          <a:p>
            <a:pPr marL="0" indent="0">
              <a:buNone/>
            </a:pPr>
            <a:r>
              <a:rPr lang="de-DE" sz="1600" b="1" dirty="0">
                <a:latin typeface="+mn-lt"/>
              </a:rPr>
              <a:t>Atomausstieg bis 2022 macht eine Abschätzung des Abfallvolumens möglich </a:t>
            </a:r>
          </a:p>
          <a:p>
            <a:pPr marL="0" indent="0">
              <a:buNone/>
            </a:pPr>
            <a:endParaRPr lang="de-DE" sz="1600" dirty="0">
              <a:latin typeface="+mn-lt"/>
            </a:endParaRPr>
          </a:p>
          <a:p>
            <a:pPr marL="0" indent="0">
              <a:buNone/>
            </a:pPr>
            <a:r>
              <a:rPr lang="de-DE" sz="1600" b="1" dirty="0">
                <a:latin typeface="+mn-lt"/>
              </a:rPr>
              <a:t>Neuregelung der Zuständigkeiten</a:t>
            </a:r>
          </a:p>
          <a:p>
            <a:pPr>
              <a:buClr>
                <a:schemeClr val="accent6">
                  <a:lumMod val="75000"/>
                </a:schemeClr>
              </a:buClr>
            </a:pPr>
            <a:r>
              <a:rPr lang="de-DE" sz="1600" dirty="0">
                <a:latin typeface="+mn-lt"/>
              </a:rPr>
              <a:t>Die Energiekonzerne sind zuständig für den Rückbau der Atomanlagen </a:t>
            </a:r>
            <a:br>
              <a:rPr lang="de-DE" sz="1600" dirty="0">
                <a:latin typeface="+mn-lt"/>
              </a:rPr>
            </a:br>
            <a:r>
              <a:rPr lang="de-DE" sz="1600" dirty="0">
                <a:latin typeface="+mn-lt"/>
              </a:rPr>
              <a:t>und die Konditionierung der Abfälle</a:t>
            </a:r>
          </a:p>
          <a:p>
            <a:pPr>
              <a:buClr>
                <a:schemeClr val="accent6">
                  <a:lumMod val="75000"/>
                </a:schemeClr>
              </a:buClr>
            </a:pPr>
            <a:r>
              <a:rPr lang="de-DE" sz="1600" dirty="0">
                <a:latin typeface="+mn-lt"/>
              </a:rPr>
              <a:t>Der Bund ist zuständig für die Zwischen- und Endlagerung</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4767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Neues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Suchverfahren</a:t>
            </a:r>
            <a:r>
              <a:rPr lang="en-US" b="0" i="0" kern="1200" dirty="0">
                <a:solidFill>
                  <a:srgbClr val="FFFFFF"/>
                </a:solidFill>
                <a:latin typeface="+mj-lt"/>
                <a:ea typeface="+mj-ea"/>
                <a:cs typeface="+mj-cs"/>
              </a:rPr>
              <a:t> – </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alter </a:t>
            </a:r>
            <a:r>
              <a:rPr lang="en-US" b="0" i="0" kern="1200" dirty="0" err="1">
                <a:solidFill>
                  <a:srgbClr val="FFFFFF"/>
                </a:solidFill>
                <a:latin typeface="+mj-lt"/>
                <a:ea typeface="+mj-ea"/>
                <a:cs typeface="+mj-cs"/>
              </a:rPr>
              <a:t>Kardinahlfehler</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dirty="0">
                <a:latin typeface="+mn-lt"/>
              </a:rPr>
              <a:t>Es geht nicht um alle Arten von Atommüll – </a:t>
            </a:r>
            <a:r>
              <a:rPr lang="de-DE" sz="1600" b="1" dirty="0">
                <a:solidFill>
                  <a:srgbClr val="FF0000"/>
                </a:solidFill>
                <a:latin typeface="+mn-lt"/>
              </a:rPr>
              <a:t>dann aber doch…</a:t>
            </a:r>
          </a:p>
          <a:p>
            <a:pPr marL="0" indent="0">
              <a:buNone/>
            </a:pPr>
            <a:r>
              <a:rPr lang="de-DE" sz="1600" dirty="0">
                <a:latin typeface="+mn-lt"/>
              </a:rPr>
              <a:t>Die „weiße Landkarte“ mit dem schwarzen Fleck Gorleben, dem </a:t>
            </a:r>
            <a:r>
              <a:rPr lang="de-DE" sz="1600" dirty="0" err="1">
                <a:latin typeface="+mn-lt"/>
              </a:rPr>
              <a:t>StandAG</a:t>
            </a:r>
            <a:r>
              <a:rPr lang="de-DE" sz="1600" dirty="0">
                <a:latin typeface="+mn-lt"/>
              </a:rPr>
              <a:t> ein besonderes Kapitel gewidmet wurde, gilt für die Suche nach einem Endlager für </a:t>
            </a:r>
            <a:r>
              <a:rPr lang="de-DE" sz="1600" b="1" dirty="0">
                <a:solidFill>
                  <a:srgbClr val="FF0000"/>
                </a:solidFill>
                <a:latin typeface="+mn-lt"/>
              </a:rPr>
              <a:t>„insbesondere“ </a:t>
            </a:r>
            <a:r>
              <a:rPr lang="de-DE" sz="1600" dirty="0">
                <a:latin typeface="+mn-lt"/>
              </a:rPr>
              <a:t>hochradioaktive Abfälle. (Das Wort „insbesondere“ wurde in der Novelle des Gesetzes 2017 zwar getilgt, ist aber Richtschnur, siehe </a:t>
            </a:r>
            <a:r>
              <a:rPr lang="de-DE" sz="1600">
                <a:latin typeface="+mn-lt"/>
              </a:rPr>
              <a:t>„Sicherheitsanforderungen“)</a:t>
            </a:r>
            <a:endParaRPr lang="de-DE" sz="1600" dirty="0">
              <a:latin typeface="+mn-lt"/>
            </a:endParaRPr>
          </a:p>
          <a:p>
            <a:pPr marL="0" indent="0">
              <a:buNone/>
            </a:pPr>
            <a:r>
              <a:rPr lang="de-DE" sz="1600" dirty="0">
                <a:latin typeface="+mn-lt"/>
              </a:rPr>
              <a:t>An der Inbetriebnahme des ehemaligen Erzbergwerks „Schacht Konrad“ bei Salzgitter für die Lagerung von rd. 300.000 Kubikmeter schwach- und mittelaktiver Abfälle wird festgehalten.</a:t>
            </a:r>
          </a:p>
          <a:p>
            <a:pPr marL="0" indent="0">
              <a:buNone/>
            </a:pPr>
            <a:r>
              <a:rPr lang="de-DE" sz="1600" dirty="0">
                <a:latin typeface="+mn-lt"/>
                <a:ea typeface="Calibri" panose="020F0502020204030204" pitchFamily="34" charset="0"/>
                <a:cs typeface="Times New Roman" panose="02020603050405020304" pitchFamily="18" charset="0"/>
              </a:rPr>
              <a:t>Die Abfälle aus der havarierten Asse II und die Abfälle aus der Urananreicherungsanlage in Gronau (lt. Schätzung NAPRO (Nationales Entsorgungsprogramm des Bundesumweltministeriums) ebenfalls rd. 300.000 Kubikmeter) müssten also einen anderen Platz als im Schacht Konrad finden.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165431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Neues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Suchverfahren</a:t>
            </a:r>
            <a:r>
              <a:rPr lang="en-US" b="0" i="0" kern="1200" dirty="0">
                <a:solidFill>
                  <a:srgbClr val="FFFFFF"/>
                </a:solidFill>
                <a:latin typeface="+mj-lt"/>
                <a:ea typeface="+mj-ea"/>
                <a:cs typeface="+mj-cs"/>
              </a:rPr>
              <a:t> – </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alter </a:t>
            </a:r>
            <a:r>
              <a:rPr lang="en-US" b="0" i="0" kern="1200" dirty="0" err="1">
                <a:solidFill>
                  <a:srgbClr val="FFFFFF"/>
                </a:solidFill>
                <a:latin typeface="+mj-lt"/>
                <a:ea typeface="+mj-ea"/>
                <a:cs typeface="+mj-cs"/>
              </a:rPr>
              <a:t>Kardinalfehler</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b="1" dirty="0">
                <a:solidFill>
                  <a:srgbClr val="FF0000"/>
                </a:solidFill>
                <a:latin typeface="+mn-lt"/>
                <a:cs typeface="Times New Roman" panose="02020603050405020304" pitchFamily="18" charset="0"/>
              </a:rPr>
              <a:t>Erklärtes Ziel müsste sein:</a:t>
            </a:r>
          </a:p>
          <a:p>
            <a:pPr marL="0" indent="0">
              <a:buNone/>
            </a:pPr>
            <a:endParaRPr lang="de-DE" sz="1600" b="1" dirty="0">
              <a:solidFill>
                <a:srgbClr val="FF0000"/>
              </a:solidFill>
              <a:latin typeface="+mn-lt"/>
              <a:cs typeface="Times New Roman" panose="02020603050405020304" pitchFamily="18" charset="0"/>
            </a:endParaRPr>
          </a:p>
          <a:p>
            <a:pPr>
              <a:buClr>
                <a:schemeClr val="accent6">
                  <a:lumMod val="75000"/>
                </a:schemeClr>
              </a:buClr>
            </a:pPr>
            <a:r>
              <a:rPr lang="de-DE" sz="1600" b="1" dirty="0">
                <a:solidFill>
                  <a:srgbClr val="FF0000"/>
                </a:solidFill>
                <a:latin typeface="+mn-lt"/>
              </a:rPr>
              <a:t>Aufgabe des Schacht Konrads, ein Suchverfahren für alle Arten von Atommüll</a:t>
            </a:r>
          </a:p>
          <a:p>
            <a:pPr>
              <a:buClr>
                <a:schemeClr val="accent6">
                  <a:lumMod val="75000"/>
                </a:schemeClr>
              </a:buClr>
            </a:pPr>
            <a:r>
              <a:rPr lang="de-DE" sz="1600" b="1" dirty="0">
                <a:solidFill>
                  <a:srgbClr val="FF0000"/>
                </a:solidFill>
                <a:latin typeface="+mn-lt"/>
              </a:rPr>
              <a:t>Vergleichbare Sicherheitsanforderungen für alle Arten von Atommüll, keine Nachnutzung von ausgedienten Bergwerken, Rückholbarkeit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91028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XY </a:t>
            </a:r>
            <a:r>
              <a:rPr lang="en-US" b="0" i="0" kern="1200" dirty="0" err="1">
                <a:solidFill>
                  <a:srgbClr val="FFFFFF"/>
                </a:solidFill>
                <a:latin typeface="+mj-lt"/>
                <a:ea typeface="+mj-ea"/>
                <a:cs typeface="+mj-cs"/>
              </a:rPr>
              <a:t>ungelöst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b="1" dirty="0">
                <a:solidFill>
                  <a:srgbClr val="FF0000"/>
                </a:solidFill>
                <a:latin typeface="+mn-lt"/>
                <a:ea typeface="Calibri" panose="020F0502020204030204" pitchFamily="34" charset="0"/>
                <a:cs typeface="Times New Roman" panose="02020603050405020304" pitchFamily="18" charset="0"/>
              </a:rPr>
              <a:t>Die Abfälle aus der havarierten Asse II und die Abfälle aus der Urananreicherungsanlage in Gronau müssten also einen anderen Platz als im Schacht Konrad finden.</a:t>
            </a:r>
          </a:p>
          <a:p>
            <a:pPr marL="0" indent="0">
              <a:buNone/>
            </a:pPr>
            <a:r>
              <a:rPr lang="de-DE" sz="1600" b="1" dirty="0">
                <a:solidFill>
                  <a:srgbClr val="FF0000"/>
                </a:solidFill>
                <a:latin typeface="+mn-lt"/>
                <a:ea typeface="Calibri" panose="020F0502020204030204" pitchFamily="34" charset="0"/>
                <a:cs typeface="Times New Roman" panose="02020603050405020304" pitchFamily="18" charset="0"/>
              </a:rPr>
              <a:t>In den „Sicherheitsanforderungen“, der rechtlichen Leitplanke des </a:t>
            </a:r>
            <a:r>
              <a:rPr lang="de-DE" sz="1600" b="1" dirty="0" err="1">
                <a:solidFill>
                  <a:srgbClr val="FF0000"/>
                </a:solidFill>
                <a:latin typeface="+mn-lt"/>
                <a:ea typeface="Calibri" panose="020F0502020204030204" pitchFamily="34" charset="0"/>
                <a:cs typeface="Times New Roman" panose="02020603050405020304" pitchFamily="18" charset="0"/>
              </a:rPr>
              <a:t>StandAG</a:t>
            </a:r>
            <a:r>
              <a:rPr lang="de-DE" sz="1600" b="1" dirty="0">
                <a:solidFill>
                  <a:srgbClr val="FF0000"/>
                </a:solidFill>
                <a:latin typeface="+mn-lt"/>
                <a:ea typeface="Calibri" panose="020F0502020204030204" pitchFamily="34" charset="0"/>
                <a:cs typeface="Times New Roman" panose="02020603050405020304" pitchFamily="18" charset="0"/>
              </a:rPr>
              <a:t>, nimmt dieses Problem nun einen großen Raum ein (§21, Absatz 3 Erläuterungen S.53). </a:t>
            </a:r>
          </a:p>
          <a:p>
            <a:pPr marL="0" indent="0">
              <a:buNone/>
            </a:pPr>
            <a:r>
              <a:rPr lang="de-DE" sz="1600" b="1" dirty="0">
                <a:solidFill>
                  <a:srgbClr val="FF0000"/>
                </a:solidFill>
                <a:latin typeface="+mn-lt"/>
                <a:ea typeface="Calibri" panose="020F0502020204030204" pitchFamily="34" charset="0"/>
                <a:cs typeface="Times New Roman" panose="02020603050405020304" pitchFamily="18" charset="0"/>
              </a:rPr>
              <a:t>Vor allem die durch schwach- und mittelaktive Abfälle induzierten geochemischen Prozesse stehen nun im Fokus.</a:t>
            </a:r>
          </a:p>
          <a:p>
            <a:pPr marL="0" indent="0">
              <a:buNone/>
            </a:pPr>
            <a:r>
              <a:rPr lang="de-DE" sz="1600" b="1" dirty="0">
                <a:solidFill>
                  <a:srgbClr val="FF0000"/>
                </a:solidFill>
                <a:latin typeface="+mn-lt"/>
                <a:ea typeface="Calibri" panose="020F0502020204030204" pitchFamily="34" charset="0"/>
                <a:cs typeface="Times New Roman" panose="02020603050405020304" pitchFamily="18" charset="0"/>
              </a:rPr>
              <a:t>Absurd und sicherheitstechnisch bedenklich: Am Standort für die Lagerung hochradioaktiver Abfälle soll – räumlich getrennt – ein zweites Endlagerbergwerk aufgefahren werden.</a:t>
            </a:r>
            <a:endParaRPr lang="de-DE" sz="1400" b="1" dirty="0">
              <a:solidFill>
                <a:srgbClr val="FF0000"/>
              </a:solidFill>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117147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außerdem</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a:buClr>
                <a:schemeClr val="accent6">
                  <a:lumMod val="75000"/>
                </a:schemeClr>
              </a:buClr>
            </a:pPr>
            <a:r>
              <a:rPr lang="de-DE" sz="1600" dirty="0">
                <a:latin typeface="+mn-lt"/>
              </a:rPr>
              <a:t>Rolle der beteiligten Stakeholder hinterfragen</a:t>
            </a:r>
          </a:p>
          <a:p>
            <a:pPr>
              <a:buClr>
                <a:schemeClr val="accent6">
                  <a:lumMod val="75000"/>
                </a:schemeClr>
              </a:buClr>
            </a:pPr>
            <a:r>
              <a:rPr lang="de-DE" sz="1600" dirty="0">
                <a:latin typeface="+mn-lt"/>
              </a:rPr>
              <a:t>BMU, BASE, BGE….</a:t>
            </a:r>
          </a:p>
          <a:p>
            <a:pPr>
              <a:buClr>
                <a:schemeClr val="accent6">
                  <a:lumMod val="75000"/>
                </a:schemeClr>
              </a:buClr>
            </a:pPr>
            <a:r>
              <a:rPr lang="de-DE" sz="1600" dirty="0">
                <a:latin typeface="+mn-lt"/>
              </a:rPr>
              <a:t>NBG </a:t>
            </a:r>
          </a:p>
          <a:p>
            <a:pPr marL="0" indent="0">
              <a:buClr>
                <a:schemeClr val="accent6">
                  <a:lumMod val="75000"/>
                </a:schemeClr>
              </a:buClr>
              <a:buNone/>
            </a:pPr>
            <a:r>
              <a:rPr lang="de-DE" sz="1600" b="1" dirty="0">
                <a:latin typeface="+mn-lt"/>
              </a:rPr>
              <a:t>versus</a:t>
            </a:r>
          </a:p>
          <a:p>
            <a:pPr>
              <a:buClr>
                <a:schemeClr val="accent6">
                  <a:lumMod val="75000"/>
                </a:schemeClr>
              </a:buClr>
            </a:pPr>
            <a:r>
              <a:rPr lang="de-DE" sz="1600" dirty="0">
                <a:latin typeface="+mn-lt"/>
              </a:rPr>
              <a:t>Interessierte Öffentlichkeit, Umweltverbände, Bürgerinitiativen </a:t>
            </a:r>
            <a:br>
              <a:rPr lang="de-DE" sz="1600" dirty="0">
                <a:latin typeface="+mn-lt"/>
              </a:rPr>
            </a:br>
            <a:r>
              <a:rPr lang="de-DE" sz="1600" dirty="0">
                <a:latin typeface="+mn-lt"/>
              </a:rPr>
              <a:t>und Vertreter*innen der Regionen</a:t>
            </a:r>
          </a:p>
          <a:p>
            <a:pPr>
              <a:buClr>
                <a:schemeClr val="accent6">
                  <a:lumMod val="75000"/>
                </a:schemeClr>
              </a:buClr>
            </a:pPr>
            <a:r>
              <a:rPr lang="de-DE" sz="1600" dirty="0">
                <a:latin typeface="+mn-lt"/>
              </a:rPr>
              <a:t>Asymmetrie statt Augenhöhe im Suchverfahren</a:t>
            </a:r>
          </a:p>
          <a:p>
            <a:pPr>
              <a:buClr>
                <a:schemeClr val="accent6">
                  <a:lumMod val="75000"/>
                </a:schemeClr>
              </a:buClr>
            </a:pPr>
            <a:r>
              <a:rPr lang="de-DE" sz="1600" dirty="0">
                <a:latin typeface="+mn-lt"/>
              </a:rPr>
              <a:t>Einlösung der gesetzlichen Vorgaben in § 1.2 </a:t>
            </a:r>
            <a:r>
              <a:rPr lang="de-DE" sz="1600" dirty="0" err="1">
                <a:latin typeface="+mn-lt"/>
              </a:rPr>
              <a:t>StandAG</a:t>
            </a:r>
            <a:r>
              <a:rPr lang="de-DE" sz="1600" dirty="0">
                <a:latin typeface="+mn-lt"/>
              </a:rPr>
              <a:t> einfordern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284714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Die </a:t>
            </a:r>
            <a:r>
              <a:rPr lang="en-US" b="0" i="0" kern="1200" dirty="0" err="1">
                <a:solidFill>
                  <a:srgbClr val="FFFFFF"/>
                </a:solidFill>
                <a:latin typeface="+mj-lt"/>
                <a:ea typeface="+mj-ea"/>
                <a:cs typeface="+mj-cs"/>
              </a:rPr>
              <a:t>Vorgaben</a:t>
            </a:r>
            <a:r>
              <a:rPr lang="en-US" b="0" i="0" kern="1200" dirty="0">
                <a:solidFill>
                  <a:srgbClr val="FFFFFF"/>
                </a:solidFill>
                <a:latin typeface="+mj-lt"/>
                <a:ea typeface="+mj-ea"/>
                <a:cs typeface="+mj-cs"/>
              </a:rPr>
              <a:t> lt. § 1.2 </a:t>
            </a:r>
            <a:r>
              <a:rPr lang="en-US" b="0" i="0" kern="1200" dirty="0" err="1">
                <a:solidFill>
                  <a:srgbClr val="FFFFFF"/>
                </a:solidFill>
                <a:latin typeface="+mj-lt"/>
                <a:ea typeface="+mj-ea"/>
                <a:cs typeface="+mj-cs"/>
              </a:rPr>
              <a:t>StandAG</a:t>
            </a:r>
            <a:endParaRPr lang="en-US" b="0" i="0" kern="1200" dirty="0">
              <a:solidFill>
                <a:srgbClr val="FFFFFF"/>
              </a:solidFill>
              <a:latin typeface="+mj-lt"/>
              <a:ea typeface="+mj-ea"/>
              <a:cs typeface="+mj-cs"/>
            </a:endParaRPr>
          </a:p>
        </p:txBody>
      </p:sp>
      <p:sp>
        <p:nvSpPr>
          <p:cNvPr id="5" name="Textfeld 4">
            <a:extLst>
              <a:ext uri="{FF2B5EF4-FFF2-40B4-BE49-F238E27FC236}">
                <a16:creationId xmlns:a16="http://schemas.microsoft.com/office/drawing/2014/main" id="{A1FFD94D-7ABD-4635-BC93-AF11FAD440A3}"/>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pic>
        <p:nvPicPr>
          <p:cNvPr id="20" name="Inhaltsplatzhalter 4">
            <a:extLst>
              <a:ext uri="{FF2B5EF4-FFF2-40B4-BE49-F238E27FC236}">
                <a16:creationId xmlns:a16="http://schemas.microsoft.com/office/drawing/2014/main" id="{B81381B3-D321-4B53-BDD8-552C08C4FD8B}"/>
              </a:ext>
            </a:extLst>
          </p:cNvPr>
          <p:cNvPicPr>
            <a:picLocks noGrp="1" noChangeAspect="1"/>
          </p:cNvPicPr>
          <p:nvPr/>
        </p:nvPicPr>
        <p:blipFill>
          <a:blip r:embed="rId6">
            <a:extLst>
              <a:ext uri="{28A0092B-C50C-407E-A947-70E740481C1C}">
                <a14:useLocalDpi xmlns:a14="http://schemas.microsoft.com/office/drawing/2010/main" val="0"/>
              </a:ext>
            </a:extLst>
          </a:blip>
          <a:stretch>
            <a:fillRect/>
          </a:stretch>
        </p:blipFill>
        <p:spPr>
          <a:xfrm>
            <a:off x="3341191" y="2170478"/>
            <a:ext cx="5998903" cy="4351338"/>
          </a:xfrm>
          <a:prstGeom prst="rect">
            <a:avLst/>
          </a:prstGeom>
        </p:spPr>
      </p:pic>
      <p:pic>
        <p:nvPicPr>
          <p:cNvPr id="16" name="Inhaltsplatzhalter 4">
            <a:extLst>
              <a:ext uri="{FF2B5EF4-FFF2-40B4-BE49-F238E27FC236}">
                <a16:creationId xmlns:a16="http://schemas.microsoft.com/office/drawing/2014/main" id="{065AA5B1-E1CB-4D59-A87C-DD5DB2A3971E}"/>
              </a:ext>
            </a:extLst>
          </p:cNvPr>
          <p:cNvPicPr>
            <a:picLocks noGrp="1" noChangeAspect="1"/>
          </p:cNvPicPr>
          <p:nvPr/>
        </p:nvPicPr>
        <p:blipFill>
          <a:blip r:embed="rId7"/>
          <a:stretch>
            <a:fillRect/>
          </a:stretch>
        </p:blipFill>
        <p:spPr>
          <a:xfrm>
            <a:off x="976183" y="2148920"/>
            <a:ext cx="9848335" cy="4387804"/>
          </a:xfrm>
          <a:prstGeom prst="rect">
            <a:avLst/>
          </a:prstGeom>
          <a:ln w="38100">
            <a:solidFill>
              <a:schemeClr val="accent6">
                <a:lumMod val="75000"/>
              </a:schemeClr>
            </a:solidFill>
          </a:ln>
        </p:spPr>
      </p:pic>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16489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Wissenschaftsbasiert</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dirty="0">
                <a:latin typeface="+mn-lt"/>
              </a:rPr>
              <a:t>Die geowissenschaftlichen Kriterien des </a:t>
            </a:r>
            <a:r>
              <a:rPr lang="de-DE" sz="1600" dirty="0" err="1">
                <a:latin typeface="+mn-lt"/>
              </a:rPr>
              <a:t>StandAG</a:t>
            </a:r>
            <a:r>
              <a:rPr lang="de-DE" sz="1600" dirty="0">
                <a:latin typeface="+mn-lt"/>
              </a:rPr>
              <a:t> für die Ausschlusskriterien, Mindestanforderungen und Abwägungskriterien sind Ausdruck eines politischer Kompromisse, die in der Endlagerkommission ausgehandelt wurden</a:t>
            </a:r>
          </a:p>
          <a:p>
            <a:pPr marL="0" indent="0">
              <a:buNone/>
            </a:pPr>
            <a:endParaRPr lang="de-DE" sz="1600" dirty="0">
              <a:latin typeface="+mn-lt"/>
            </a:endParaRPr>
          </a:p>
          <a:p>
            <a:pPr marL="0" indent="0">
              <a:buNone/>
            </a:pPr>
            <a:r>
              <a:rPr lang="de-DE" sz="1600" dirty="0">
                <a:latin typeface="+mn-lt"/>
              </a:rPr>
              <a:t>Die Fixierung auf ein tiefengeologisches Endlager ist zweifelhaft, Fortschritte im Bereich F+E finden keinen Eingang mehr in den Suchprozess und die Arbeit der BGE</a:t>
            </a:r>
          </a:p>
          <a:p>
            <a:pPr marL="0" indent="0">
              <a:buNone/>
            </a:pPr>
            <a:endParaRPr lang="de-DE" sz="1600" dirty="0">
              <a:latin typeface="+mn-lt"/>
            </a:endParaRPr>
          </a:p>
          <a:p>
            <a:pPr marL="0" indent="0">
              <a:buNone/>
            </a:pPr>
            <a:r>
              <a:rPr lang="de-DE" sz="1600" dirty="0">
                <a:latin typeface="+mn-lt"/>
              </a:rPr>
              <a:t>Wesentliche Aspekte wie die Auswirkungen der Klimaveränderungen und die Auswirkungen kommender Kaltzeiten wurden nicht bedacht…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271890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Transparent?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dirty="0">
                <a:latin typeface="+mn-lt"/>
              </a:rPr>
              <a:t>In der ersten Phase – Vorlage des BGE-Zwischenberichts – gibt es keine Transparenz. Die Geodaten bleiben unter Verschluss, weil „Rechte Dritter“ (Privatfirmen) davon berührt sind…</a:t>
            </a:r>
          </a:p>
          <a:p>
            <a:pPr marL="0" indent="0">
              <a:buNone/>
            </a:pPr>
            <a:r>
              <a:rPr lang="de-DE" sz="1600" b="1" dirty="0">
                <a:latin typeface="+mn-lt"/>
              </a:rPr>
              <a:t>Ausweg oder Sackgasse?</a:t>
            </a:r>
          </a:p>
          <a:p>
            <a:pPr marL="0" indent="0">
              <a:buNone/>
            </a:pPr>
            <a:r>
              <a:rPr lang="de-DE" sz="1600" dirty="0">
                <a:latin typeface="+mn-lt"/>
              </a:rPr>
              <a:t>Das NBG hatte schon durch das </a:t>
            </a:r>
            <a:r>
              <a:rPr lang="de-DE" sz="1600" dirty="0" err="1">
                <a:latin typeface="+mn-lt"/>
              </a:rPr>
              <a:t>StandAG</a:t>
            </a:r>
            <a:r>
              <a:rPr lang="de-DE" sz="1600" dirty="0">
                <a:latin typeface="+mn-lt"/>
              </a:rPr>
              <a:t> Akteneinsichtsrecht bei der BGE, es hat dies über Gutachter bereits stichprobenartig in Anspruch genommen</a:t>
            </a:r>
          </a:p>
          <a:p>
            <a:pPr marL="0" indent="0">
              <a:buNone/>
            </a:pPr>
            <a:r>
              <a:rPr lang="de-DE" sz="1600" dirty="0">
                <a:latin typeface="+mn-lt"/>
              </a:rPr>
              <a:t>Das </a:t>
            </a:r>
            <a:r>
              <a:rPr lang="de-DE" sz="1600" dirty="0" err="1">
                <a:latin typeface="+mn-lt"/>
              </a:rPr>
              <a:t>GeolDG</a:t>
            </a:r>
            <a:r>
              <a:rPr lang="de-DE" sz="1600" dirty="0">
                <a:latin typeface="+mn-lt"/>
              </a:rPr>
              <a:t> macht aus diesem Recht einen expliziten Auftrag für diejenigen Datenbestände, die nicht unmittelbar veröffentlicht werden können. Das NBG stellt dafür aktuell eine Sachverständigenrunde zusammen</a:t>
            </a:r>
          </a:p>
          <a:p>
            <a:pPr marL="0" indent="0">
              <a:buNone/>
            </a:pPr>
            <a:r>
              <a:rPr lang="de-DE" sz="1600" b="1" dirty="0">
                <a:latin typeface="+mn-lt"/>
              </a:rPr>
              <a:t>Fehler: </a:t>
            </a:r>
          </a:p>
          <a:p>
            <a:pPr marL="0" indent="0">
              <a:buNone/>
            </a:pPr>
            <a:r>
              <a:rPr lang="de-DE" sz="1600" dirty="0">
                <a:latin typeface="+mn-lt"/>
              </a:rPr>
              <a:t>Das NBG wird dadurch verfahrensbeteiligt!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20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
        <p:nvSpPr>
          <p:cNvPr id="7" name="Textfeld 6">
            <a:extLst>
              <a:ext uri="{FF2B5EF4-FFF2-40B4-BE49-F238E27FC236}">
                <a16:creationId xmlns:a16="http://schemas.microsoft.com/office/drawing/2014/main" id="{106233D2-4298-4A7E-8B28-2ED743C01973}"/>
              </a:ext>
            </a:extLst>
          </p:cNvPr>
          <p:cNvSpPr txBox="1"/>
          <p:nvPr/>
        </p:nvSpPr>
        <p:spPr>
          <a:xfrm>
            <a:off x="635668" y="2490543"/>
            <a:ext cx="3887469" cy="369332"/>
          </a:xfrm>
          <a:prstGeom prst="rect">
            <a:avLst/>
          </a:prstGeom>
          <a:solidFill>
            <a:schemeClr val="accent6">
              <a:lumMod val="75000"/>
            </a:schemeClr>
          </a:solidFill>
        </p:spPr>
        <p:txBody>
          <a:bodyPr wrap="square" rtlCol="0">
            <a:spAutoFit/>
          </a:bodyPr>
          <a:lstStyle/>
          <a:p>
            <a:pPr algn="ctr"/>
            <a:r>
              <a:rPr lang="de-DE" b="1" dirty="0">
                <a:solidFill>
                  <a:schemeClr val="bg1"/>
                </a:solidFill>
              </a:rPr>
              <a:t>Online-Veranstaltung, 19.11.2020</a:t>
            </a:r>
          </a:p>
        </p:txBody>
      </p:sp>
    </p:spTree>
    <p:extLst>
      <p:ext uri="{BB962C8B-B14F-4D97-AF65-F5344CB8AC3E}">
        <p14:creationId xmlns:p14="http://schemas.microsoft.com/office/powerpoint/2010/main" val="423403793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Partizipativ</a:t>
            </a:r>
            <a:r>
              <a:rPr lang="en-US" b="0" i="0" kern="1200" dirty="0">
                <a:solidFill>
                  <a:srgbClr val="FFFFFF"/>
                </a:solidFill>
                <a:latin typeface="+mj-lt"/>
                <a:ea typeface="+mj-ea"/>
                <a:cs typeface="+mj-cs"/>
              </a:rPr>
              <a:t>?</a:t>
            </a:r>
          </a:p>
        </p:txBody>
      </p:sp>
      <p:sp>
        <p:nvSpPr>
          <p:cNvPr id="5" name="Textfeld 4">
            <a:extLst>
              <a:ext uri="{FF2B5EF4-FFF2-40B4-BE49-F238E27FC236}">
                <a16:creationId xmlns:a16="http://schemas.microsoft.com/office/drawing/2014/main" id="{A1FFD94D-7ABD-4635-BC93-AF11FAD440A3}"/>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21" name="Inhaltsplatzhalter 4">
            <a:extLst>
              <a:ext uri="{FF2B5EF4-FFF2-40B4-BE49-F238E27FC236}">
                <a16:creationId xmlns:a16="http://schemas.microsoft.com/office/drawing/2014/main" id="{117E97BD-56AD-431C-88E5-66742C013F2C}"/>
              </a:ext>
            </a:extLst>
          </p:cNvPr>
          <p:cNvPicPr>
            <a:picLocks noGrp="1" noChangeAspect="1"/>
          </p:cNvPicPr>
          <p:nvPr/>
        </p:nvPicPr>
        <p:blipFill>
          <a:blip r:embed="rId7"/>
          <a:stretch>
            <a:fillRect/>
          </a:stretch>
        </p:blipFill>
        <p:spPr>
          <a:xfrm>
            <a:off x="1103312" y="2165835"/>
            <a:ext cx="9352657" cy="4239448"/>
          </a:xfrm>
          <a:prstGeom prst="rect">
            <a:avLst/>
          </a:prstGeom>
          <a:ln w="38100">
            <a:noFill/>
          </a:ln>
        </p:spPr>
      </p:pic>
      <p:sp>
        <p:nvSpPr>
          <p:cNvPr id="4" name="Rechteck 3">
            <a:extLst>
              <a:ext uri="{FF2B5EF4-FFF2-40B4-BE49-F238E27FC236}">
                <a16:creationId xmlns:a16="http://schemas.microsoft.com/office/drawing/2014/main" id="{5F9D7C53-D489-4BD2-9EF1-4CE56CD8FC78}"/>
              </a:ext>
            </a:extLst>
          </p:cNvPr>
          <p:cNvSpPr/>
          <p:nvPr/>
        </p:nvSpPr>
        <p:spPr>
          <a:xfrm>
            <a:off x="1103312" y="2161700"/>
            <a:ext cx="9379583" cy="435133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9684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Partizipativ</a:t>
            </a:r>
            <a:r>
              <a:rPr lang="en-US" b="0" i="0" kern="1200" dirty="0">
                <a:solidFill>
                  <a:srgbClr val="FFFFFF"/>
                </a:solidFill>
                <a:latin typeface="+mj-lt"/>
                <a:ea typeface="+mj-ea"/>
                <a:cs typeface="+mj-cs"/>
              </a:rPr>
              <a:t>?</a:t>
            </a:r>
          </a:p>
        </p:txBody>
      </p:sp>
      <p:sp>
        <p:nvSpPr>
          <p:cNvPr id="5" name="Textfeld 4">
            <a:extLst>
              <a:ext uri="{FF2B5EF4-FFF2-40B4-BE49-F238E27FC236}">
                <a16:creationId xmlns:a16="http://schemas.microsoft.com/office/drawing/2014/main" id="{A1FFD94D-7ABD-4635-BC93-AF11FAD440A3}"/>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18" name="Inhaltsplatzhalter 4">
            <a:extLst>
              <a:ext uri="{FF2B5EF4-FFF2-40B4-BE49-F238E27FC236}">
                <a16:creationId xmlns:a16="http://schemas.microsoft.com/office/drawing/2014/main" id="{B8483054-2536-4755-B6BF-6AFD15B280F5}"/>
              </a:ext>
            </a:extLst>
          </p:cNvPr>
          <p:cNvPicPr>
            <a:picLocks noGrp="1" noChangeAspect="1"/>
          </p:cNvPicPr>
          <p:nvPr/>
        </p:nvPicPr>
        <p:blipFill>
          <a:blip r:embed="rId7"/>
          <a:stretch>
            <a:fillRect/>
          </a:stretch>
        </p:blipFill>
        <p:spPr>
          <a:xfrm>
            <a:off x="1128774" y="2161700"/>
            <a:ext cx="9354121" cy="2001793"/>
          </a:xfrm>
          <a:prstGeom prst="rect">
            <a:avLst/>
          </a:prstGeom>
        </p:spPr>
      </p:pic>
      <p:sp>
        <p:nvSpPr>
          <p:cNvPr id="4" name="Rechteck 3">
            <a:extLst>
              <a:ext uri="{FF2B5EF4-FFF2-40B4-BE49-F238E27FC236}">
                <a16:creationId xmlns:a16="http://schemas.microsoft.com/office/drawing/2014/main" id="{B2F235B4-42CE-4E98-9467-0781C0CA3514}"/>
              </a:ext>
            </a:extLst>
          </p:cNvPr>
          <p:cNvSpPr/>
          <p:nvPr/>
        </p:nvSpPr>
        <p:spPr>
          <a:xfrm>
            <a:off x="1103312" y="2161700"/>
            <a:ext cx="9379583" cy="435133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534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Fachkonferenz</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Teilgebiete</a:t>
            </a:r>
            <a:r>
              <a:rPr lang="en-US" b="0" i="0" kern="1200" dirty="0">
                <a:solidFill>
                  <a:srgbClr val="FFFFFF"/>
                </a:solidFill>
                <a:latin typeface="+mj-lt"/>
                <a:ea typeface="+mj-ea"/>
                <a:cs typeface="+mj-cs"/>
              </a:rPr>
              <a:t> – </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Verfehlungen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b="1" dirty="0">
                <a:latin typeface="+mn-lt"/>
              </a:rPr>
              <a:t>Zeitmanagement:</a:t>
            </a:r>
          </a:p>
          <a:p>
            <a:pPr marL="0" indent="0">
              <a:buNone/>
            </a:pPr>
            <a:r>
              <a:rPr lang="de-DE" sz="1600" dirty="0">
                <a:latin typeface="+mn-lt"/>
              </a:rPr>
              <a:t>BGE-Zwischenbericht markiert Arbeitsstand vom Juni 2000 – der Bericht der Fachkonferenz Teilgebiete erfolgt ein Jahr später, die BGE arbeitet aber weiter..</a:t>
            </a:r>
          </a:p>
          <a:p>
            <a:pPr marL="0" indent="0">
              <a:buNone/>
            </a:pPr>
            <a:r>
              <a:rPr lang="de-DE" sz="1600" b="1" dirty="0">
                <a:latin typeface="+mn-lt"/>
              </a:rPr>
              <a:t>Augenhöhe:</a:t>
            </a:r>
          </a:p>
          <a:p>
            <a:pPr marL="0" indent="0">
              <a:buNone/>
            </a:pPr>
            <a:r>
              <a:rPr lang="de-DE" sz="1600" dirty="0">
                <a:latin typeface="+mn-lt"/>
              </a:rPr>
              <a:t>Das BASE stellt kein Budget für wissenschaftliche Expertise zur Verfügung</a:t>
            </a:r>
          </a:p>
          <a:p>
            <a:pPr marL="0" indent="0">
              <a:buNone/>
            </a:pPr>
            <a:r>
              <a:rPr lang="de-DE" sz="1600" b="1" dirty="0">
                <a:latin typeface="+mn-lt"/>
              </a:rPr>
              <a:t>Wirkung:</a:t>
            </a:r>
          </a:p>
          <a:p>
            <a:pPr marL="0" indent="0">
              <a:buNone/>
            </a:pPr>
            <a:r>
              <a:rPr lang="de-DE" sz="1600" dirty="0">
                <a:latin typeface="+mn-lt"/>
              </a:rPr>
              <a:t>Die BGE „berücksichtigt“ den Bericht der Fachkonferenz</a:t>
            </a:r>
          </a:p>
          <a:p>
            <a:pPr marL="0" indent="0">
              <a:buNone/>
            </a:pPr>
            <a:endParaRPr lang="de-DE" sz="1600" dirty="0"/>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175303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Fachkonferenz</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Teilgebiete</a:t>
            </a:r>
            <a:r>
              <a:rPr lang="en-US" b="0" i="0" kern="1200" dirty="0">
                <a:solidFill>
                  <a:srgbClr val="FFFFFF"/>
                </a:solidFill>
                <a:latin typeface="+mj-lt"/>
                <a:ea typeface="+mj-ea"/>
                <a:cs typeface="+mj-cs"/>
              </a:rPr>
              <a:t> – </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Selbstorganisation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unerwünscht</a:t>
            </a:r>
            <a:endParaRPr lang="en-US" b="0" i="0" kern="1200" dirty="0">
              <a:solidFill>
                <a:srgbClr val="FFFFFF"/>
              </a:solidFill>
              <a:latin typeface="+mj-lt"/>
              <a:ea typeface="+mj-ea"/>
              <a:cs typeface="+mj-cs"/>
            </a:endParaRPr>
          </a:p>
        </p:txBody>
      </p:sp>
      <p:sp>
        <p:nvSpPr>
          <p:cNvPr id="5" name="Textfeld 4">
            <a:extLst>
              <a:ext uri="{FF2B5EF4-FFF2-40B4-BE49-F238E27FC236}">
                <a16:creationId xmlns:a16="http://schemas.microsoft.com/office/drawing/2014/main" id="{A1FFD94D-7ABD-4635-BC93-AF11FAD440A3}"/>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20" name="Inhaltsplatzhalter 4">
            <a:extLst>
              <a:ext uri="{FF2B5EF4-FFF2-40B4-BE49-F238E27FC236}">
                <a16:creationId xmlns:a16="http://schemas.microsoft.com/office/drawing/2014/main" id="{E332891D-7C2F-4CBB-A6F2-ED706932A039}"/>
              </a:ext>
            </a:extLst>
          </p:cNvPr>
          <p:cNvPicPr>
            <a:picLocks noGrp="1" noChangeAspect="1"/>
          </p:cNvPicPr>
          <p:nvPr/>
        </p:nvPicPr>
        <p:blipFill>
          <a:blip r:embed="rId7"/>
          <a:stretch>
            <a:fillRect/>
          </a:stretch>
        </p:blipFill>
        <p:spPr>
          <a:xfrm>
            <a:off x="2092411" y="2178639"/>
            <a:ext cx="8007179" cy="4334400"/>
          </a:xfrm>
          <a:prstGeom prst="rect">
            <a:avLst/>
          </a:prstGeom>
        </p:spPr>
      </p:pic>
      <p:sp>
        <p:nvSpPr>
          <p:cNvPr id="8" name="Rechteck 7">
            <a:extLst>
              <a:ext uri="{FF2B5EF4-FFF2-40B4-BE49-F238E27FC236}">
                <a16:creationId xmlns:a16="http://schemas.microsoft.com/office/drawing/2014/main" id="{3C800D33-EC52-445F-BDD5-51EEFAF60999}"/>
              </a:ext>
            </a:extLst>
          </p:cNvPr>
          <p:cNvSpPr/>
          <p:nvPr/>
        </p:nvSpPr>
        <p:spPr>
          <a:xfrm>
            <a:off x="2367185" y="3948157"/>
            <a:ext cx="7493381" cy="256488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B2F235B4-42CE-4E98-9467-0781C0CA3514}"/>
              </a:ext>
            </a:extLst>
          </p:cNvPr>
          <p:cNvSpPr/>
          <p:nvPr/>
        </p:nvSpPr>
        <p:spPr>
          <a:xfrm>
            <a:off x="1103312" y="2161700"/>
            <a:ext cx="9379583" cy="435133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9802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Selbsthinterfragend</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und </a:t>
            </a:r>
            <a:r>
              <a:rPr lang="en-US" b="0" i="0" kern="1200" dirty="0" err="1">
                <a:solidFill>
                  <a:srgbClr val="FFFFFF"/>
                </a:solidFill>
                <a:latin typeface="+mj-lt"/>
                <a:ea typeface="+mj-ea"/>
                <a:cs typeface="+mj-cs"/>
              </a:rPr>
              <a:t>lernend</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52523" y="2741607"/>
            <a:ext cx="8946541" cy="3484879"/>
          </a:xfrm>
        </p:spPr>
        <p:txBody>
          <a:bodyPr vert="horz" lIns="91440" tIns="45720" rIns="91440" bIns="45720" rtlCol="0">
            <a:noAutofit/>
          </a:bodyPr>
          <a:lstStyle/>
          <a:p>
            <a:pPr marL="0" indent="0">
              <a:lnSpc>
                <a:spcPct val="107000"/>
              </a:lnSpc>
              <a:spcAft>
                <a:spcPts val="800"/>
              </a:spcAft>
              <a:buNone/>
            </a:pPr>
            <a:r>
              <a:rPr lang="de-DE" sz="1600" b="1" dirty="0">
                <a:latin typeface="+mn-lt"/>
                <a:ea typeface="Calibri" panose="020F0502020204030204" pitchFamily="34" charset="0"/>
                <a:cs typeface="Times New Roman" panose="02020603050405020304" pitchFamily="18" charset="0"/>
              </a:rPr>
              <a:t>Notwendigkeit von Rücksprüngen </a:t>
            </a:r>
          </a:p>
          <a:p>
            <a:pPr marL="0" indent="0">
              <a:lnSpc>
                <a:spcPct val="107000"/>
              </a:lnSpc>
              <a:spcAft>
                <a:spcPts val="800"/>
              </a:spcAft>
              <a:buNone/>
            </a:pPr>
            <a:r>
              <a:rPr lang="de-DE" sz="1600" u="sng" dirty="0">
                <a:latin typeface="+mn-lt"/>
                <a:ea typeface="Times New Roman" panose="02020603050405020304" pitchFamily="18" charset="0"/>
                <a:cs typeface="Times New Roman" panose="02020603050405020304" pitchFamily="18" charset="0"/>
              </a:rPr>
              <a:t>§ 1 Zweck des Gesetzes</a:t>
            </a:r>
            <a:endParaRPr lang="de-DE" sz="1600" u="sng" dirty="0">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latin typeface="+mn-lt"/>
                <a:ea typeface="Times New Roman" panose="02020603050405020304" pitchFamily="18" charset="0"/>
                <a:cs typeface="Times New Roman" panose="02020603050405020304" pitchFamily="18" charset="0"/>
              </a:rPr>
              <a:t>(1) Dieses Gesetz regelt das Standortauswahlverfahren.</a:t>
            </a:r>
            <a:endParaRPr lang="de-DE" sz="1600" dirty="0">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latin typeface="+mn-lt"/>
                <a:ea typeface="Times New Roman" panose="02020603050405020304" pitchFamily="18" charset="0"/>
                <a:cs typeface="Times New Roman" panose="02020603050405020304" pitchFamily="18" charset="0"/>
              </a:rPr>
              <a:t>(2) Mit dem Standortauswahlverfahren soll in einem partizipativen, wissenschaftsbasierten, transparenten, </a:t>
            </a:r>
            <a:r>
              <a:rPr lang="de-DE" sz="1600" b="1" dirty="0">
                <a:solidFill>
                  <a:srgbClr val="FF0000"/>
                </a:solidFill>
                <a:latin typeface="+mn-lt"/>
                <a:ea typeface="Times New Roman" panose="02020603050405020304" pitchFamily="18" charset="0"/>
                <a:cs typeface="Times New Roman" panose="02020603050405020304" pitchFamily="18" charset="0"/>
              </a:rPr>
              <a:t>selbsthinterfragenden und lernenden Verfahren </a:t>
            </a:r>
            <a:r>
              <a:rPr lang="de-DE" sz="1600" dirty="0">
                <a:latin typeface="+mn-lt"/>
                <a:ea typeface="Times New Roman" panose="02020603050405020304" pitchFamily="18" charset="0"/>
                <a:cs typeface="Times New Roman" panose="02020603050405020304" pitchFamily="18" charset="0"/>
              </a:rPr>
              <a:t>für die im Inland verursachten hochradioaktiven Abfälle ein Standort mit der bestmöglichen Sicherheit für eine Anlage zur Endlagerung nach § 9a Absatz 3 Satz 1 des Atomgesetzes in der Bundesrepublik Deutschland ermittelt werden.</a:t>
            </a:r>
          </a:p>
          <a:p>
            <a:pPr marL="0" indent="0" algn="r">
              <a:lnSpc>
                <a:spcPct val="107000"/>
              </a:lnSpc>
              <a:spcAft>
                <a:spcPts val="800"/>
              </a:spcAft>
              <a:buNone/>
            </a:pPr>
            <a:r>
              <a:rPr lang="de-DE" sz="3200" dirty="0">
                <a:sym typeface="Wingdings 3" panose="05040102010807070707" pitchFamily="18" charset="2"/>
              </a:rPr>
              <a:t></a:t>
            </a:r>
            <a:endParaRPr lang="de-DE" sz="3200" dirty="0"/>
          </a:p>
          <a:p>
            <a:pPr marL="0" indent="0">
              <a:lnSpc>
                <a:spcPct val="107000"/>
              </a:lnSpc>
              <a:spcAft>
                <a:spcPts val="800"/>
              </a:spcAft>
              <a:buNone/>
            </a:pPr>
            <a:endParaRPr lang="de-DE" sz="1600" dirty="0">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367652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Selbsthinterfragend</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und </a:t>
            </a:r>
            <a:r>
              <a:rPr lang="en-US" b="0" i="0" kern="1200" dirty="0" err="1">
                <a:solidFill>
                  <a:srgbClr val="FFFFFF"/>
                </a:solidFill>
                <a:latin typeface="+mj-lt"/>
                <a:ea typeface="+mj-ea"/>
                <a:cs typeface="+mj-cs"/>
              </a:rPr>
              <a:t>lernend</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lnSpc>
                <a:spcPct val="107000"/>
              </a:lnSpc>
              <a:spcAft>
                <a:spcPts val="800"/>
              </a:spcAft>
              <a:buNone/>
            </a:pPr>
            <a:r>
              <a:rPr lang="de-DE" sz="1600" dirty="0">
                <a:latin typeface="+mn-lt"/>
                <a:ea typeface="Times New Roman" panose="02020603050405020304" pitchFamily="18" charset="0"/>
                <a:cs typeface="Times New Roman" panose="02020603050405020304" pitchFamily="18" charset="0"/>
              </a:rPr>
              <a:t>Wer das </a:t>
            </a:r>
            <a:r>
              <a:rPr lang="de-DE" sz="1600" dirty="0" err="1">
                <a:latin typeface="+mn-lt"/>
                <a:ea typeface="Times New Roman" panose="02020603050405020304" pitchFamily="18" charset="0"/>
                <a:cs typeface="Times New Roman" panose="02020603050405020304" pitchFamily="18" charset="0"/>
              </a:rPr>
              <a:t>StandAG</a:t>
            </a:r>
            <a:r>
              <a:rPr lang="de-DE" sz="1600" dirty="0">
                <a:latin typeface="+mn-lt"/>
                <a:ea typeface="Times New Roman" panose="02020603050405020304" pitchFamily="18" charset="0"/>
                <a:cs typeface="Times New Roman" panose="02020603050405020304" pitchFamily="18" charset="0"/>
              </a:rPr>
              <a:t> auf diese Möglichkeiten, nein Notwendigkeiten hindurchsieht, findet zwar im § 2 noch eine Begriffserklärung: </a:t>
            </a:r>
          </a:p>
          <a:p>
            <a:pPr marL="0" indent="0">
              <a:lnSpc>
                <a:spcPct val="107000"/>
              </a:lnSpc>
              <a:spcAft>
                <a:spcPts val="800"/>
              </a:spcAft>
              <a:buNone/>
            </a:pPr>
            <a:r>
              <a:rPr lang="de-DE" sz="1600" dirty="0">
                <a:latin typeface="+mn-lt"/>
                <a:ea typeface="Times New Roman" panose="02020603050405020304" pitchFamily="18" charset="0"/>
                <a:cs typeface="Times New Roman" panose="02020603050405020304" pitchFamily="18" charset="0"/>
              </a:rPr>
              <a:t>„</a:t>
            </a:r>
            <a:r>
              <a:rPr lang="de-DE" sz="1600" dirty="0">
                <a:latin typeface="+mn-lt"/>
                <a:ea typeface="Calibri" panose="020F0502020204030204" pitchFamily="34" charset="0"/>
                <a:cs typeface="Times New Roman" panose="02020603050405020304" pitchFamily="18" charset="0"/>
              </a:rPr>
              <a:t>Reversibilität  –  die Möglichkeit der Umsteuerung im laufenden Verfahren zur Ermöglichung von Fehlerkorrekturen.“</a:t>
            </a:r>
          </a:p>
          <a:p>
            <a:pPr>
              <a:lnSpc>
                <a:spcPct val="107000"/>
              </a:lnSpc>
              <a:buClr>
                <a:schemeClr val="accent6">
                  <a:lumMod val="75000"/>
                </a:schemeClr>
              </a:buClr>
            </a:pPr>
            <a:r>
              <a:rPr lang="de-DE" sz="1600" dirty="0">
                <a:latin typeface="+mn-lt"/>
              </a:rPr>
              <a:t>Beteiligungsformate evaluieren</a:t>
            </a:r>
          </a:p>
          <a:p>
            <a:pPr>
              <a:lnSpc>
                <a:spcPct val="107000"/>
              </a:lnSpc>
              <a:buClr>
                <a:schemeClr val="accent6">
                  <a:lumMod val="75000"/>
                </a:schemeClr>
              </a:buClr>
            </a:pPr>
            <a:r>
              <a:rPr lang="de-DE" sz="1600" dirty="0">
                <a:latin typeface="+mn-lt"/>
              </a:rPr>
              <a:t>Forschungsvorhaben diagnostizieren und umsetzen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375637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 …</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10020300" cy="3484879"/>
          </a:xfrm>
        </p:spPr>
        <p:txBody>
          <a:bodyPr vert="horz" lIns="91440" tIns="45720" rIns="91440" bIns="45720" rtlCol="0">
            <a:noAutofit/>
          </a:bodyPr>
          <a:lstStyle/>
          <a:p>
            <a:pPr>
              <a:lnSpc>
                <a:spcPct val="107000"/>
              </a:lnSpc>
              <a:buClr>
                <a:schemeClr val="accent6">
                  <a:lumMod val="75000"/>
                </a:schemeClr>
              </a:buClr>
            </a:pPr>
            <a:r>
              <a:rPr lang="de-DE" sz="1600" dirty="0">
                <a:latin typeface="+mn-lt"/>
              </a:rPr>
              <a:t>Zivilgesellschaft muss gegenüber BASE, BGE, NBG… gleichgewichtiger Player sein</a:t>
            </a:r>
          </a:p>
          <a:p>
            <a:pPr>
              <a:lnSpc>
                <a:spcPct val="107000"/>
              </a:lnSpc>
              <a:buClr>
                <a:schemeClr val="accent6">
                  <a:lumMod val="75000"/>
                </a:schemeClr>
              </a:buClr>
            </a:pPr>
            <a:r>
              <a:rPr lang="de-DE" sz="1600" dirty="0">
                <a:latin typeface="+mn-lt"/>
              </a:rPr>
              <a:t>Mitbestimmungsrechte der interessierten Öffentlichkeit, der betroffenen Kommunen und ihrer Räte, der Bürgerinitiativen und Umweltverbände  müssen ausgebaut werden</a:t>
            </a:r>
          </a:p>
          <a:p>
            <a:pPr>
              <a:lnSpc>
                <a:spcPct val="107000"/>
              </a:lnSpc>
              <a:buClr>
                <a:schemeClr val="accent6">
                  <a:lumMod val="75000"/>
                </a:schemeClr>
              </a:buClr>
            </a:pPr>
            <a:r>
              <a:rPr lang="de-DE" sz="1600" dirty="0">
                <a:latin typeface="+mn-lt"/>
              </a:rPr>
              <a:t>Selbstorganisation ist notwendig, nur Eigenständigkeit und fachliche Substanz ermöglichen „Augenhöhe“</a:t>
            </a:r>
          </a:p>
          <a:p>
            <a:pPr>
              <a:lnSpc>
                <a:spcPct val="107000"/>
              </a:lnSpc>
              <a:buClr>
                <a:schemeClr val="accent6">
                  <a:lumMod val="75000"/>
                </a:schemeClr>
              </a:buClr>
            </a:pPr>
            <a:r>
              <a:rPr lang="de-DE" sz="1600" dirty="0">
                <a:latin typeface="+mn-lt"/>
              </a:rPr>
              <a:t>Phantasievoller Protest legt Partizipationsdefizite offen</a:t>
            </a:r>
          </a:p>
          <a:p>
            <a:pPr>
              <a:lnSpc>
                <a:spcPct val="107000"/>
              </a:lnSpc>
              <a:buClr>
                <a:schemeClr val="accent6">
                  <a:lumMod val="75000"/>
                </a:schemeClr>
              </a:buClr>
            </a:pPr>
            <a:r>
              <a:rPr lang="de-DE" sz="1600" dirty="0">
                <a:latin typeface="+mn-lt"/>
              </a:rPr>
              <a:t>Regionale und überregionale Vernetzung muss geschaffen werden</a:t>
            </a:r>
          </a:p>
          <a:p>
            <a:pPr>
              <a:lnSpc>
                <a:spcPct val="107000"/>
              </a:lnSpc>
              <a:buClr>
                <a:schemeClr val="accent6">
                  <a:lumMod val="75000"/>
                </a:schemeClr>
              </a:buClr>
            </a:pPr>
            <a:r>
              <a:rPr lang="de-DE" sz="1600" dirty="0">
                <a:latin typeface="+mn-lt"/>
              </a:rPr>
              <a:t>Transdisziplinäre Forschung muss gestärkt werden, denn sie bezieht interessierte Öffentlichkeit ein</a:t>
            </a:r>
          </a:p>
          <a:p>
            <a:pPr>
              <a:lnSpc>
                <a:spcPct val="107000"/>
              </a:lnSpc>
              <a:buClr>
                <a:schemeClr val="accent6">
                  <a:lumMod val="75000"/>
                </a:schemeClr>
              </a:buClr>
            </a:pPr>
            <a:r>
              <a:rPr lang="de-DE" sz="1600" dirty="0">
                <a:latin typeface="+mn-lt"/>
              </a:rPr>
              <a:t>Solidarität statt NIMBY und Gegeneinander: Gemeinsamkeiten erarbeiten und Austausch ermöglichen, insgesamt: </a:t>
            </a:r>
            <a:r>
              <a:rPr lang="de-DE" sz="1600" b="1" dirty="0">
                <a:latin typeface="+mn-lt"/>
              </a:rPr>
              <a:t>Stärkung zivilgesellschaftlichen Engagements</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II</a:t>
            </a:r>
          </a:p>
        </p:txBody>
      </p:sp>
    </p:spTree>
    <p:extLst>
      <p:ext uri="{BB962C8B-B14F-4D97-AF65-F5344CB8AC3E}">
        <p14:creationId xmlns:p14="http://schemas.microsoft.com/office/powerpoint/2010/main" val="156499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None/>
            </a:pPr>
            <a:r>
              <a:rPr lang="en-US" sz="1600" b="1" dirty="0" err="1">
                <a:latin typeface="+mn-lt"/>
              </a:rPr>
              <a:t>Vielen</a:t>
            </a:r>
            <a:r>
              <a:rPr lang="en-US" sz="1600" b="1" dirty="0">
                <a:latin typeface="+mn-lt"/>
              </a:rPr>
              <a:t> Dank</a:t>
            </a:r>
          </a:p>
          <a:p>
            <a:pPr marL="0" indent="0">
              <a:lnSpc>
                <a:spcPct val="90000"/>
              </a:lnSpc>
              <a:buNone/>
            </a:pPr>
            <a:r>
              <a:rPr lang="en-US" sz="1600" b="1" dirty="0">
                <a:latin typeface="+mn-lt"/>
              </a:rPr>
              <a:t>für </a:t>
            </a:r>
            <a:r>
              <a:rPr lang="en-US" sz="1600" b="1" dirty="0" err="1">
                <a:latin typeface="+mn-lt"/>
              </a:rPr>
              <a:t>Eure</a:t>
            </a:r>
            <a:r>
              <a:rPr lang="en-US" sz="1600" b="1" dirty="0">
                <a:latin typeface="+mn-lt"/>
              </a:rPr>
              <a:t> </a:t>
            </a:r>
            <a:r>
              <a:rPr lang="en-US" sz="1600" b="1" dirty="0" err="1">
                <a:latin typeface="+mn-lt"/>
              </a:rPr>
              <a:t>Aufmerksamkeit</a:t>
            </a:r>
            <a:endParaRPr lang="en-US" sz="1600" b="1" dirty="0">
              <a:latin typeface="+mn-lt"/>
            </a:endParaRPr>
          </a:p>
          <a:p>
            <a:pPr marL="0" indent="0">
              <a:lnSpc>
                <a:spcPct val="90000"/>
              </a:lnSpc>
              <a:buNone/>
            </a:pPr>
            <a:endParaRPr lang="en-US" sz="1600" b="1" dirty="0">
              <a:latin typeface="+mn-lt"/>
            </a:endParaRPr>
          </a:p>
          <a:p>
            <a:pPr marL="0" indent="0">
              <a:lnSpc>
                <a:spcPct val="90000"/>
              </a:lnSpc>
              <a:buNone/>
            </a:pPr>
            <a:r>
              <a:rPr lang="en-US" sz="1600" b="1" dirty="0">
                <a:latin typeface="+mn-lt"/>
              </a:rPr>
              <a:t>Wolfgang Ehmke</a:t>
            </a:r>
          </a:p>
          <a:p>
            <a:pPr marL="0" indent="0">
              <a:lnSpc>
                <a:spcPct val="90000"/>
              </a:lnSpc>
              <a:buNone/>
            </a:pPr>
            <a:r>
              <a:rPr lang="en-US" sz="1600" b="1" dirty="0">
                <a:latin typeface="+mn-lt"/>
              </a:rPr>
              <a:t>BI </a:t>
            </a:r>
            <a:r>
              <a:rPr lang="en-US" sz="1600" b="1" dirty="0" err="1">
                <a:latin typeface="+mn-lt"/>
              </a:rPr>
              <a:t>Umweltschutz</a:t>
            </a:r>
            <a:r>
              <a:rPr lang="en-US" sz="1600" b="1" dirty="0">
                <a:latin typeface="+mn-lt"/>
              </a:rPr>
              <a:t> </a:t>
            </a:r>
            <a:r>
              <a:rPr lang="en-US" sz="1600" b="1" dirty="0" err="1">
                <a:latin typeface="+mn-lt"/>
              </a:rPr>
              <a:t>Lüchow</a:t>
            </a:r>
            <a:r>
              <a:rPr lang="en-US" sz="1600" b="1" dirty="0">
                <a:latin typeface="+mn-lt"/>
              </a:rPr>
              <a:t>-Dannenberg</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2528902"/>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advClick="0" advTm="6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Tree>
    <p:extLst>
      <p:ext uri="{BB962C8B-B14F-4D97-AF65-F5344CB8AC3E}">
        <p14:creationId xmlns:p14="http://schemas.microsoft.com/office/powerpoint/2010/main" val="28590011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Struktur</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latin typeface="+mn-lt"/>
              </a:rPr>
              <a:t>Teil I</a:t>
            </a:r>
            <a:endParaRPr lang="en-US" sz="1600" dirty="0">
              <a:latin typeface="+mn-lt"/>
            </a:endParaRPr>
          </a:p>
          <a:p>
            <a:pPr>
              <a:buClr>
                <a:schemeClr val="accent6">
                  <a:lumMod val="75000"/>
                </a:schemeClr>
              </a:buClr>
            </a:pPr>
            <a:r>
              <a:rPr lang="de-DE" sz="1600" dirty="0">
                <a:latin typeface="+mn-lt"/>
              </a:rPr>
              <a:t>Fehler in Gorleben? Festlegung statt Auswahl</a:t>
            </a:r>
          </a:p>
          <a:p>
            <a:pPr>
              <a:buClr>
                <a:schemeClr val="accent6">
                  <a:lumMod val="75000"/>
                </a:schemeClr>
              </a:buClr>
            </a:pPr>
            <a:r>
              <a:rPr lang="de-DE" sz="1600" dirty="0">
                <a:latin typeface="+mn-lt"/>
              </a:rPr>
              <a:t>Bergrecht statt Atomrecht eliminiert Öffentlichkeitsbeteiligung</a:t>
            </a:r>
          </a:p>
          <a:p>
            <a:pPr>
              <a:buClr>
                <a:schemeClr val="accent6">
                  <a:lumMod val="75000"/>
                </a:schemeClr>
              </a:buClr>
            </a:pPr>
            <a:r>
              <a:rPr lang="de-DE" sz="1600" dirty="0">
                <a:latin typeface="+mn-lt"/>
              </a:rPr>
              <a:t>Durchsetzungsstrategie</a:t>
            </a:r>
          </a:p>
          <a:p>
            <a:pPr>
              <a:buClr>
                <a:schemeClr val="accent6">
                  <a:lumMod val="75000"/>
                </a:schemeClr>
              </a:buClr>
            </a:pPr>
            <a:endParaRPr lang="de-DE" sz="1600" dirty="0">
              <a:latin typeface="+mn-lt"/>
            </a:endParaRPr>
          </a:p>
          <a:p>
            <a:pPr marL="0" indent="0">
              <a:lnSpc>
                <a:spcPct val="90000"/>
              </a:lnSpc>
              <a:buClr>
                <a:schemeClr val="bg1">
                  <a:lumMod val="65000"/>
                </a:schemeClr>
              </a:buClr>
              <a:buNone/>
            </a:pPr>
            <a:r>
              <a:rPr lang="de-DE" sz="1600" b="1" dirty="0">
                <a:latin typeface="+mn-lt"/>
              </a:rPr>
              <a:t>Teil II</a:t>
            </a:r>
          </a:p>
          <a:p>
            <a:pPr>
              <a:buClr>
                <a:schemeClr val="accent6">
                  <a:lumMod val="75000"/>
                </a:schemeClr>
              </a:buClr>
            </a:pPr>
            <a:r>
              <a:rPr lang="de-DE" sz="1600" dirty="0">
                <a:latin typeface="+mn-lt"/>
              </a:rPr>
              <a:t>Kardinalfehler beim „Neustart“</a:t>
            </a:r>
          </a:p>
          <a:p>
            <a:pPr>
              <a:buClr>
                <a:schemeClr val="accent6">
                  <a:lumMod val="75000"/>
                </a:schemeClr>
              </a:buClr>
            </a:pPr>
            <a:r>
              <a:rPr lang="de-DE" sz="1600" dirty="0">
                <a:latin typeface="+mn-lt"/>
              </a:rPr>
              <a:t>Versprechungen</a:t>
            </a:r>
          </a:p>
          <a:p>
            <a:pPr>
              <a:buClr>
                <a:schemeClr val="accent6">
                  <a:lumMod val="75000"/>
                </a:schemeClr>
              </a:buClr>
            </a:pPr>
            <a:r>
              <a:rPr lang="de-DE" sz="1600" dirty="0">
                <a:latin typeface="+mn-lt"/>
              </a:rPr>
              <a:t>Rolle der Zivilgesellschaft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70737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Vorspiel: Von der </a:t>
            </a:r>
            <a:r>
              <a:rPr lang="en-US" b="0" i="0" kern="1200" dirty="0" err="1">
                <a:solidFill>
                  <a:srgbClr val="FFFFFF"/>
                </a:solidFill>
                <a:latin typeface="+mj-lt"/>
                <a:ea typeface="+mj-ea"/>
                <a:cs typeface="+mj-cs"/>
              </a:rPr>
              <a:t>Standortwahl</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zur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Standortbenennung</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buNone/>
            </a:pPr>
            <a:r>
              <a:rPr lang="de-DE" sz="1600" dirty="0">
                <a:latin typeface="+mn-lt"/>
                <a:cs typeface="Arial" panose="020B0604020202020204" pitchFamily="34" charset="0"/>
              </a:rPr>
              <a:t>Die KEWA (Kernbrennstoff-Wiederaufbereitungsgesellschaft) untersuchte zwischen 1972 und 1975 bundesweit 250 verschiedene Salzstöcke für die Lagerung atomarer Reststoffe, Gorleben war nicht dabei </a:t>
            </a:r>
          </a:p>
          <a:p>
            <a:pPr marL="0" indent="0">
              <a:lnSpc>
                <a:spcPct val="115000"/>
              </a:lnSpc>
              <a:spcAft>
                <a:spcPts val="1000"/>
              </a:spcAft>
              <a:buNone/>
            </a:pPr>
            <a:r>
              <a:rPr lang="de-DE" sz="1600" b="1" dirty="0">
                <a:latin typeface="+mn-lt"/>
                <a:ea typeface="Times New Roman" panose="02020603050405020304" pitchFamily="18" charset="0"/>
                <a:cs typeface="Times New Roman" panose="02020603050405020304" pitchFamily="18" charset="0"/>
              </a:rPr>
              <a:t>Geheime Kommandosache Gorleben</a:t>
            </a:r>
            <a:endParaRPr lang="de-DE" sz="1600" dirty="0">
              <a:latin typeface="+mn-lt"/>
              <a:ea typeface="Calibri" panose="020F0502020204030204" pitchFamily="34" charset="0"/>
              <a:cs typeface="Times New Roman" panose="02020603050405020304" pitchFamily="18" charset="0"/>
            </a:endParaRPr>
          </a:p>
          <a:p>
            <a:pPr marL="0" indent="0">
              <a:buNone/>
            </a:pPr>
            <a:r>
              <a:rPr lang="de-DE" sz="1600" dirty="0">
                <a:latin typeface="+mn-lt"/>
                <a:ea typeface="Times New Roman" panose="02020603050405020304" pitchFamily="18" charset="0"/>
              </a:rPr>
              <a:t>Ende 1976: Vier Wochen Zeit blieb den Ministerialbeamten in Hannover, eine Auswahl zu treffen und dem Kabinett einen Vorschlag zu machen. </a:t>
            </a:r>
          </a:p>
          <a:p>
            <a:pPr marL="0" indent="0">
              <a:buNone/>
            </a:pPr>
            <a:r>
              <a:rPr lang="de-DE" sz="1600" dirty="0">
                <a:latin typeface="+mn-lt"/>
                <a:ea typeface="Times New Roman" panose="02020603050405020304" pitchFamily="18" charset="0"/>
              </a:rPr>
              <a:t>Das Auswahlverfahren, an dessen Ende Gorleben benannt wurde, lief </a:t>
            </a:r>
            <a:r>
              <a:rPr lang="de-DE" sz="1600" b="1" dirty="0">
                <a:latin typeface="+mn-lt"/>
                <a:ea typeface="Times New Roman" panose="02020603050405020304" pitchFamily="18" charset="0"/>
              </a:rPr>
              <a:t>als streng vertrauliche interne Angelegenheit</a:t>
            </a:r>
            <a:r>
              <a:rPr lang="de-DE" sz="1600" dirty="0">
                <a:latin typeface="+mn-lt"/>
                <a:ea typeface="Times New Roman" panose="02020603050405020304" pitchFamily="18" charset="0"/>
              </a:rPr>
              <a:t> der Landesregierung ab, als geheime Kommandosache</a:t>
            </a:r>
            <a:endParaRPr lang="de-DE" sz="1600" dirty="0">
              <a:latin typeface="+mn-lt"/>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spTree>
    <p:extLst>
      <p:ext uri="{BB962C8B-B14F-4D97-AF65-F5344CB8AC3E}">
        <p14:creationId xmlns:p14="http://schemas.microsoft.com/office/powerpoint/2010/main" val="1456266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Teil I</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chor="ctr">
            <a:noAutofit/>
          </a:bodyPr>
          <a:lstStyle/>
          <a:p>
            <a:pPr marL="0" indent="0" algn="ctr">
              <a:buNone/>
            </a:pPr>
            <a:r>
              <a:rPr lang="de-DE" sz="15000" b="1" dirty="0"/>
              <a:t>Teil 1</a:t>
            </a:r>
            <a:endParaRPr lang="de-DE" sz="150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spTree>
    <p:extLst>
      <p:ext uri="{BB962C8B-B14F-4D97-AF65-F5344CB8AC3E}">
        <p14:creationId xmlns:p14="http://schemas.microsoft.com/office/powerpoint/2010/main" val="2334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Gorleben</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dem Hut </a:t>
            </a:r>
            <a:r>
              <a:rPr lang="en-US" b="0" i="0" kern="1200" dirty="0" err="1">
                <a:solidFill>
                  <a:srgbClr val="FFFFFF"/>
                </a:solidFill>
                <a:latin typeface="+mj-lt"/>
                <a:ea typeface="+mj-ea"/>
                <a:cs typeface="+mj-cs"/>
              </a:rPr>
              <a:t>gezaubert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dirty="0"/>
              <a:t>Die </a:t>
            </a:r>
            <a:r>
              <a:rPr lang="en-US" sz="1600" b="1" dirty="0" err="1"/>
              <a:t>Problemlage</a:t>
            </a:r>
            <a:endParaRPr lang="en-US" sz="1600" dirty="0"/>
          </a:p>
          <a:p>
            <a:pPr>
              <a:buClr>
                <a:schemeClr val="accent6">
                  <a:lumMod val="75000"/>
                </a:schemeClr>
              </a:buClr>
            </a:pPr>
            <a:r>
              <a:rPr lang="de-DE" sz="1600" dirty="0">
                <a:latin typeface="+mn-lt"/>
              </a:rPr>
              <a:t>Geowissenschaftliche Vorgaben lt. </a:t>
            </a:r>
            <a:r>
              <a:rPr lang="de-DE" sz="1600" dirty="0" err="1">
                <a:latin typeface="+mn-lt"/>
              </a:rPr>
              <a:t>StandAG</a:t>
            </a:r>
            <a:endParaRPr lang="de-DE" sz="1600" dirty="0">
              <a:latin typeface="+mn-lt"/>
            </a:endParaRPr>
          </a:p>
          <a:p>
            <a:pPr>
              <a:buClr>
                <a:schemeClr val="accent6">
                  <a:lumMod val="75000"/>
                </a:schemeClr>
              </a:buClr>
            </a:pPr>
            <a:r>
              <a:rPr lang="de-DE" sz="1600" dirty="0">
                <a:latin typeface="+mn-lt"/>
              </a:rPr>
              <a:t>Ausschlusskriterien, Mindestanforderungen, Abwägungskriterien werden nicht </a:t>
            </a:r>
            <a:br>
              <a:rPr lang="de-DE" sz="1600" dirty="0">
                <a:latin typeface="+mn-lt"/>
              </a:rPr>
            </a:br>
            <a:r>
              <a:rPr lang="de-DE" sz="1600" dirty="0">
                <a:latin typeface="+mn-lt"/>
              </a:rPr>
              <a:t>weiter evaluiert, der Stand von Wissenschaft und Technik fließt nicht in das Standortauswahlgesetz (</a:t>
            </a:r>
            <a:r>
              <a:rPr lang="de-DE" sz="1600" dirty="0" err="1">
                <a:latin typeface="+mn-lt"/>
              </a:rPr>
              <a:t>StandAG</a:t>
            </a:r>
            <a:r>
              <a:rPr lang="de-DE" sz="1600" dirty="0">
                <a:latin typeface="+mn-lt"/>
              </a:rPr>
              <a:t>) ein</a:t>
            </a:r>
          </a:p>
          <a:p>
            <a:pPr>
              <a:buClr>
                <a:schemeClr val="accent6">
                  <a:lumMod val="75000"/>
                </a:schemeClr>
              </a:buClr>
            </a:pPr>
            <a:r>
              <a:rPr lang="de-DE" sz="1600" dirty="0">
                <a:latin typeface="+mn-lt"/>
              </a:rPr>
              <a:t>BGE arbeitet mit diesem „Korsett“ – Widerspruch zum apostrophierten </a:t>
            </a:r>
            <a:br>
              <a:rPr lang="de-DE" sz="1600" dirty="0">
                <a:latin typeface="+mn-lt"/>
              </a:rPr>
            </a:br>
            <a:r>
              <a:rPr lang="de-DE" sz="1600" dirty="0">
                <a:latin typeface="+mn-lt"/>
              </a:rPr>
              <a:t>„lernenden Verfahren“</a:t>
            </a:r>
          </a:p>
          <a:p>
            <a:pPr>
              <a:buClr>
                <a:schemeClr val="accent6">
                  <a:lumMod val="75000"/>
                </a:schemeClr>
              </a:buClr>
            </a:pPr>
            <a:r>
              <a:rPr lang="de-DE" sz="1600" dirty="0">
                <a:latin typeface="+mn-lt"/>
              </a:rPr>
              <a:t>Review-Möglichkeiten sind nur angedacht, nicht im Gesetz formuliert</a:t>
            </a:r>
          </a:p>
          <a:p>
            <a:pPr>
              <a:buClr>
                <a:schemeClr val="accent6">
                  <a:lumMod val="75000"/>
                </a:schemeClr>
              </a:buClr>
            </a:pPr>
            <a:r>
              <a:rPr lang="de-DE" sz="1600" dirty="0">
                <a:latin typeface="+mn-lt"/>
              </a:rPr>
              <a: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A1FFD94D-7ABD-4635-BC93-AF11FAD440A3}"/>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pic>
        <p:nvPicPr>
          <p:cNvPr id="18" name="Inhaltsplatzhalter 4">
            <a:extLst>
              <a:ext uri="{FF2B5EF4-FFF2-40B4-BE49-F238E27FC236}">
                <a16:creationId xmlns:a16="http://schemas.microsoft.com/office/drawing/2014/main" id="{07219204-9AC2-442F-9F7E-CC0EB7FA947E}"/>
              </a:ext>
            </a:extLst>
          </p:cNvPr>
          <p:cNvPicPr>
            <a:picLocks noGrp="1" noChangeAspect="1"/>
          </p:cNvPicPr>
          <p:nvPr/>
        </p:nvPicPr>
        <p:blipFill rotWithShape="1">
          <a:blip r:embed="rId7"/>
          <a:srcRect l="-1" r="975"/>
          <a:stretch/>
        </p:blipFill>
        <p:spPr>
          <a:xfrm>
            <a:off x="1081399" y="2287698"/>
            <a:ext cx="8388000" cy="4351338"/>
          </a:xfrm>
          <a:prstGeom prst="rect">
            <a:avLst/>
          </a:prstGeom>
        </p:spPr>
      </p:pic>
    </p:spTree>
    <p:extLst>
      <p:ext uri="{BB962C8B-B14F-4D97-AF65-F5344CB8AC3E}">
        <p14:creationId xmlns:p14="http://schemas.microsoft.com/office/powerpoint/2010/main" val="29534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22. </a:t>
            </a:r>
            <a:r>
              <a:rPr lang="en-US" b="0" i="0" kern="1200" dirty="0" err="1">
                <a:solidFill>
                  <a:srgbClr val="FFFFFF"/>
                </a:solidFill>
                <a:latin typeface="+mj-lt"/>
                <a:ea typeface="+mj-ea"/>
                <a:cs typeface="+mj-cs"/>
              </a:rPr>
              <a:t>Februar</a:t>
            </a:r>
            <a:r>
              <a:rPr lang="en-US" b="0" i="0" kern="1200" dirty="0">
                <a:solidFill>
                  <a:srgbClr val="FFFFFF"/>
                </a:solidFill>
                <a:latin typeface="+mj-lt"/>
                <a:ea typeface="+mj-ea"/>
                <a:cs typeface="+mj-cs"/>
              </a:rPr>
              <a:t> 1977:</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Albrecht </a:t>
            </a:r>
            <a:r>
              <a:rPr lang="en-US" b="0" i="0" kern="1200" dirty="0" err="1">
                <a:solidFill>
                  <a:srgbClr val="FFFFFF"/>
                </a:solidFill>
                <a:latin typeface="+mj-lt"/>
                <a:ea typeface="+mj-ea"/>
                <a:cs typeface="+mj-cs"/>
              </a:rPr>
              <a:t>präsentiert</a:t>
            </a:r>
            <a:r>
              <a:rPr lang="en-US" b="0" i="0" kern="1200" dirty="0">
                <a:solidFill>
                  <a:srgbClr val="FFFFFF"/>
                </a:solidFill>
                <a:latin typeface="+mj-lt"/>
                <a:ea typeface="+mj-ea"/>
                <a:cs typeface="+mj-cs"/>
              </a:rPr>
              <a:t> das </a:t>
            </a:r>
            <a:r>
              <a:rPr lang="en-US" b="0" i="0" kern="1200" dirty="0" err="1">
                <a:solidFill>
                  <a:srgbClr val="FFFFFF"/>
                </a:solidFill>
                <a:latin typeface="+mj-lt"/>
                <a:ea typeface="+mj-ea"/>
                <a:cs typeface="+mj-cs"/>
              </a:rPr>
              <a:t>Ergebnis</a:t>
            </a:r>
            <a:endParaRPr lang="en-US" b="0" i="0" kern="1200" dirty="0">
              <a:solidFill>
                <a:srgbClr val="FFFFFF"/>
              </a:solidFill>
              <a:latin typeface="+mj-lt"/>
              <a:ea typeface="+mj-ea"/>
              <a:cs typeface="+mj-cs"/>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A1FFD94D-7ABD-4635-BC93-AF11FAD440A3}"/>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pic>
        <p:nvPicPr>
          <p:cNvPr id="20" name="Inhaltsplatzhalter 4">
            <a:extLst>
              <a:ext uri="{FF2B5EF4-FFF2-40B4-BE49-F238E27FC236}">
                <a16:creationId xmlns:a16="http://schemas.microsoft.com/office/drawing/2014/main" id="{B81381B3-D321-4B53-BDD8-552C08C4FD8B}"/>
              </a:ext>
            </a:extLst>
          </p:cNvPr>
          <p:cNvPicPr>
            <a:picLocks noGrp="1" noChangeAspect="1"/>
          </p:cNvPicPr>
          <p:nvPr/>
        </p:nvPicPr>
        <p:blipFill>
          <a:blip r:embed="rId7">
            <a:extLst>
              <a:ext uri="{28A0092B-C50C-407E-A947-70E740481C1C}">
                <a14:useLocalDpi xmlns:a14="http://schemas.microsoft.com/office/drawing/2010/main" val="0"/>
              </a:ext>
            </a:extLst>
          </a:blip>
          <a:stretch>
            <a:fillRect/>
          </a:stretch>
        </p:blipFill>
        <p:spPr>
          <a:xfrm>
            <a:off x="3341191" y="2170478"/>
            <a:ext cx="5998903" cy="4351338"/>
          </a:xfrm>
          <a:prstGeom prst="rect">
            <a:avLst/>
          </a:prstGeom>
          <a:ln w="38100">
            <a:solidFill>
              <a:schemeClr val="accent6">
                <a:lumMod val="75000"/>
              </a:schemeClr>
            </a:solidFill>
          </a:ln>
        </p:spPr>
      </p:pic>
    </p:spTree>
    <p:extLst>
      <p:ext uri="{BB962C8B-B14F-4D97-AF65-F5344CB8AC3E}">
        <p14:creationId xmlns:p14="http://schemas.microsoft.com/office/powerpoint/2010/main" val="65069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Historischer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Hintergrund</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Nukleares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Entsorgungszentrum</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buNone/>
            </a:pPr>
            <a:r>
              <a:rPr lang="de-DE" sz="1600" dirty="0">
                <a:latin typeface="+mn-lt"/>
                <a:cs typeface="Arial" panose="020B0604020202020204" pitchFamily="34" charset="0"/>
              </a:rPr>
              <a:t>Gesucht wurde in den 70er Jahren kein Endlagerstandort, das Endlager war Teil eines „nuklearen Entsorgungszentrums“ (NEZ)</a:t>
            </a:r>
          </a:p>
          <a:p>
            <a:pPr marL="0" indent="0">
              <a:buNone/>
            </a:pPr>
            <a:r>
              <a:rPr lang="de-DE" sz="1600" dirty="0">
                <a:latin typeface="+mn-lt"/>
                <a:ea typeface="Calibri" panose="020F0502020204030204" pitchFamily="34" charset="0"/>
                <a:cs typeface="Arial" panose="020B0604020202020204" pitchFamily="34" charset="0"/>
              </a:rPr>
              <a:t>Gesucht wurde in erster Linie ein oberirdisches Areal von 12 Quadratkilometern Grundfläche für den Bau einer Wiederaufarbeitungsanlage, einer Brennelementefabrik und für oberirdische Pufferläger</a:t>
            </a:r>
          </a:p>
          <a:p>
            <a:pPr marL="0" indent="0">
              <a:buNone/>
            </a:pPr>
            <a:r>
              <a:rPr lang="de-DE" sz="1600" dirty="0">
                <a:latin typeface="+mn-lt"/>
                <a:ea typeface="Calibri" panose="020F0502020204030204" pitchFamily="34" charset="0"/>
                <a:cs typeface="Arial" panose="020B0604020202020204" pitchFamily="34" charset="0"/>
              </a:rPr>
              <a:t>Die Geologie schlug sich bei der Wahl Gorlebens lediglich mit 12,8 Prozentpunkten in der Wertung nieder</a:t>
            </a:r>
          </a:p>
          <a:p>
            <a:pPr marL="0" indent="0">
              <a:buNone/>
            </a:pPr>
            <a:r>
              <a:rPr lang="de-DE" sz="1600" b="1" dirty="0">
                <a:latin typeface="+mn-lt"/>
                <a:cs typeface="Arial" panose="020B0604020202020204" pitchFamily="34" charset="0"/>
              </a:rPr>
              <a:t>Atompolitische Dringlichkeit: Entsorgungsnachweis für den Bau und Betrieb von Atomkraftwerken musste erbracht werden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spTree>
    <p:extLst>
      <p:ext uri="{BB962C8B-B14F-4D97-AF65-F5344CB8AC3E}">
        <p14:creationId xmlns:p14="http://schemas.microsoft.com/office/powerpoint/2010/main" val="160066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Bergrecht</a:t>
            </a:r>
            <a:br>
              <a:rPr lang="en-US" b="0" i="0" kern="1200" dirty="0">
                <a:solidFill>
                  <a:srgbClr val="FFFFFF"/>
                </a:solidFill>
                <a:latin typeface="+mj-lt"/>
                <a:ea typeface="+mj-ea"/>
                <a:cs typeface="+mj-cs"/>
              </a:rPr>
            </a:br>
            <a:r>
              <a:rPr lang="en-US" b="0" i="0" kern="1200" dirty="0" err="1">
                <a:solidFill>
                  <a:srgbClr val="FFFFFF"/>
                </a:solidFill>
                <a:latin typeface="+mj-lt"/>
                <a:ea typeface="+mj-ea"/>
                <a:cs typeface="+mj-cs"/>
              </a:rPr>
              <a:t>statt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Atomrecht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Autofit/>
          </a:bodyPr>
          <a:lstStyle/>
          <a:p>
            <a:pPr marL="0" indent="0">
              <a:buNone/>
            </a:pPr>
            <a:r>
              <a:rPr lang="de-DE" sz="1600" dirty="0">
                <a:latin typeface="+mn-lt"/>
              </a:rPr>
              <a:t>Das atomrechtliche Verfahren wurde ab 1977 </a:t>
            </a:r>
            <a:r>
              <a:rPr lang="de-DE" sz="1600" b="1" dirty="0">
                <a:latin typeface="+mn-lt"/>
              </a:rPr>
              <a:t>behördenintern</a:t>
            </a:r>
            <a:r>
              <a:rPr lang="de-DE" sz="1600" dirty="0">
                <a:latin typeface="+mn-lt"/>
              </a:rPr>
              <a:t> vorangetrieben: Jährlich erstellte </a:t>
            </a:r>
            <a:r>
              <a:rPr lang="de-DE" sz="1600" dirty="0">
                <a:latin typeface="+mn-lt"/>
                <a:ea typeface="Times New Roman" panose="02020603050405020304" pitchFamily="18" charset="0"/>
              </a:rPr>
              <a:t>das Niedersächsische Landesamt für Bodenforschung </a:t>
            </a:r>
            <a:r>
              <a:rPr lang="de-DE" sz="1600" dirty="0">
                <a:latin typeface="+mn-lt"/>
              </a:rPr>
              <a:t> (</a:t>
            </a:r>
            <a:r>
              <a:rPr lang="de-DE" sz="1600" dirty="0" err="1">
                <a:latin typeface="+mn-lt"/>
              </a:rPr>
              <a:t>NLfB</a:t>
            </a:r>
            <a:r>
              <a:rPr lang="de-DE" sz="1600" dirty="0">
                <a:latin typeface="+mn-lt"/>
              </a:rPr>
              <a:t>) einen Bericht.</a:t>
            </a:r>
          </a:p>
          <a:p>
            <a:pPr marL="0" indent="0">
              <a:buNone/>
            </a:pPr>
            <a:r>
              <a:rPr lang="de-DE" sz="1600" dirty="0">
                <a:latin typeface="+mn-lt"/>
                <a:ea typeface="Times New Roman" panose="02020603050405020304" pitchFamily="18" charset="0"/>
              </a:rPr>
              <a:t>Schon im ersten </a:t>
            </a:r>
            <a:r>
              <a:rPr lang="de-DE" sz="1600" dirty="0" err="1">
                <a:latin typeface="+mn-lt"/>
                <a:ea typeface="Times New Roman" panose="02020603050405020304" pitchFamily="18" charset="0"/>
              </a:rPr>
              <a:t>NLfB</a:t>
            </a:r>
            <a:r>
              <a:rPr lang="de-DE" sz="1600" dirty="0">
                <a:latin typeface="+mn-lt"/>
                <a:ea typeface="Times New Roman" panose="02020603050405020304" pitchFamily="18" charset="0"/>
              </a:rPr>
              <a:t>-Bericht 1978 heißt es entsprechend, Gorleben sei für die Einlagerung </a:t>
            </a:r>
            <a:r>
              <a:rPr lang="de-DE" sz="1600" b="1" dirty="0">
                <a:latin typeface="+mn-lt"/>
                <a:ea typeface="Times New Roman" panose="02020603050405020304" pitchFamily="18" charset="0"/>
              </a:rPr>
              <a:t>schwach- und mittelaktiver Abfälle </a:t>
            </a:r>
            <a:r>
              <a:rPr lang="de-DE" sz="1600" dirty="0">
                <a:latin typeface="+mn-lt"/>
                <a:ea typeface="Times New Roman" panose="02020603050405020304" pitchFamily="18" charset="0"/>
              </a:rPr>
              <a:t>geeignet. </a:t>
            </a:r>
          </a:p>
          <a:p>
            <a:pPr marL="0" indent="0">
              <a:buNone/>
            </a:pPr>
            <a:r>
              <a:rPr lang="de-DE" sz="1600" dirty="0">
                <a:latin typeface="+mn-lt"/>
              </a:rPr>
              <a:t>Der gipfelte 2004 in der Eignungsaussage auch hinsichtlich der Einlagerung </a:t>
            </a:r>
            <a:r>
              <a:rPr lang="de-DE" sz="1600" b="1" dirty="0">
                <a:latin typeface="+mn-lt"/>
              </a:rPr>
              <a:t>hochradioaktiver Abfälle</a:t>
            </a:r>
            <a:r>
              <a:rPr lang="de-DE" sz="1600" dirty="0">
                <a:latin typeface="+mn-lt"/>
              </a:rPr>
              <a:t>.</a:t>
            </a:r>
          </a:p>
          <a:p>
            <a:pPr marL="0" indent="0">
              <a:buNone/>
            </a:pPr>
            <a:r>
              <a:rPr lang="de-DE" sz="1600" dirty="0">
                <a:latin typeface="+mn-lt"/>
              </a:rPr>
              <a:t>Es gab nie einen Erörterungstermin, der Vorgang blieb bewusst intransparent, stattdessen wurde ab 1986 das Abteufen der Schächte und der Ausbau des „Erkundungsbergwerks“ auf der Basis des Bergrechts vollzogen, das keine Öffentlichkeitsbeteiligung vorsieht.</a:t>
            </a:r>
          </a:p>
          <a:p>
            <a:pPr marL="0" indent="0" algn="r">
              <a:buNone/>
            </a:pPr>
            <a:r>
              <a:rPr lang="de-DE" sz="3200" dirty="0">
                <a:latin typeface="+mn-lt"/>
                <a:sym typeface="Wingdings 3" panose="05040102010807070707" pitchFamily="18" charset="2"/>
              </a:rPr>
              <a:t></a:t>
            </a:r>
            <a:endParaRPr lang="de-DE" sz="32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
        <p:nvSpPr>
          <p:cNvPr id="5" name="Textfeld 4">
            <a:extLst>
              <a:ext uri="{FF2B5EF4-FFF2-40B4-BE49-F238E27FC236}">
                <a16:creationId xmlns:a16="http://schemas.microsoft.com/office/drawing/2014/main" id="{FE72C28A-756D-403C-9EE1-0EDDB298CAFE}"/>
              </a:ext>
            </a:extLst>
          </p:cNvPr>
          <p:cNvSpPr txBox="1"/>
          <p:nvPr/>
        </p:nvSpPr>
        <p:spPr>
          <a:xfrm>
            <a:off x="10455969" y="696368"/>
            <a:ext cx="1517923" cy="338554"/>
          </a:xfrm>
          <a:prstGeom prst="rect">
            <a:avLst/>
          </a:prstGeom>
          <a:noFill/>
        </p:spPr>
        <p:txBody>
          <a:bodyPr wrap="square" rtlCol="0">
            <a:spAutoFit/>
          </a:bodyPr>
          <a:lstStyle/>
          <a:p>
            <a:r>
              <a:rPr lang="de-DE" sz="1600" b="1" dirty="0">
                <a:solidFill>
                  <a:schemeClr val="bg1"/>
                </a:solidFill>
              </a:rPr>
              <a:t>Teil I</a:t>
            </a:r>
          </a:p>
        </p:txBody>
      </p:sp>
    </p:spTree>
    <p:extLst>
      <p:ext uri="{BB962C8B-B14F-4D97-AF65-F5344CB8AC3E}">
        <p14:creationId xmlns:p14="http://schemas.microsoft.com/office/powerpoint/2010/main" val="3190286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 Lüchow-Dannenberg">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1376</Words>
  <Application>Microsoft Office PowerPoint</Application>
  <PresentationFormat>Breitbild</PresentationFormat>
  <Paragraphs>153</Paragraphs>
  <Slides>28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Century Gothic</vt:lpstr>
      <vt:lpstr>Wingdings 3</vt:lpstr>
      <vt:lpstr>BI Lüchow-Dannenberg</vt:lpstr>
      <vt:lpstr>Aus Gorleben lernen!</vt:lpstr>
      <vt:lpstr>Aus Gorleben lernen!</vt:lpstr>
      <vt:lpstr>Struktur</vt:lpstr>
      <vt:lpstr>Vorspiel: Von der Standortwahl zur Standortbenennung</vt:lpstr>
      <vt:lpstr>Teil I</vt:lpstr>
      <vt:lpstr>Gorleben aus dem Hut gezaubert</vt:lpstr>
      <vt:lpstr>22. Februar 1977: Albrecht präsentiert das Ergebnis</vt:lpstr>
      <vt:lpstr>Historischer Hintergrund: Nukleares Entsorgungszentrum</vt:lpstr>
      <vt:lpstr>Bergrecht statt Atomrecht</vt:lpstr>
      <vt:lpstr>Lüge, Lüge, Lüge</vt:lpstr>
      <vt:lpstr>Teil II</vt:lpstr>
      <vt:lpstr>Neustart?</vt:lpstr>
      <vt:lpstr>Neues Suchverfahren –  alter Kardinahlfehler</vt:lpstr>
      <vt:lpstr>Neues Suchverfahren –  alter Kardinalfehler</vt:lpstr>
      <vt:lpstr>XY ungelöst</vt:lpstr>
      <vt:lpstr>Aus Gorleben lernen heißt außerdem…</vt:lpstr>
      <vt:lpstr>Die Vorgaben lt. § 1.2 StandAG</vt:lpstr>
      <vt:lpstr>Wissenschaftsbasiert?</vt:lpstr>
      <vt:lpstr>Transparent?</vt:lpstr>
      <vt:lpstr>Partizipativ?</vt:lpstr>
      <vt:lpstr>Partizipativ?</vt:lpstr>
      <vt:lpstr>Fachkonferenz Teilgebiete –  Verfehlungen</vt:lpstr>
      <vt:lpstr>Fachkonferenz Teilgebiete –  Selbstorganisation unerwünscht</vt:lpstr>
      <vt:lpstr>Selbsthinterfragend und lernend?</vt:lpstr>
      <vt:lpstr>Selbsthinterfragend und lernend?</vt:lpstr>
      <vt:lpstr>Aus Gorleben lernen, heißt …</vt:lpstr>
      <vt:lpstr>Aus Gorleben lernen!</vt:lpstr>
      <vt:lpstr>Aus Gorleben lernen!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Endlagersuche – und was wird aus Gorleben?</dc:title>
  <dc:creator>Andreas Conradt</dc:creator>
  <cp:lastModifiedBy>Wolfgang Ehmke</cp:lastModifiedBy>
  <cp:revision>53</cp:revision>
  <dcterms:created xsi:type="dcterms:W3CDTF">2020-09-01T09:26:08Z</dcterms:created>
  <dcterms:modified xsi:type="dcterms:W3CDTF">2020-11-22T10:54:36Z</dcterms:modified>
</cp:coreProperties>
</file>