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9" r:id="rId2"/>
    <p:sldId id="258" r:id="rId3"/>
    <p:sldId id="298" r:id="rId4"/>
    <p:sldId id="292" r:id="rId5"/>
    <p:sldId id="293" r:id="rId6"/>
    <p:sldId id="295" r:id="rId7"/>
    <p:sldId id="320" r:id="rId8"/>
    <p:sldId id="297" r:id="rId9"/>
    <p:sldId id="299" r:id="rId10"/>
    <p:sldId id="300" r:id="rId11"/>
    <p:sldId id="302" r:id="rId12"/>
    <p:sldId id="301" r:id="rId13"/>
    <p:sldId id="303" r:id="rId14"/>
    <p:sldId id="304" r:id="rId15"/>
    <p:sldId id="305" r:id="rId16"/>
    <p:sldId id="329" r:id="rId17"/>
    <p:sldId id="307" r:id="rId18"/>
    <p:sldId id="321" r:id="rId19"/>
    <p:sldId id="322" r:id="rId20"/>
    <p:sldId id="323" r:id="rId21"/>
    <p:sldId id="324" r:id="rId22"/>
    <p:sldId id="326" r:id="rId23"/>
    <p:sldId id="327" r:id="rId24"/>
    <p:sldId id="325" r:id="rId25"/>
    <p:sldId id="310" r:id="rId26"/>
    <p:sldId id="30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B33F82AD-BE16-4533-BFA9-AD206A0B2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241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DFA36ED6-BE46-48E8-98ED-2C5733A5C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348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BA3A5D33-FF77-4CDD-9358-BD837FD42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10228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pic>
        <p:nvPicPr>
          <p:cNvPr id="3" name="Grafik 2">
            <a:extLst>
              <a:ext uri="{FF2B5EF4-FFF2-40B4-BE49-F238E27FC236}">
                <a16:creationId xmlns:a16="http://schemas.microsoft.com/office/drawing/2014/main" id="{4D986648-3578-4368-BDF8-275059635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8670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C120A22C-814D-4E2E-9FC6-67BC71B7E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56107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0FC42B26-3A5B-43D2-AF94-1C91AD242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2233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F474589E-BFC0-4AD0-AC3F-D637EE882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02430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96771377-E6BD-45E0-8514-4B1B8000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40402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8783867A-DDAB-4467-A5CA-CF9733DCB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82542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0" name="Grafik 9">
            <a:extLst>
              <a:ext uri="{FF2B5EF4-FFF2-40B4-BE49-F238E27FC236}">
                <a16:creationId xmlns:a16="http://schemas.microsoft.com/office/drawing/2014/main" id="{FD5BEC01-589C-4E4A-B038-43F0888DF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3835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4"/>
          <p:cNvSpPr>
            <a:spLocks noGrp="1"/>
          </p:cNvSpPr>
          <p:nvPr>
            <p:ph type="ftr" sz="quarter" idx="11"/>
          </p:nvPr>
        </p:nvSpPr>
        <p:spPr/>
        <p:txBody>
          <a:bodyPr/>
          <a:lstStyle/>
          <a:p>
            <a:endParaRPr lang="de-DE"/>
          </a:p>
        </p:txBody>
      </p:sp>
      <p:pic>
        <p:nvPicPr>
          <p:cNvPr id="8" name="Grafik 7">
            <a:extLst>
              <a:ext uri="{FF2B5EF4-FFF2-40B4-BE49-F238E27FC236}">
                <a16:creationId xmlns:a16="http://schemas.microsoft.com/office/drawing/2014/main" id="{5CE81C95-0F66-4FF5-8D19-2E4BFA605F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063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0D9506E8-7693-430E-BCD0-44BD6791B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9070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1" name="Grafik 10">
            <a:extLst>
              <a:ext uri="{FF2B5EF4-FFF2-40B4-BE49-F238E27FC236}">
                <a16:creationId xmlns:a16="http://schemas.microsoft.com/office/drawing/2014/main" id="{23AAF1AC-86B0-41FE-A528-75693490F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2400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7A4289DE-1CC8-40F3-9A15-C1E36969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02684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2" name="Grafik 1">
            <a:extLst>
              <a:ext uri="{FF2B5EF4-FFF2-40B4-BE49-F238E27FC236}">
                <a16:creationId xmlns:a16="http://schemas.microsoft.com/office/drawing/2014/main" id="{7FF77625-74A6-4EFE-9F9B-F9A96EBC3C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6817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224F192F-FD14-42AC-A9DB-5EDAB1569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7398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02.12.2020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C8FE5526-D7C6-4111-81DA-097714F89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86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17874" y="2603783"/>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242574" y="64007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dirty="0"/>
          </a:p>
        </p:txBody>
      </p:sp>
      <p:pic>
        <p:nvPicPr>
          <p:cNvPr id="12" name="Grafik 11">
            <a:extLst>
              <a:ext uri="{FF2B5EF4-FFF2-40B4-BE49-F238E27FC236}">
                <a16:creationId xmlns:a16="http://schemas.microsoft.com/office/drawing/2014/main" id="{5CF6C1DB-E7F0-4FD9-A5EA-5206D5D5339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765238" y="5079090"/>
            <a:ext cx="3174604" cy="1523810"/>
          </a:xfrm>
          <a:prstGeom prst="rect">
            <a:avLst/>
          </a:prstGeom>
        </p:spPr>
      </p:pic>
    </p:spTree>
    <p:extLst>
      <p:ext uri="{BB962C8B-B14F-4D97-AF65-F5344CB8AC3E}">
        <p14:creationId xmlns:p14="http://schemas.microsoft.com/office/powerpoint/2010/main" val="8363302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Gorleben </a:t>
            </a:r>
            <a:r>
              <a:rPr lang="en-US" b="0" i="0" kern="1200" dirty="0" err="1">
                <a:solidFill>
                  <a:srgbClr val="FFFFFF"/>
                </a:solidFill>
                <a:latin typeface="+mj-lt"/>
                <a:ea typeface="+mj-ea"/>
                <a:cs typeface="+mj-cs"/>
              </a:rPr>
              <a:t>ist</a:t>
            </a:r>
            <a:r>
              <a:rPr lang="en-US" dirty="0">
                <a:solidFill>
                  <a:srgbClr val="FFFFFF"/>
                </a:solidFill>
              </a:rPr>
              <a:t> </a:t>
            </a:r>
            <a:r>
              <a:rPr lang="en-US" dirty="0" err="1">
                <a:solidFill>
                  <a:srgbClr val="FFFFFF"/>
                </a:solidFill>
              </a:rPr>
              <a:t>raus</a:t>
            </a:r>
            <a:r>
              <a:rPr lang="en-US" dirty="0">
                <a:solidFill>
                  <a:srgbClr val="FFFFFF"/>
                </a:solidFill>
              </a:rPr>
              <a:t>.</a:t>
            </a:r>
            <a:br>
              <a:rPr lang="en-US" dirty="0">
                <a:solidFill>
                  <a:srgbClr val="FFFFFF"/>
                </a:solidFill>
              </a:rPr>
            </a:br>
            <a:r>
              <a:rPr lang="en-US" dirty="0">
                <a:solidFill>
                  <a:srgbClr val="FFFFFF"/>
                </a:solidFill>
              </a:rPr>
              <a:t>Der Landkreis </a:t>
            </a:r>
            <a:r>
              <a:rPr lang="en-US" dirty="0" err="1">
                <a:solidFill>
                  <a:srgbClr val="FFFFFF"/>
                </a:solidFill>
              </a:rPr>
              <a:t>bleibt</a:t>
            </a:r>
            <a:r>
              <a:rPr lang="en-US" dirty="0">
                <a:solidFill>
                  <a:srgbClr val="FFFFFF"/>
                </a:solidFill>
              </a:rPr>
              <a:t> </a:t>
            </a:r>
            <a:r>
              <a:rPr lang="en-US" dirty="0" err="1">
                <a:solidFill>
                  <a:srgbClr val="FFFFFF"/>
                </a:solidFill>
              </a:rPr>
              <a:t>drin</a:t>
            </a:r>
            <a:r>
              <a:rPr lang="en-US" dirty="0">
                <a:solidFill>
                  <a:srgbClr val="FFFFFF"/>
                </a:solidFill>
              </a:rPr>
              <a:t>!</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
        <p:nvSpPr>
          <p:cNvPr id="7" name="Textfeld 6">
            <a:extLst>
              <a:ext uri="{FF2B5EF4-FFF2-40B4-BE49-F238E27FC236}">
                <a16:creationId xmlns:a16="http://schemas.microsoft.com/office/drawing/2014/main" id="{106233D2-4298-4A7E-8B28-2ED743C01973}"/>
              </a:ext>
            </a:extLst>
          </p:cNvPr>
          <p:cNvSpPr txBox="1"/>
          <p:nvPr/>
        </p:nvSpPr>
        <p:spPr>
          <a:xfrm>
            <a:off x="635668" y="2490543"/>
            <a:ext cx="4037012" cy="369332"/>
          </a:xfrm>
          <a:prstGeom prst="rect">
            <a:avLst/>
          </a:prstGeom>
          <a:solidFill>
            <a:schemeClr val="accent6">
              <a:lumMod val="75000"/>
            </a:schemeClr>
          </a:solidFill>
        </p:spPr>
        <p:txBody>
          <a:bodyPr wrap="square" rtlCol="0">
            <a:spAutoFit/>
          </a:bodyPr>
          <a:lstStyle/>
          <a:p>
            <a:pPr algn="ctr"/>
            <a:r>
              <a:rPr lang="de-DE" b="1" dirty="0">
                <a:solidFill>
                  <a:schemeClr val="bg1"/>
                </a:solidFill>
              </a:rPr>
              <a:t>Infos zur Endlagersuche, 1.12.2020</a:t>
            </a:r>
          </a:p>
        </p:txBody>
      </p:sp>
    </p:spTree>
    <p:extLst>
      <p:ext uri="{BB962C8B-B14F-4D97-AF65-F5344CB8AC3E}">
        <p14:creationId xmlns:p14="http://schemas.microsoft.com/office/powerpoint/2010/main" val="1725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dirty="0">
                <a:effectLst/>
                <a:latin typeface="+mn-lt"/>
                <a:ea typeface="Times New Roman" panose="02020603050405020304" pitchFamily="18" charset="0"/>
              </a:rPr>
              <a:t>Nun geht es um die</a:t>
            </a:r>
            <a:r>
              <a:rPr lang="de-DE" sz="1600" b="1" dirty="0">
                <a:effectLst/>
                <a:latin typeface="+mn-lt"/>
                <a:ea typeface="Times New Roman" panose="02020603050405020304" pitchFamily="18" charset="0"/>
              </a:rPr>
              <a:t> Tonvorkommen. </a:t>
            </a:r>
            <a:r>
              <a:rPr lang="de-DE" sz="1600" dirty="0">
                <a:effectLst/>
                <a:latin typeface="+mn-lt"/>
                <a:ea typeface="Times New Roman" panose="02020603050405020304" pitchFamily="18" charset="0"/>
              </a:rPr>
              <a:t>Es lassen sich folgende Teilgebiete identifizieren, die das Kreisgebiet betreffen (vom Liegenden zum Hangenden, also von unten nach oben oder von alt nach jung):</a:t>
            </a: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006_00TG_188_00IG_T_f_ju     </a:t>
            </a:r>
            <a:r>
              <a:rPr lang="de-DE" sz="1600" b="1" dirty="0">
                <a:effectLst/>
                <a:latin typeface="+mn-lt"/>
                <a:ea typeface="Times New Roman" panose="02020603050405020304" pitchFamily="18" charset="0"/>
                <a:cs typeface="Times New Roman" panose="02020603050405020304" pitchFamily="18" charset="0"/>
              </a:rPr>
              <a:t>Lias vor 206 – 180 Mio. Jahren</a:t>
            </a:r>
            <a:endParaRPr lang="de-DE" sz="1600" b="1"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005_00TG_055_00IG_T_f_jm    </a:t>
            </a:r>
            <a:r>
              <a:rPr lang="de-DE" sz="1600" b="1" dirty="0">
                <a:effectLst/>
                <a:latin typeface="+mn-lt"/>
                <a:ea typeface="Times New Roman" panose="02020603050405020304" pitchFamily="18" charset="0"/>
                <a:cs typeface="Times New Roman" panose="02020603050405020304" pitchFamily="18" charset="0"/>
              </a:rPr>
              <a:t>Dogger  vor 180 – 160 </a:t>
            </a:r>
            <a:r>
              <a:rPr lang="de-DE" sz="1600" b="1" dirty="0">
                <a:latin typeface="+mn-lt"/>
                <a:ea typeface="Times New Roman" panose="02020603050405020304" pitchFamily="18" charset="0"/>
                <a:cs typeface="Times New Roman" panose="02020603050405020304" pitchFamily="18" charset="0"/>
              </a:rPr>
              <a:t>Mio. </a:t>
            </a:r>
            <a:r>
              <a:rPr lang="de-DE" sz="1600" b="1" dirty="0">
                <a:effectLst/>
                <a:latin typeface="+mn-lt"/>
                <a:ea typeface="Times New Roman" panose="02020603050405020304" pitchFamily="18" charset="0"/>
                <a:cs typeface="Times New Roman" panose="02020603050405020304" pitchFamily="18" charset="0"/>
              </a:rPr>
              <a:t>Jahren</a:t>
            </a:r>
            <a:endParaRPr lang="de-DE" sz="1600" b="1"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007_00TG_202_02IG_T_f_kru   </a:t>
            </a:r>
            <a:r>
              <a:rPr lang="de-DE" sz="1600" b="1" dirty="0">
                <a:effectLst/>
                <a:latin typeface="+mn-lt"/>
                <a:ea typeface="Times New Roman" panose="02020603050405020304" pitchFamily="18" charset="0"/>
                <a:cs typeface="Times New Roman" panose="02020603050405020304" pitchFamily="18" charset="0"/>
              </a:rPr>
              <a:t>Unterkreide  vor 160 – 66 Mio. Jahren</a:t>
            </a:r>
            <a:endParaRPr lang="de-DE" sz="1600" b="1"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004_00TG_053_00IG_T_f_tpg   </a:t>
            </a:r>
            <a:r>
              <a:rPr lang="de-DE" sz="1600" b="1" dirty="0">
                <a:effectLst/>
                <a:latin typeface="+mn-lt"/>
                <a:ea typeface="Times New Roman" panose="02020603050405020304" pitchFamily="18" charset="0"/>
                <a:cs typeface="Times New Roman" panose="02020603050405020304" pitchFamily="18" charset="0"/>
              </a:rPr>
              <a:t>unteres Tertiär  vor 66 – 2.6 Mio. Jahren</a:t>
            </a:r>
            <a:endParaRPr lang="de-DE" sz="1600" b="1"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494076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7" name="Inhaltsplatzhalter 3">
            <a:extLst>
              <a:ext uri="{FF2B5EF4-FFF2-40B4-BE49-F238E27FC236}">
                <a16:creationId xmlns:a16="http://schemas.microsoft.com/office/drawing/2014/main" id="{B6F9A81F-D329-4ADC-BDEE-960605049212}"/>
              </a:ext>
            </a:extLst>
          </p:cNvPr>
          <p:cNvPicPr>
            <a:picLocks noGrp="1"/>
          </p:cNvPicPr>
          <p:nvPr/>
        </p:nvPicPr>
        <p:blipFill>
          <a:blip r:embed="rId7">
            <a:extLst>
              <a:ext uri="{28A0092B-C50C-407E-A947-70E740481C1C}">
                <a14:useLocalDpi xmlns:a14="http://schemas.microsoft.com/office/drawing/2010/main" val="0"/>
              </a:ext>
            </a:extLst>
          </a:blip>
          <a:srcRect/>
          <a:stretch>
            <a:fillRect/>
          </a:stretch>
        </p:blipFill>
        <p:spPr bwMode="auto">
          <a:xfrm>
            <a:off x="2302309" y="2082006"/>
            <a:ext cx="7587381" cy="4351338"/>
          </a:xfrm>
          <a:prstGeom prst="rect">
            <a:avLst/>
          </a:prstGeom>
          <a:noFill/>
          <a:ln w="38100">
            <a:solidFill>
              <a:schemeClr val="accent6">
                <a:lumMod val="75000"/>
              </a:schemeClr>
            </a:solidFill>
          </a:ln>
        </p:spPr>
      </p:pic>
      <p:sp>
        <p:nvSpPr>
          <p:cNvPr id="7" name="Textfeld 6">
            <a:extLst>
              <a:ext uri="{FF2B5EF4-FFF2-40B4-BE49-F238E27FC236}">
                <a16:creationId xmlns:a16="http://schemas.microsoft.com/office/drawing/2014/main" id="{106233D2-4298-4A7E-8B28-2ED743C01973}"/>
              </a:ext>
            </a:extLst>
          </p:cNvPr>
          <p:cNvSpPr txBox="1"/>
          <p:nvPr/>
        </p:nvSpPr>
        <p:spPr>
          <a:xfrm>
            <a:off x="635668" y="4800600"/>
            <a:ext cx="3487153" cy="369332"/>
          </a:xfrm>
          <a:prstGeom prst="rect">
            <a:avLst/>
          </a:prstGeom>
          <a:solidFill>
            <a:schemeClr val="accent6">
              <a:lumMod val="75000"/>
            </a:schemeClr>
          </a:solidFill>
        </p:spPr>
        <p:txBody>
          <a:bodyPr wrap="square" rtlCol="0">
            <a:spAutoFit/>
          </a:bodyPr>
          <a:lstStyle/>
          <a:p>
            <a:pPr algn="ctr"/>
            <a:r>
              <a:rPr lang="de-DE" b="1" dirty="0">
                <a:solidFill>
                  <a:schemeClr val="bg1"/>
                </a:solidFill>
              </a:rPr>
              <a:t>Tonvorkommen in der Region</a:t>
            </a:r>
          </a:p>
        </p:txBody>
      </p:sp>
    </p:spTree>
    <p:extLst>
      <p:ext uri="{BB962C8B-B14F-4D97-AF65-F5344CB8AC3E}">
        <p14:creationId xmlns:p14="http://schemas.microsoft.com/office/powerpoint/2010/main" val="16644507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b="1" dirty="0">
                <a:latin typeface="+mn-lt"/>
              </a:rPr>
              <a:t>Es lassen sich folgende Teilgebiete identifizieren, die das Kreisgebiet betreffen </a:t>
            </a:r>
            <a:br>
              <a:rPr lang="de-DE" sz="1600" b="1" dirty="0">
                <a:latin typeface="+mn-lt"/>
              </a:rPr>
            </a:br>
            <a:r>
              <a:rPr lang="de-DE" sz="1600" b="1" dirty="0">
                <a:latin typeface="+mn-lt"/>
              </a:rPr>
              <a:t>(vom Liegenden zum Hangenden, also von unten nach oben oder von alt nach jung):</a:t>
            </a:r>
          </a:p>
          <a:p>
            <a:pPr marL="0" indent="0">
              <a:lnSpc>
                <a:spcPct val="107000"/>
              </a:lnSpc>
              <a:buNone/>
            </a:pPr>
            <a:r>
              <a:rPr lang="de-DE" sz="1600" b="1" dirty="0">
                <a:latin typeface="+mn-lt"/>
              </a:rPr>
              <a:t>006</a:t>
            </a:r>
            <a:r>
              <a:rPr lang="de-DE" sz="1600" dirty="0">
                <a:latin typeface="+mn-lt"/>
              </a:rPr>
              <a:t>_00TG_188_00IG_T_f_ju  ist die älteste geologische Einheit in dieser Aufstellung, es handelt sich um Tonstein des Lias, auch als </a:t>
            </a:r>
            <a:r>
              <a:rPr lang="de-DE" sz="1600" dirty="0">
                <a:solidFill>
                  <a:srgbClr val="FF0000"/>
                </a:solidFill>
                <a:latin typeface="+mn-lt"/>
              </a:rPr>
              <a:t>unterer Jura </a:t>
            </a:r>
            <a:r>
              <a:rPr lang="de-DE" sz="1600" dirty="0">
                <a:latin typeface="+mn-lt"/>
              </a:rPr>
              <a:t>bekannt. Das Gebiet erstreckt sich auf einer Fläche von 18564 km2 über ganz Norddeutschland. Die BGE geht davon aus, irgendwo innerhalb dieses Gebietes einen </a:t>
            </a:r>
            <a:r>
              <a:rPr lang="de-DE" sz="1600" dirty="0" err="1">
                <a:latin typeface="+mn-lt"/>
              </a:rPr>
              <a:t>ewG</a:t>
            </a:r>
            <a:r>
              <a:rPr lang="de-DE" sz="1600" dirty="0">
                <a:latin typeface="+mn-lt"/>
              </a:rPr>
              <a:t> von 10 km2 ausweisen zu können, der nicht durch Störungen im Deckgebirge beeinflusst ist. Das Abwägungskriterium „Deckgebirge“ ist von den vier „gebietsspezifisch“ (d.h. für die gesamte Fläche des Gesteinskörpers, also nicht sehr standortbezogen) bewerteten Abwägungskriterien dasjenige, das mit „bedingt günstig“ gewertet wurde, weil nicht überall in diesem </a:t>
            </a:r>
            <a:br>
              <a:rPr lang="de-DE" sz="1600" dirty="0">
                <a:latin typeface="+mn-lt"/>
              </a:rPr>
            </a:br>
            <a:r>
              <a:rPr lang="de-DE" sz="1600" dirty="0">
                <a:latin typeface="+mn-lt"/>
              </a:rPr>
              <a:t>Gebiet von einem ungestörten Deckgebirge ausgegangen werden kann.</a:t>
            </a:r>
          </a:p>
          <a:p>
            <a:pPr marL="0" indent="0">
              <a:lnSpc>
                <a:spcPct val="107000"/>
              </a:lnSpc>
              <a:spcAft>
                <a:spcPts val="800"/>
              </a:spcAft>
              <a:buNone/>
            </a:pP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56488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b="1" dirty="0">
                <a:latin typeface="+mn-lt"/>
              </a:rPr>
              <a:t>Es lassen sich folgende Teilgebiete identifizieren, die das Kreisgebiet betreffen </a:t>
            </a:r>
            <a:br>
              <a:rPr lang="de-DE" sz="1600" b="1" dirty="0">
                <a:latin typeface="+mn-lt"/>
              </a:rPr>
            </a:br>
            <a:r>
              <a:rPr lang="de-DE" sz="1600" b="1" dirty="0">
                <a:latin typeface="+mn-lt"/>
              </a:rPr>
              <a:t>(vom Liegenden zum Hangenden, also von unten nach oben oder von alt nach jung):</a:t>
            </a:r>
          </a:p>
          <a:p>
            <a:pPr marL="0" indent="0">
              <a:buNone/>
            </a:pPr>
            <a:r>
              <a:rPr lang="de-DE" sz="1600" dirty="0">
                <a:effectLst/>
                <a:latin typeface="+mn-lt"/>
                <a:ea typeface="Times New Roman" panose="02020603050405020304" pitchFamily="18" charset="0"/>
                <a:cs typeface="Times New Roman" panose="02020603050405020304" pitchFamily="18" charset="0"/>
              </a:rPr>
              <a:t>Das Gebiet </a:t>
            </a:r>
            <a:r>
              <a:rPr lang="de-DE" sz="1600" b="1" dirty="0">
                <a:effectLst/>
                <a:latin typeface="+mn-lt"/>
                <a:ea typeface="Times New Roman" panose="02020603050405020304" pitchFamily="18" charset="0"/>
                <a:cs typeface="Times New Roman" panose="02020603050405020304" pitchFamily="18" charset="0"/>
              </a:rPr>
              <a:t>005</a:t>
            </a:r>
            <a:r>
              <a:rPr lang="de-DE" sz="1600" dirty="0">
                <a:effectLst/>
                <a:latin typeface="+mn-lt"/>
                <a:ea typeface="Times New Roman" panose="02020603050405020304" pitchFamily="18" charset="0"/>
                <a:cs typeface="Times New Roman" panose="02020603050405020304" pitchFamily="18" charset="0"/>
              </a:rPr>
              <a:t>_00TG_055_00IG_T_f_jm  </a:t>
            </a:r>
            <a:r>
              <a:rPr lang="de-DE" sz="1600" dirty="0">
                <a:effectLst/>
                <a:latin typeface="+mn-lt"/>
                <a:ea typeface="Times New Roman" panose="02020603050405020304" pitchFamily="18" charset="0"/>
              </a:rPr>
              <a:t>beschreibt die Verbreitung der nächst jüngeren geologischen Einheit in dieser Aufstellung, es handelt sich um Tonstein des Dogger, auch als </a:t>
            </a:r>
            <a:r>
              <a:rPr lang="de-DE" sz="1600" dirty="0">
                <a:solidFill>
                  <a:srgbClr val="FF0000"/>
                </a:solidFill>
                <a:effectLst/>
                <a:latin typeface="+mn-lt"/>
                <a:ea typeface="Times New Roman" panose="02020603050405020304" pitchFamily="18" charset="0"/>
              </a:rPr>
              <a:t>mittlerer Jura </a:t>
            </a:r>
            <a:r>
              <a:rPr lang="de-DE" sz="1600" dirty="0">
                <a:effectLst/>
                <a:latin typeface="+mn-lt"/>
                <a:ea typeface="Times New Roman" panose="02020603050405020304" pitchFamily="18" charset="0"/>
              </a:rPr>
              <a:t>bezeichnet. Das Gebiet erstreckt sich auf einer Fläche von 18811 km</a:t>
            </a:r>
            <a:r>
              <a:rPr lang="de-DE" sz="1600" baseline="30000" dirty="0">
                <a:effectLst/>
                <a:latin typeface="+mn-lt"/>
                <a:ea typeface="Times New Roman" panose="02020603050405020304" pitchFamily="18" charset="0"/>
              </a:rPr>
              <a:t>2</a:t>
            </a:r>
            <a:r>
              <a:rPr lang="de-DE" sz="1600" dirty="0">
                <a:effectLst/>
                <a:latin typeface="+mn-lt"/>
                <a:ea typeface="Times New Roman" panose="02020603050405020304" pitchFamily="18" charset="0"/>
              </a:rPr>
              <a:t> über ganz Norddeutschland, hat also eine noch größere Fläche als der Lias-Ton (006_...). Der Rest ist analog zum oben für den Lias gesagten. Lias und Dogger liegen in Norddeutschland m. W. meistens konkordant übereinander, d. h., da folgt das eine </a:t>
            </a:r>
            <a:r>
              <a:rPr lang="de-DE" sz="1600" dirty="0" err="1">
                <a:effectLst/>
                <a:latin typeface="+mn-lt"/>
                <a:ea typeface="Times New Roman" panose="02020603050405020304" pitchFamily="18" charset="0"/>
              </a:rPr>
              <a:t>Tonpaket</a:t>
            </a:r>
            <a:r>
              <a:rPr lang="de-DE" sz="1600" dirty="0">
                <a:effectLst/>
                <a:latin typeface="+mn-lt"/>
                <a:ea typeface="Times New Roman" panose="02020603050405020304" pitchFamily="18" charset="0"/>
              </a:rPr>
              <a:t> direkt auf das andere</a:t>
            </a:r>
            <a:endParaRPr lang="de-DE" sz="16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5842557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b="1" dirty="0">
                <a:latin typeface="+mn-lt"/>
              </a:rPr>
              <a:t>Es lassen sich folgende Teilgebiete identifizieren, die das Kreisgebiet betreffen </a:t>
            </a:r>
            <a:br>
              <a:rPr lang="de-DE" sz="1600" b="1" dirty="0">
                <a:latin typeface="+mn-lt"/>
              </a:rPr>
            </a:br>
            <a:r>
              <a:rPr lang="de-DE" sz="1600" b="1" dirty="0">
                <a:latin typeface="+mn-lt"/>
              </a:rPr>
              <a:t>(vom Liegenden zum Hangenden, also von unten nach oben oder von alt nach jung):</a:t>
            </a: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Das Hangende des Dogger, also Malm bzw. </a:t>
            </a:r>
            <a:r>
              <a:rPr lang="de-DE" sz="1600" dirty="0">
                <a:solidFill>
                  <a:srgbClr val="FF0000"/>
                </a:solidFill>
                <a:effectLst/>
                <a:latin typeface="+mn-lt"/>
                <a:ea typeface="Times New Roman" panose="02020603050405020304" pitchFamily="18" charset="0"/>
                <a:cs typeface="Times New Roman" panose="02020603050405020304" pitchFamily="18" charset="0"/>
              </a:rPr>
              <a:t>Oberkreide</a:t>
            </a:r>
            <a:r>
              <a:rPr lang="de-DE" sz="1600" dirty="0">
                <a:effectLst/>
                <a:latin typeface="+mn-lt"/>
                <a:ea typeface="Times New Roman" panose="02020603050405020304" pitchFamily="18" charset="0"/>
                <a:cs typeface="Times New Roman" panose="02020603050405020304" pitchFamily="18" charset="0"/>
              </a:rPr>
              <a:t>, wird in Norddeutschland oft von Kalken oder Sandsteinen gebildet. Die stellen den Übergang zum nächsten Gebiet dar, der Unterkreide:</a:t>
            </a:r>
            <a:endParaRPr lang="de-DE" sz="16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Das Gebiet </a:t>
            </a:r>
            <a:r>
              <a:rPr lang="de-DE" sz="1600" b="1" dirty="0">
                <a:effectLst/>
                <a:latin typeface="+mn-lt"/>
                <a:ea typeface="Times New Roman" panose="02020603050405020304" pitchFamily="18" charset="0"/>
                <a:cs typeface="Times New Roman" panose="02020603050405020304" pitchFamily="18" charset="0"/>
              </a:rPr>
              <a:t>007_00TG_202_02IG_T_f_kru </a:t>
            </a:r>
            <a:r>
              <a:rPr lang="de-DE" sz="1600" dirty="0">
                <a:effectLst/>
                <a:latin typeface="+mn-lt"/>
                <a:ea typeface="Times New Roman" panose="02020603050405020304" pitchFamily="18" charset="0"/>
                <a:cs typeface="Times New Roman" panose="02020603050405020304" pitchFamily="18" charset="0"/>
              </a:rPr>
              <a:t>beschreibt die Verbreitung von Tonstein der </a:t>
            </a:r>
            <a:r>
              <a:rPr lang="de-DE" sz="1600" dirty="0">
                <a:solidFill>
                  <a:srgbClr val="FF0000"/>
                </a:solidFill>
                <a:effectLst/>
                <a:latin typeface="+mn-lt"/>
                <a:ea typeface="Times New Roman" panose="02020603050405020304" pitchFamily="18" charset="0"/>
                <a:cs typeface="Times New Roman" panose="02020603050405020304" pitchFamily="18" charset="0"/>
              </a:rPr>
              <a:t>Unterkreide</a:t>
            </a:r>
            <a:r>
              <a:rPr lang="de-DE" sz="1600" dirty="0">
                <a:effectLst/>
                <a:latin typeface="+mn-lt"/>
                <a:ea typeface="Times New Roman" panose="02020603050405020304" pitchFamily="18" charset="0"/>
                <a:cs typeface="Times New Roman" panose="02020603050405020304" pitchFamily="18" charset="0"/>
              </a:rPr>
              <a:t> in Norddeutschland. Das Gebiet erstreckt sich auf einer Fläche von 14914 km</a:t>
            </a:r>
            <a:r>
              <a:rPr lang="de-DE" sz="1600" baseline="30000" dirty="0">
                <a:effectLst/>
                <a:latin typeface="+mn-lt"/>
                <a:ea typeface="Times New Roman" panose="02020603050405020304" pitchFamily="18" charset="0"/>
                <a:cs typeface="Times New Roman" panose="02020603050405020304" pitchFamily="18" charset="0"/>
              </a:rPr>
              <a:t>2</a:t>
            </a:r>
            <a:r>
              <a:rPr lang="de-DE" sz="1600" dirty="0">
                <a:effectLst/>
                <a:latin typeface="+mn-lt"/>
                <a:ea typeface="Times New Roman" panose="02020603050405020304" pitchFamily="18" charset="0"/>
                <a:cs typeface="Times New Roman" panose="02020603050405020304" pitchFamily="18" charset="0"/>
              </a:rPr>
              <a:t> über ganz Norddeutschland. Die BGE geht davon aus, irgendwo innerhalb dieses Gebietes einen </a:t>
            </a:r>
            <a:r>
              <a:rPr lang="de-DE" sz="1600" dirty="0" err="1">
                <a:effectLst/>
                <a:latin typeface="+mn-lt"/>
                <a:ea typeface="Times New Roman" panose="02020603050405020304" pitchFamily="18" charset="0"/>
                <a:cs typeface="Times New Roman" panose="02020603050405020304" pitchFamily="18" charset="0"/>
              </a:rPr>
              <a:t>ewG</a:t>
            </a:r>
            <a:r>
              <a:rPr lang="de-DE" sz="1600" dirty="0">
                <a:effectLst/>
                <a:latin typeface="+mn-lt"/>
                <a:ea typeface="Times New Roman" panose="02020603050405020304" pitchFamily="18" charset="0"/>
                <a:cs typeface="Times New Roman" panose="02020603050405020304" pitchFamily="18" charset="0"/>
              </a:rPr>
              <a:t> von 10 km</a:t>
            </a:r>
            <a:r>
              <a:rPr lang="de-DE" sz="1600" baseline="30000" dirty="0">
                <a:effectLst/>
                <a:latin typeface="+mn-lt"/>
                <a:ea typeface="Times New Roman" panose="02020603050405020304" pitchFamily="18" charset="0"/>
                <a:cs typeface="Times New Roman" panose="02020603050405020304" pitchFamily="18" charset="0"/>
              </a:rPr>
              <a:t>2</a:t>
            </a:r>
            <a:r>
              <a:rPr lang="de-DE" sz="1600" dirty="0">
                <a:effectLst/>
                <a:latin typeface="+mn-lt"/>
                <a:ea typeface="Times New Roman" panose="02020603050405020304" pitchFamily="18" charset="0"/>
                <a:cs typeface="Times New Roman" panose="02020603050405020304" pitchFamily="18" charset="0"/>
              </a:rPr>
              <a:t> ausweisen zu können, der nicht durch Störungen im Deckgebirge beeinflusst ist. Rest wie oben.</a:t>
            </a:r>
            <a:endParaRPr lang="de-DE" sz="16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3611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b="1" dirty="0">
                <a:latin typeface="+mn-lt"/>
              </a:rPr>
              <a:t>Es lassen sich folgende Teilgebiete identifizieren, die das Kreisgebiet betreffen </a:t>
            </a:r>
            <a:br>
              <a:rPr lang="de-DE" sz="1600" b="1" dirty="0">
                <a:latin typeface="+mn-lt"/>
              </a:rPr>
            </a:br>
            <a:r>
              <a:rPr lang="de-DE" sz="1600" b="1" dirty="0">
                <a:latin typeface="+mn-lt"/>
              </a:rPr>
              <a:t>(vom Liegenden zum Hangenden, also von unten nach oben oder von alt nach jung):</a:t>
            </a:r>
          </a:p>
          <a:p>
            <a:pPr marL="0" indent="0">
              <a:buNone/>
            </a:pPr>
            <a:r>
              <a:rPr lang="de-DE" sz="1600" dirty="0">
                <a:effectLst/>
                <a:latin typeface="+mn-lt"/>
                <a:ea typeface="Times New Roman" panose="02020603050405020304" pitchFamily="18" charset="0"/>
              </a:rPr>
              <a:t>Das Gebiet </a:t>
            </a:r>
            <a:r>
              <a:rPr lang="de-DE" sz="1600" b="1" dirty="0">
                <a:effectLst/>
                <a:latin typeface="+mn-lt"/>
                <a:ea typeface="Times New Roman" panose="02020603050405020304" pitchFamily="18" charset="0"/>
                <a:cs typeface="Times New Roman" panose="02020603050405020304" pitchFamily="18" charset="0"/>
              </a:rPr>
              <a:t>004_00TG_053_00IG_T_f_tpg  </a:t>
            </a:r>
            <a:r>
              <a:rPr lang="de-DE" sz="1600" dirty="0">
                <a:effectLst/>
                <a:latin typeface="+mn-lt"/>
                <a:ea typeface="Times New Roman" panose="02020603050405020304" pitchFamily="18" charset="0"/>
              </a:rPr>
              <a:t>beschreibt die Verbreitung von Tonstein des </a:t>
            </a:r>
            <a:r>
              <a:rPr lang="de-DE" sz="1600" dirty="0">
                <a:solidFill>
                  <a:srgbClr val="FF0000"/>
                </a:solidFill>
                <a:effectLst/>
                <a:latin typeface="+mn-lt"/>
                <a:ea typeface="Times New Roman" panose="02020603050405020304" pitchFamily="18" charset="0"/>
              </a:rPr>
              <a:t>unteren Tertiär </a:t>
            </a:r>
            <a:r>
              <a:rPr lang="de-DE" sz="1600" dirty="0">
                <a:effectLst/>
                <a:latin typeface="+mn-lt"/>
                <a:ea typeface="Times New Roman" panose="02020603050405020304" pitchFamily="18" charset="0"/>
              </a:rPr>
              <a:t>in Norddeutschland. Anders als die oben genannten Tonsteineinheiten aus Jura und Kreide erstreckt sich dieses TG nicht über Nordrhein-Westfalen. Diese Tonsteine haben eine Verbreitung von 62885 km</a:t>
            </a:r>
            <a:r>
              <a:rPr lang="de-DE" sz="1600" baseline="30000" dirty="0">
                <a:effectLst/>
                <a:latin typeface="+mn-lt"/>
                <a:ea typeface="Times New Roman" panose="02020603050405020304" pitchFamily="18" charset="0"/>
              </a:rPr>
              <a:t>2 </a:t>
            </a:r>
            <a:r>
              <a:rPr lang="de-DE" sz="1600" dirty="0">
                <a:effectLst/>
                <a:latin typeface="+mn-lt"/>
                <a:ea typeface="Times New Roman" panose="02020603050405020304" pitchFamily="18" charset="0"/>
              </a:rPr>
              <a:t>und auch hier geht die BGE davon aus, irgendwo innerhalb dieses Gebietes einen </a:t>
            </a:r>
            <a:r>
              <a:rPr lang="de-DE" sz="1600" dirty="0" err="1">
                <a:effectLst/>
                <a:latin typeface="+mn-lt"/>
                <a:ea typeface="Times New Roman" panose="02020603050405020304" pitchFamily="18" charset="0"/>
              </a:rPr>
              <a:t>ewG</a:t>
            </a:r>
            <a:r>
              <a:rPr lang="de-DE" sz="1600" dirty="0">
                <a:effectLst/>
                <a:latin typeface="+mn-lt"/>
                <a:ea typeface="Times New Roman" panose="02020603050405020304" pitchFamily="18" charset="0"/>
              </a:rPr>
              <a:t> von 10 km</a:t>
            </a:r>
            <a:r>
              <a:rPr lang="de-DE" sz="1600" baseline="30000" dirty="0">
                <a:effectLst/>
                <a:latin typeface="+mn-lt"/>
                <a:ea typeface="Times New Roman" panose="02020603050405020304" pitchFamily="18" charset="0"/>
              </a:rPr>
              <a:t>2</a:t>
            </a:r>
            <a:r>
              <a:rPr lang="de-DE" sz="1600" dirty="0">
                <a:effectLst/>
                <a:latin typeface="+mn-lt"/>
                <a:ea typeface="Times New Roman" panose="02020603050405020304" pitchFamily="18" charset="0"/>
              </a:rPr>
              <a:t> ausweisen zu können, der nicht durch Störungen im Deckgebirge beeinflusst ist. Rest wie oben</a:t>
            </a:r>
            <a:endParaRPr lang="de-DE" sz="20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7832483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AD8C4-1837-48FD-97EF-13ED640EA127}"/>
              </a:ext>
            </a:extLst>
          </p:cNvPr>
          <p:cNvSpPr>
            <a:spLocks noGrp="1"/>
          </p:cNvSpPr>
          <p:nvPr>
            <p:ph type="title"/>
          </p:nvPr>
        </p:nvSpPr>
        <p:spPr>
          <a:xfrm>
            <a:off x="1170951" y="495225"/>
            <a:ext cx="9404723" cy="1400530"/>
          </a:xfrm>
        </p:spPr>
        <p:txBody>
          <a:bodyPr/>
          <a:lstStyle/>
          <a:p>
            <a:r>
              <a:rPr lang="de-DE" dirty="0"/>
              <a:t>Übersicht lt. Landesamt für Bergbau, Energie und Geologie</a:t>
            </a:r>
          </a:p>
        </p:txBody>
      </p:sp>
      <p:pic>
        <p:nvPicPr>
          <p:cNvPr id="5" name="Inhaltsplatzhalter 4">
            <a:extLst>
              <a:ext uri="{FF2B5EF4-FFF2-40B4-BE49-F238E27FC236}">
                <a16:creationId xmlns:a16="http://schemas.microsoft.com/office/drawing/2014/main" id="{3CCB4E7C-2873-471B-BFD4-6815C261B299}"/>
              </a:ext>
            </a:extLst>
          </p:cNvPr>
          <p:cNvPicPr>
            <a:picLocks noGrp="1" noChangeAspect="1"/>
          </p:cNvPicPr>
          <p:nvPr>
            <p:ph idx="1"/>
          </p:nvPr>
        </p:nvPicPr>
        <p:blipFill>
          <a:blip r:embed="rId2"/>
          <a:stretch>
            <a:fillRect/>
          </a:stretch>
        </p:blipFill>
        <p:spPr>
          <a:xfrm>
            <a:off x="2195388" y="2052638"/>
            <a:ext cx="6762999" cy="4195762"/>
          </a:xfrm>
        </p:spPr>
      </p:pic>
      <p:pic>
        <p:nvPicPr>
          <p:cNvPr id="7" name="Grafik 6">
            <a:extLst>
              <a:ext uri="{FF2B5EF4-FFF2-40B4-BE49-F238E27FC236}">
                <a16:creationId xmlns:a16="http://schemas.microsoft.com/office/drawing/2014/main" id="{0D8423C9-CB23-4A7A-A628-BFFD506F9075}"/>
              </a:ext>
            </a:extLst>
          </p:cNvPr>
          <p:cNvPicPr>
            <a:picLocks noChangeAspect="1"/>
          </p:cNvPicPr>
          <p:nvPr/>
        </p:nvPicPr>
        <p:blipFill>
          <a:blip r:embed="rId2"/>
          <a:stretch>
            <a:fillRect/>
          </a:stretch>
        </p:blipFill>
        <p:spPr>
          <a:xfrm>
            <a:off x="1170951" y="2010130"/>
            <a:ext cx="9979658" cy="4352645"/>
          </a:xfrm>
          <a:prstGeom prst="rect">
            <a:avLst/>
          </a:prstGeom>
        </p:spPr>
      </p:pic>
    </p:spTree>
    <p:extLst>
      <p:ext uri="{BB962C8B-B14F-4D97-AF65-F5344CB8AC3E}">
        <p14:creationId xmlns:p14="http://schemas.microsoft.com/office/powerpoint/2010/main" val="202905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dirty="0" err="1">
                <a:solidFill>
                  <a:srgbClr val="FFFFFF"/>
                </a:solidFill>
              </a:rPr>
              <a:t>Fachkonferenz</a:t>
            </a:r>
            <a:r>
              <a:rPr lang="en-US" dirty="0">
                <a:solidFill>
                  <a:srgbClr val="FFFFFF"/>
                </a:solidFill>
              </a:rPr>
              <a:t> </a:t>
            </a:r>
            <a:r>
              <a:rPr lang="en-US" dirty="0" err="1">
                <a:solidFill>
                  <a:srgbClr val="FFFFFF"/>
                </a:solidFill>
              </a:rPr>
              <a:t>Teilgebiete</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lnSpc>
                <a:spcPct val="90000"/>
              </a:lnSpc>
              <a:buNone/>
            </a:pPr>
            <a:r>
              <a:rPr lang="en-US" sz="1600" b="1" dirty="0">
                <a:latin typeface="+mn-lt"/>
              </a:rPr>
              <a:t>Die FKTG (§9 </a:t>
            </a:r>
            <a:r>
              <a:rPr lang="en-US" sz="1600" b="1" dirty="0" err="1">
                <a:latin typeface="+mn-lt"/>
              </a:rPr>
              <a:t>StandAG</a:t>
            </a:r>
            <a:r>
              <a:rPr lang="en-US" sz="1600" b="1" dirty="0">
                <a:latin typeface="+mn-lt"/>
              </a:rPr>
              <a:t>) </a:t>
            </a:r>
            <a:r>
              <a:rPr lang="en-US" sz="1600" b="1" dirty="0" err="1">
                <a:latin typeface="+mn-lt"/>
              </a:rPr>
              <a:t>Zusammensetzung</a:t>
            </a:r>
            <a:r>
              <a:rPr lang="en-US" sz="1600" b="1" dirty="0">
                <a:latin typeface="+mn-lt"/>
              </a:rPr>
              <a:t>: </a:t>
            </a:r>
          </a:p>
          <a:p>
            <a:pPr marL="0" indent="0">
              <a:buNone/>
            </a:pPr>
            <a:r>
              <a:rPr lang="de-DE" sz="1600" dirty="0">
                <a:latin typeface="+mn-lt"/>
              </a:rPr>
              <a:t>1. Bürgerinnen und Bürger,</a:t>
            </a:r>
          </a:p>
          <a:p>
            <a:pPr marL="0" indent="0">
              <a:buNone/>
            </a:pPr>
            <a:r>
              <a:rPr lang="de-DE" sz="1600" dirty="0">
                <a:latin typeface="+mn-lt"/>
              </a:rPr>
              <a:t>2. </a:t>
            </a:r>
            <a:r>
              <a:rPr lang="de-DE" sz="1600" dirty="0">
                <a:solidFill>
                  <a:srgbClr val="FF0000"/>
                </a:solidFill>
                <a:latin typeface="+mn-lt"/>
              </a:rPr>
              <a:t>Vertreter der Gebietskörperschaften der nach § 13 Absatz 2 ermittelten Teilgebiete</a:t>
            </a:r>
          </a:p>
          <a:p>
            <a:pPr marL="0" indent="0">
              <a:buNone/>
            </a:pPr>
            <a:r>
              <a:rPr lang="de-DE" sz="1600" dirty="0">
                <a:latin typeface="+mn-lt"/>
              </a:rPr>
              <a:t>3. Vertreter gesellschaftlicher Organisationen </a:t>
            </a:r>
          </a:p>
          <a:p>
            <a:pPr marL="0" indent="0">
              <a:buNone/>
            </a:pPr>
            <a:r>
              <a:rPr lang="de-DE" sz="1600" dirty="0">
                <a:latin typeface="+mn-lt"/>
              </a:rPr>
              <a:t>4. Wissenschaftlerinnen und Wissenschaftler.</a:t>
            </a:r>
          </a:p>
          <a:p>
            <a:pPr marL="0" indent="0">
              <a:buNone/>
            </a:pPr>
            <a:r>
              <a:rPr lang="de-DE" sz="1600" b="1" dirty="0">
                <a:latin typeface="+mn-lt"/>
              </a:rPr>
              <a:t>Aufgabe:</a:t>
            </a:r>
          </a:p>
          <a:p>
            <a:pPr marL="0" indent="0">
              <a:buNone/>
            </a:pPr>
            <a:r>
              <a:rPr lang="de-DE" sz="1600" dirty="0">
                <a:latin typeface="+mn-lt"/>
              </a:rPr>
              <a:t>Die Fachkonferenz Teilgebiete erörtert den Zwischenbericht des Vorhabenträgers nach § 13 Absatz 2 in höchstens drei Terminen innerhalb von sechs Monaten. Die Fachkonferenz Teilgebiete legt dem Vorhabenträger ihre Beratungsergebnisse innerhalb eines Monats nach dem letzten Termin vor</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930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Kommentarfunktion</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7" name="Inhaltsplatzhalter 3">
            <a:extLst>
              <a:ext uri="{FF2B5EF4-FFF2-40B4-BE49-F238E27FC236}">
                <a16:creationId xmlns:a16="http://schemas.microsoft.com/office/drawing/2014/main" id="{B6F9A81F-D329-4ADC-BDEE-960605049212}"/>
              </a:ext>
            </a:extLst>
          </p:cNvPr>
          <p:cNvPicPr>
            <a:picLocks noGrp="1"/>
          </p:cNvPicPr>
          <p:nvPr/>
        </p:nvPicPr>
        <p:blipFill>
          <a:blip r:embed="rId7">
            <a:extLst>
              <a:ext uri="{28A0092B-C50C-407E-A947-70E740481C1C}">
                <a14:useLocalDpi xmlns:a14="http://schemas.microsoft.com/office/drawing/2010/main" val="0"/>
              </a:ext>
            </a:extLst>
          </a:blip>
          <a:srcRect/>
          <a:stretch>
            <a:fillRect/>
          </a:stretch>
        </p:blipFill>
        <p:spPr bwMode="auto">
          <a:xfrm>
            <a:off x="2302309" y="2082006"/>
            <a:ext cx="7587381" cy="4351338"/>
          </a:xfrm>
          <a:prstGeom prst="rect">
            <a:avLst/>
          </a:prstGeom>
          <a:noFill/>
          <a:ln w="38100">
            <a:solidFill>
              <a:schemeClr val="accent6">
                <a:lumMod val="75000"/>
              </a:schemeClr>
            </a:solidFill>
          </a:ln>
        </p:spPr>
      </p:pic>
      <p:pic>
        <p:nvPicPr>
          <p:cNvPr id="19" name="Inhaltsplatzhalter 4">
            <a:extLst>
              <a:ext uri="{FF2B5EF4-FFF2-40B4-BE49-F238E27FC236}">
                <a16:creationId xmlns:a16="http://schemas.microsoft.com/office/drawing/2014/main" id="{67612C11-5099-430F-90A3-5929CA4ED532}"/>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302309" y="2082006"/>
            <a:ext cx="7587381" cy="4351338"/>
          </a:xfrm>
        </p:spPr>
      </p:pic>
    </p:spTree>
    <p:extLst>
      <p:ext uri="{BB962C8B-B14F-4D97-AF65-F5344CB8AC3E}">
        <p14:creationId xmlns:p14="http://schemas.microsoft.com/office/powerpoint/2010/main" val="36688290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Fachkonferenz</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Teilgebiete</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buNone/>
            </a:pPr>
            <a:r>
              <a:rPr lang="de-DE" sz="1600" b="1" dirty="0">
                <a:latin typeface="+mn-lt"/>
              </a:rPr>
              <a:t>Umgang mit dem Kommentar /Bericht der FKTG:</a:t>
            </a:r>
          </a:p>
          <a:p>
            <a:pPr marL="0" indent="0">
              <a:lnSpc>
                <a:spcPct val="107000"/>
              </a:lnSpc>
              <a:buNone/>
            </a:pPr>
            <a:r>
              <a:rPr lang="de-DE" sz="1600" dirty="0">
                <a:latin typeface="+mn-lt"/>
              </a:rPr>
              <a:t>Der Vorhabenträger „berücksichtigt“ die Beratungsergebnisse bei seinem Vorschlag für die übertägig zu erkundenden Standortregionen</a:t>
            </a:r>
          </a:p>
          <a:p>
            <a:pPr marL="0" indent="0">
              <a:lnSpc>
                <a:spcPct val="107000"/>
              </a:lnSpc>
              <a:buNone/>
            </a:pPr>
            <a:r>
              <a:rPr lang="de-DE" sz="1600" b="1" dirty="0">
                <a:latin typeface="+mn-lt"/>
              </a:rPr>
              <a:t>Problemlage:  </a:t>
            </a:r>
            <a:r>
              <a:rPr lang="de-DE" sz="1600" dirty="0">
                <a:latin typeface="+mn-lt"/>
              </a:rPr>
              <a:t>Das BASE </a:t>
            </a:r>
            <a:r>
              <a:rPr lang="de-DE" sz="1600" dirty="0">
                <a:solidFill>
                  <a:srgbClr val="FF0000"/>
                </a:solidFill>
                <a:latin typeface="+mn-lt"/>
              </a:rPr>
              <a:t>beruft nach der Übergabe des BGE-Zwischenberichts die </a:t>
            </a:r>
            <a:br>
              <a:rPr lang="de-DE" sz="1600" dirty="0">
                <a:solidFill>
                  <a:srgbClr val="FF0000"/>
                </a:solidFill>
                <a:latin typeface="+mn-lt"/>
              </a:rPr>
            </a:br>
            <a:r>
              <a:rPr lang="de-DE" sz="1600" dirty="0">
                <a:solidFill>
                  <a:srgbClr val="FF0000"/>
                </a:solidFill>
                <a:latin typeface="+mn-lt"/>
              </a:rPr>
              <a:t>Fachkonferenz Teilgebiete ein</a:t>
            </a:r>
          </a:p>
          <a:p>
            <a:pPr marL="0" indent="0">
              <a:lnSpc>
                <a:spcPct val="107000"/>
              </a:lnSpc>
              <a:buNone/>
            </a:pPr>
            <a:r>
              <a:rPr lang="de-DE" sz="1600" b="1" dirty="0">
                <a:latin typeface="+mn-lt"/>
              </a:rPr>
              <a:t>1. Asymmetrie:</a:t>
            </a:r>
            <a:r>
              <a:rPr lang="de-DE" sz="1600" dirty="0">
                <a:latin typeface="+mn-lt"/>
              </a:rPr>
              <a:t> Fehlende Augenhöhe, fehlendes Budget für wissenschaftliche Expertise</a:t>
            </a:r>
          </a:p>
          <a:p>
            <a:pPr marL="0" indent="0">
              <a:lnSpc>
                <a:spcPct val="107000"/>
              </a:lnSpc>
              <a:buNone/>
            </a:pPr>
            <a:r>
              <a:rPr lang="de-DE" sz="1600" b="1" dirty="0">
                <a:latin typeface="+mn-lt"/>
              </a:rPr>
              <a:t>2. Asynchronität:</a:t>
            </a:r>
            <a:r>
              <a:rPr lang="de-DE" sz="1600" dirty="0">
                <a:latin typeface="+mn-lt"/>
              </a:rPr>
              <a:t> die FKTG berät den Arbeitsstand der BGE von Mitte 2020 und legt einen veralteten Kommentar im Juni 2021 vor</a:t>
            </a:r>
          </a:p>
          <a:p>
            <a:pPr marL="0" indent="0">
              <a:lnSpc>
                <a:spcPct val="107000"/>
              </a:lnSpc>
              <a:buNone/>
            </a:pPr>
            <a:r>
              <a:rPr lang="de-DE" sz="1600" b="1" dirty="0">
                <a:latin typeface="+mn-lt"/>
              </a:rPr>
              <a:t>3. keine Selbstorganisation:</a:t>
            </a:r>
            <a:r>
              <a:rPr lang="de-DE" sz="1600" dirty="0">
                <a:latin typeface="+mn-lt"/>
              </a:rPr>
              <a:t> das BASE gibt Arbeitsinhalte vor</a:t>
            </a:r>
          </a:p>
          <a:p>
            <a:pPr marL="0" indent="0">
              <a:lnSpc>
                <a:spcPct val="107000"/>
              </a:lnSpc>
              <a:buNone/>
            </a:pPr>
            <a:r>
              <a:rPr lang="de-DE" sz="1600" b="1" dirty="0">
                <a:latin typeface="+mn-lt"/>
              </a:rPr>
              <a:t>4. Fragezeichen:</a:t>
            </a:r>
            <a:r>
              <a:rPr lang="de-DE" sz="1600" dirty="0">
                <a:latin typeface="+mn-lt"/>
              </a:rPr>
              <a:t> Was heißt, die BGE „berücksichtigt“ den Kommentar der FKTG?</a:t>
            </a:r>
          </a:p>
          <a:p>
            <a:pPr>
              <a:buClr>
                <a:schemeClr val="accent6">
                  <a:lumMod val="75000"/>
                </a:schemeClr>
              </a:buClr>
            </a:pPr>
            <a:endParaRPr lang="de-DE" sz="16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4300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Gliederungsübersicht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err="1">
                <a:latin typeface="+mn-lt"/>
              </a:rPr>
              <a:t>Inhaltsübersicht</a:t>
            </a:r>
            <a:endParaRPr lang="en-US" sz="1600" dirty="0">
              <a:latin typeface="+mn-lt"/>
            </a:endParaRPr>
          </a:p>
          <a:p>
            <a:pPr>
              <a:buClr>
                <a:schemeClr val="accent6">
                  <a:lumMod val="75000"/>
                </a:schemeClr>
              </a:buClr>
            </a:pPr>
            <a:r>
              <a:rPr lang="de-DE" sz="1600" dirty="0">
                <a:latin typeface="+mn-lt"/>
              </a:rPr>
              <a:t>Rolle der Bundesgesellschaft für Endlagerung (BGE)</a:t>
            </a:r>
          </a:p>
          <a:p>
            <a:pPr>
              <a:buClr>
                <a:schemeClr val="accent6">
                  <a:lumMod val="75000"/>
                </a:schemeClr>
              </a:buClr>
            </a:pPr>
            <a:r>
              <a:rPr lang="de-DE" sz="1600" dirty="0">
                <a:latin typeface="+mn-lt"/>
              </a:rPr>
              <a:t>Rolle des Bundesamtes für die Sicherheit kerntechnischer Entsorgung (BASE)</a:t>
            </a:r>
          </a:p>
          <a:p>
            <a:pPr>
              <a:buClr>
                <a:schemeClr val="accent6">
                  <a:lumMod val="75000"/>
                </a:schemeClr>
              </a:buClr>
            </a:pPr>
            <a:r>
              <a:rPr lang="de-DE" sz="1600" dirty="0">
                <a:latin typeface="+mn-lt"/>
              </a:rPr>
              <a:t>Rolle des Nationalen Begleitgremiums</a:t>
            </a:r>
          </a:p>
          <a:p>
            <a:pPr>
              <a:buClr>
                <a:schemeClr val="accent6">
                  <a:lumMod val="75000"/>
                </a:schemeClr>
              </a:buClr>
            </a:pPr>
            <a:r>
              <a:rPr lang="de-DE" sz="1600" dirty="0">
                <a:latin typeface="+mn-lt"/>
              </a:rPr>
              <a:t>Ergebnisse des BGE-Zwischenberichts</a:t>
            </a:r>
          </a:p>
          <a:p>
            <a:pPr>
              <a:buClr>
                <a:schemeClr val="accent6">
                  <a:lumMod val="75000"/>
                </a:schemeClr>
              </a:buClr>
            </a:pPr>
            <a:r>
              <a:rPr lang="de-DE" sz="1600" dirty="0">
                <a:latin typeface="+mn-lt"/>
              </a:rPr>
              <a:t>Einrichtung der Fachkonferenz Teilgebiete</a:t>
            </a:r>
          </a:p>
          <a:p>
            <a:pPr>
              <a:buClr>
                <a:schemeClr val="accent6">
                  <a:lumMod val="75000"/>
                </a:schemeClr>
              </a:buClr>
            </a:pPr>
            <a:r>
              <a:rPr lang="de-DE" sz="1600" dirty="0">
                <a:latin typeface="+mn-lt"/>
              </a:rPr>
              <a:t>Aufgaben in der Region</a:t>
            </a:r>
          </a:p>
          <a:p>
            <a:pPr>
              <a:buClr>
                <a:schemeClr val="accent6">
                  <a:lumMod val="75000"/>
                </a:schemeClr>
              </a:buClr>
            </a:pPr>
            <a:r>
              <a:rPr lang="de-DE" sz="1600" dirty="0">
                <a:latin typeface="+mn-lt"/>
              </a:rPr>
              <a:t>Kommentar des BGE-Zwischenberichts</a:t>
            </a:r>
          </a:p>
          <a:p>
            <a:pPr>
              <a:buClr>
                <a:schemeClr val="accent6">
                  <a:lumMod val="75000"/>
                </a:schemeClr>
              </a:buClr>
            </a:pPr>
            <a:r>
              <a:rPr lang="de-DE" sz="1600" dirty="0">
                <a:latin typeface="+mn-lt"/>
              </a:rPr>
              <a:t>Blick auf den westlichen Nachbarkreis….</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707370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Aufgaben</a:t>
            </a:r>
            <a:r>
              <a:rPr lang="en-US" b="0" i="0" kern="1200" dirty="0">
                <a:solidFill>
                  <a:srgbClr val="FFFFFF"/>
                </a:solidFill>
                <a:latin typeface="+mj-lt"/>
                <a:ea typeface="+mj-ea"/>
                <a:cs typeface="+mj-cs"/>
              </a:rPr>
              <a:t> in der Region</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buNone/>
            </a:pPr>
            <a:r>
              <a:rPr lang="de-DE" sz="1600" b="1" dirty="0">
                <a:latin typeface="+mn-lt"/>
              </a:rPr>
              <a:t>Politisch</a:t>
            </a:r>
          </a:p>
          <a:p>
            <a:pPr marL="0" indent="0">
              <a:buNone/>
            </a:pPr>
            <a:r>
              <a:rPr lang="de-DE" sz="1600" dirty="0">
                <a:latin typeface="+mn-lt"/>
              </a:rPr>
              <a:t>Bürger*innen, die kommunalen Gremien (Räte, KT und Ausschüsse, Landrat), Verbände und ggfs. Wissenschaftler*innen müssen den Zwischenbericht lesen lernen, debattieren und bestimmen, wer die jeweilige Gruppe ggfs. in der FKTG vertritt</a:t>
            </a:r>
          </a:p>
          <a:p>
            <a:pPr marL="0" indent="0">
              <a:buNone/>
            </a:pPr>
            <a:endParaRPr lang="de-DE" sz="1600" dirty="0">
              <a:latin typeface="+mn-lt"/>
            </a:endParaRPr>
          </a:p>
          <a:p>
            <a:pPr marL="0" indent="0">
              <a:buNone/>
            </a:pPr>
            <a:r>
              <a:rPr lang="de-DE" sz="1600" b="1" dirty="0">
                <a:latin typeface="+mn-lt"/>
              </a:rPr>
              <a:t>Fachlich</a:t>
            </a:r>
          </a:p>
          <a:p>
            <a:pPr marL="0" indent="0">
              <a:buNone/>
            </a:pPr>
            <a:r>
              <a:rPr lang="de-DE" sz="1600" dirty="0">
                <a:latin typeface="+mn-lt"/>
              </a:rPr>
              <a:t>Erhebung von geowissenschaftlichen Erkenntnissen zu den Teilgebieten</a:t>
            </a:r>
          </a:p>
          <a:p>
            <a:pPr marL="0" indent="0">
              <a:buNone/>
            </a:pPr>
            <a:r>
              <a:rPr lang="de-DE" sz="1600" dirty="0">
                <a:latin typeface="+mn-lt"/>
              </a:rPr>
              <a:t>- über die LBEG</a:t>
            </a:r>
          </a:p>
          <a:p>
            <a:pPr marL="0" indent="0">
              <a:buNone/>
            </a:pPr>
            <a:r>
              <a:rPr lang="de-DE" sz="1600" dirty="0">
                <a:latin typeface="+mn-lt"/>
              </a:rPr>
              <a:t>Das Landesamtes für Bergbau, Energie und Geologie (LBEG) hatte der Mainzer „</a:t>
            </a:r>
            <a:r>
              <a:rPr lang="de-DE" sz="1600" dirty="0" err="1">
                <a:latin typeface="+mn-lt"/>
              </a:rPr>
              <a:t>Geo</a:t>
            </a:r>
            <a:r>
              <a:rPr lang="de-DE" sz="1600" dirty="0">
                <a:latin typeface="+mn-lt"/>
              </a:rPr>
              <a:t> Exploration Technologies“ (GET) die Erlaubnis erteilt, im Raum </a:t>
            </a:r>
            <a:r>
              <a:rPr lang="de-DE" sz="1600" dirty="0" err="1">
                <a:latin typeface="+mn-lt"/>
              </a:rPr>
              <a:t>Prezelle</a:t>
            </a:r>
            <a:r>
              <a:rPr lang="de-DE" sz="1600" dirty="0">
                <a:latin typeface="+mn-lt"/>
              </a:rPr>
              <a:t> nach Erdöl und Erdgas zu suchen. Das Terrain umfasste 160 Quadratkilometer….</a:t>
            </a:r>
          </a:p>
          <a:p>
            <a:pPr>
              <a:buClr>
                <a:schemeClr val="accent6">
                  <a:lumMod val="75000"/>
                </a:schemeClr>
              </a:buClr>
            </a:pPr>
            <a:endParaRPr lang="de-DE" sz="16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81387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9F97E11-6284-4FE8-99D5-C368BDC52D30}"/>
              </a:ext>
            </a:extLst>
          </p:cNvPr>
          <p:cNvSpPr/>
          <p:nvPr/>
        </p:nvSpPr>
        <p:spPr>
          <a:xfrm>
            <a:off x="2302309" y="2082006"/>
            <a:ext cx="7587381"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w="38100">
                <a:solidFill>
                  <a:schemeClr val="accent6">
                    <a:lumMod val="75000"/>
                  </a:schemeClr>
                </a:solidFill>
              </a:ln>
            </a:endParaRPr>
          </a:p>
        </p:txBody>
      </p:sp>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Arbeitsaufträge</a:t>
            </a:r>
            <a:r>
              <a:rPr lang="en-US" b="0" i="0" kern="1200" dirty="0">
                <a:solidFill>
                  <a:srgbClr val="FFFFFF"/>
                </a:solidFill>
                <a:latin typeface="+mj-lt"/>
                <a:ea typeface="+mj-ea"/>
                <a:cs typeface="+mj-cs"/>
              </a:rPr>
              <a:t> in der Region</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t>
            </a:r>
            <a:r>
              <a:rPr lang="en-US" b="0" i="0" kern="1200" dirty="0" err="1">
                <a:solidFill>
                  <a:srgbClr val="FFFFFF"/>
                </a:solidFill>
                <a:latin typeface="+mj-lt"/>
                <a:ea typeface="+mj-ea"/>
                <a:cs typeface="+mj-cs"/>
              </a:rPr>
              <a:t>Beispiel</a:t>
            </a:r>
            <a:r>
              <a:rPr lang="en-US" b="0" i="0" kern="1200" dirty="0">
                <a:solidFill>
                  <a:srgbClr val="FFFFFF"/>
                </a:solidFill>
                <a:latin typeface="+mj-lt"/>
                <a:ea typeface="+mj-ea"/>
                <a:cs typeface="+mj-cs"/>
              </a:rPr>
              <a:t>)</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7" name="Inhaltsplatzhalter 3">
            <a:extLst>
              <a:ext uri="{FF2B5EF4-FFF2-40B4-BE49-F238E27FC236}">
                <a16:creationId xmlns:a16="http://schemas.microsoft.com/office/drawing/2014/main" id="{B6F9A81F-D329-4ADC-BDEE-960605049212}"/>
              </a:ext>
            </a:extLst>
          </p:cNvPr>
          <p:cNvPicPr>
            <a:picLocks noGrp="1"/>
          </p:cNvPicPr>
          <p:nvPr/>
        </p:nvPicPr>
        <p:blipFill>
          <a:blip r:embed="rId7">
            <a:extLst>
              <a:ext uri="{28A0092B-C50C-407E-A947-70E740481C1C}">
                <a14:useLocalDpi xmlns:a14="http://schemas.microsoft.com/office/drawing/2010/main" val="0"/>
              </a:ext>
            </a:extLst>
          </a:blip>
          <a:srcRect/>
          <a:stretch>
            <a:fillRect/>
          </a:stretch>
        </p:blipFill>
        <p:spPr bwMode="auto">
          <a:xfrm>
            <a:off x="2302309" y="2082006"/>
            <a:ext cx="7587381" cy="4351338"/>
          </a:xfrm>
          <a:prstGeom prst="rect">
            <a:avLst/>
          </a:prstGeom>
          <a:noFill/>
          <a:ln w="38100">
            <a:solidFill>
              <a:schemeClr val="accent6">
                <a:lumMod val="75000"/>
              </a:schemeClr>
            </a:solidFill>
          </a:ln>
        </p:spPr>
      </p:pic>
      <p:pic>
        <p:nvPicPr>
          <p:cNvPr id="25" name="Inhaltsplatzhalter 4">
            <a:extLst>
              <a:ext uri="{FF2B5EF4-FFF2-40B4-BE49-F238E27FC236}">
                <a16:creationId xmlns:a16="http://schemas.microsoft.com/office/drawing/2014/main" id="{1CBD122D-6F0A-4A27-84DD-06095F81425A}"/>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302309" y="2075934"/>
            <a:ext cx="7587381" cy="4351338"/>
          </a:xfrm>
        </p:spPr>
      </p:pic>
    </p:spTree>
    <p:extLst>
      <p:ext uri="{BB962C8B-B14F-4D97-AF65-F5344CB8AC3E}">
        <p14:creationId xmlns:p14="http://schemas.microsoft.com/office/powerpoint/2010/main" val="33320220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Blick</a:t>
            </a:r>
            <a:r>
              <a:rPr lang="en-US" b="0" i="0" kern="1200" dirty="0">
                <a:solidFill>
                  <a:srgbClr val="FFFFFF"/>
                </a:solidFill>
                <a:latin typeface="+mj-lt"/>
                <a:ea typeface="+mj-ea"/>
                <a:cs typeface="+mj-cs"/>
              </a:rPr>
              <a:t> in die </a:t>
            </a:r>
            <a:r>
              <a:rPr lang="en-US" b="0" i="0" kern="1200" dirty="0" err="1">
                <a:solidFill>
                  <a:srgbClr val="FFFFFF"/>
                </a:solidFill>
                <a:latin typeface="+mj-lt"/>
                <a:ea typeface="+mj-ea"/>
                <a:cs typeface="+mj-cs"/>
              </a:rPr>
              <a:t>Nachbarschaft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Salzstock</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Rosche</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buNone/>
            </a:pPr>
            <a:r>
              <a:rPr lang="de-DE" sz="1600" dirty="0">
                <a:latin typeface="+mn-lt"/>
              </a:rPr>
              <a:t>Teilgebiet 041_00TG_068_00IG_S_s_z Geschäftszeichen: SG01101/16-1/5-2020#12 – Objekt-ID: 827487 – Stand: 28.09.2020 2Teilgebiet 041_00TG_068_00IG_S_s_z Abbildung 1: Übersichtskarte des Teilgebiets 041_00TG_068_00IG_S_s_z Tabelle 1: Charakteristika des Teilgebiets 041_00TG_068_00IG_S_s_z Charakteristika des Teilgebiets1 041_00TG_068_00IG_S_s_z IG2-Kennung 068_00IG_S_s_zWirtsgesteinstyp und Konfiguration Steinsalz in steiler Lagerung Geographische Verortung Das Teilgebiet befindet sich im Bundesland Niedersachsen, ca. 9 km nord-westlich des Bundeslandes Sachsen-Anhalt. Gesamtfläche 30 Quadratkilometer geologische Charakteristika Das Teilgebiet befindet sich im Zechstein der Salzstruktur Rosche-Thondorf und weist eine Mächtigkeit von 890 Metern auf. Das Teil-gebiet befindet sich in einer </a:t>
            </a:r>
            <a:r>
              <a:rPr lang="de-DE" sz="1600" dirty="0" err="1">
                <a:latin typeface="+mn-lt"/>
              </a:rPr>
              <a:t>Teufenlage</a:t>
            </a:r>
            <a:r>
              <a:rPr lang="de-DE" sz="1600" dirty="0">
                <a:latin typeface="+mn-lt"/>
              </a:rPr>
              <a:t> von 600 Metern bis 1 500 Metern unterhalb der Geländeoberkante. </a:t>
            </a:r>
          </a:p>
          <a:p>
            <a:pPr>
              <a:buClr>
                <a:schemeClr val="accent6">
                  <a:lumMod val="75000"/>
                </a:schemeClr>
              </a:buClr>
            </a:pPr>
            <a:endParaRPr lang="de-DE" sz="16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454688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10325100"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Blick</a:t>
            </a:r>
            <a:r>
              <a:rPr lang="en-US" b="0" i="0" kern="1200" dirty="0">
                <a:solidFill>
                  <a:srgbClr val="FFFFFF"/>
                </a:solidFill>
                <a:latin typeface="+mj-lt"/>
                <a:ea typeface="+mj-ea"/>
                <a:cs typeface="+mj-cs"/>
              </a:rPr>
              <a:t> in die </a:t>
            </a:r>
            <a:r>
              <a:rPr lang="en-US" b="0" i="0" kern="1200" dirty="0" err="1">
                <a:solidFill>
                  <a:srgbClr val="FFFFFF"/>
                </a:solidFill>
                <a:latin typeface="+mj-lt"/>
                <a:ea typeface="+mj-ea"/>
                <a:cs typeface="+mj-cs"/>
              </a:rPr>
              <a:t>Nachbarschaft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de-DE" spc="-300" dirty="0" err="1">
                <a:solidFill>
                  <a:schemeClr val="bg1"/>
                </a:solidFill>
              </a:rPr>
              <a:t>NiendorfII</a:t>
            </a:r>
            <a:r>
              <a:rPr lang="de-DE" spc="-300" dirty="0">
                <a:solidFill>
                  <a:schemeClr val="bg1"/>
                </a:solidFill>
              </a:rPr>
              <a:t>/</a:t>
            </a:r>
            <a:r>
              <a:rPr lang="de-DE" spc="-300" dirty="0" err="1">
                <a:solidFill>
                  <a:schemeClr val="bg1"/>
                </a:solidFill>
              </a:rPr>
              <a:t>Wieren</a:t>
            </a:r>
            <a:r>
              <a:rPr lang="de-DE" spc="-300" dirty="0">
                <a:solidFill>
                  <a:schemeClr val="bg1"/>
                </a:solidFill>
              </a:rPr>
              <a:t> </a:t>
            </a:r>
            <a:r>
              <a:rPr lang="de-DE" spc="-300" dirty="0" err="1">
                <a:solidFill>
                  <a:schemeClr val="bg1"/>
                </a:solidFill>
              </a:rPr>
              <a:t>Wettenbostel</a:t>
            </a:r>
            <a:r>
              <a:rPr lang="de-DE" spc="-300" dirty="0">
                <a:solidFill>
                  <a:schemeClr val="bg1"/>
                </a:solidFill>
              </a:rPr>
              <a:t>/Ebstorf</a:t>
            </a:r>
            <a:endParaRPr lang="en-US" b="0" i="0" kern="1200" spc="-300" dirty="0">
              <a:solidFill>
                <a:schemeClr val="bg1"/>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buNone/>
            </a:pPr>
            <a:r>
              <a:rPr lang="de-DE" sz="1600" dirty="0">
                <a:latin typeface="+mn-lt"/>
              </a:rPr>
              <a:t>Tabelle 1: Charakteristika des Teilgebiets 040_00TG_067_00IG_S_s_z Charakteristika des Teilgebiets1 040_00TG_067_00IG_S_s_z IG2-Kennung 067_00IG_S_s_zWirtsgesteinstyp und Konfiguration Steinsalz in steiler Lagerung Geographische Verortung Das Teilgebiet befindet sich im Bundesland Niedersachsen, ca. 1,5 km nordwestlich des Bundeslandes Sachsen-Anhalt. Gesamtfläche 42 Quadratkilometer geologische Charakteristika Das Teilgebiet befindet sich im Zechstein der Salzstruktur Niendorf II / </a:t>
            </a:r>
            <a:r>
              <a:rPr lang="de-DE" sz="1600" dirty="0" err="1">
                <a:latin typeface="+mn-lt"/>
              </a:rPr>
              <a:t>Wieren</a:t>
            </a:r>
            <a:r>
              <a:rPr lang="de-DE" sz="1600" dirty="0">
                <a:latin typeface="+mn-lt"/>
              </a:rPr>
              <a:t> / Bodenteich und weist eine Mächtigkeit von 920 Metern auf. Das Teilgebiet befindet sich in einer </a:t>
            </a:r>
            <a:r>
              <a:rPr lang="de-DE" sz="1600" dirty="0" err="1">
                <a:latin typeface="+mn-lt"/>
              </a:rPr>
              <a:t>Teufenlage</a:t>
            </a:r>
            <a:r>
              <a:rPr lang="de-DE" sz="1600" dirty="0">
                <a:latin typeface="+mn-lt"/>
              </a:rPr>
              <a:t> von 580 Metern bis 1 500 Metern unterhalb der Geländeoberkante….</a:t>
            </a:r>
          </a:p>
          <a:p>
            <a:pPr>
              <a:buClr>
                <a:schemeClr val="accent6">
                  <a:lumMod val="75000"/>
                </a:schemeClr>
              </a:buClr>
            </a:pPr>
            <a:endParaRPr lang="de-DE" sz="16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893217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9F97E11-6284-4FE8-99D5-C368BDC52D30}"/>
              </a:ext>
            </a:extLst>
          </p:cNvPr>
          <p:cNvSpPr/>
          <p:nvPr/>
        </p:nvSpPr>
        <p:spPr>
          <a:xfrm>
            <a:off x="2302309" y="2082006"/>
            <a:ext cx="7587381"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w="38100">
                <a:solidFill>
                  <a:schemeClr val="accent6">
                    <a:lumMod val="75000"/>
                  </a:schemeClr>
                </a:solidFill>
              </a:ln>
            </a:endParaRPr>
          </a:p>
        </p:txBody>
      </p:sp>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Arbeitsaufträge</a:t>
            </a:r>
            <a:r>
              <a:rPr lang="en-US" b="0" i="0" kern="1200" dirty="0">
                <a:solidFill>
                  <a:srgbClr val="FFFFFF"/>
                </a:solidFill>
                <a:latin typeface="+mj-lt"/>
                <a:ea typeface="+mj-ea"/>
                <a:cs typeface="+mj-cs"/>
              </a:rPr>
              <a:t> in der Region</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t>
            </a:r>
            <a:r>
              <a:rPr lang="en-US" b="0" i="0" kern="1200" dirty="0" err="1">
                <a:solidFill>
                  <a:srgbClr val="FFFFFF"/>
                </a:solidFill>
                <a:latin typeface="+mj-lt"/>
                <a:ea typeface="+mj-ea"/>
                <a:cs typeface="+mj-cs"/>
              </a:rPr>
              <a:t>Beispiel</a:t>
            </a:r>
            <a:r>
              <a:rPr lang="en-US" b="0" i="0" kern="1200" dirty="0">
                <a:solidFill>
                  <a:srgbClr val="FFFFFF"/>
                </a:solidFill>
                <a:latin typeface="+mj-lt"/>
                <a:ea typeface="+mj-ea"/>
                <a:cs typeface="+mj-cs"/>
              </a:rPr>
              <a:t>)</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7" name="Inhaltsplatzhalter 3">
            <a:extLst>
              <a:ext uri="{FF2B5EF4-FFF2-40B4-BE49-F238E27FC236}">
                <a16:creationId xmlns:a16="http://schemas.microsoft.com/office/drawing/2014/main" id="{B6F9A81F-D329-4ADC-BDEE-960605049212}"/>
              </a:ext>
            </a:extLst>
          </p:cNvPr>
          <p:cNvPicPr>
            <a:picLocks noGrp="1"/>
          </p:cNvPicPr>
          <p:nvPr/>
        </p:nvPicPr>
        <p:blipFill>
          <a:blip r:embed="rId7">
            <a:extLst>
              <a:ext uri="{28A0092B-C50C-407E-A947-70E740481C1C}">
                <a14:useLocalDpi xmlns:a14="http://schemas.microsoft.com/office/drawing/2010/main" val="0"/>
              </a:ext>
            </a:extLst>
          </a:blip>
          <a:srcRect/>
          <a:stretch>
            <a:fillRect/>
          </a:stretch>
        </p:blipFill>
        <p:spPr bwMode="auto">
          <a:xfrm>
            <a:off x="2302309" y="2082006"/>
            <a:ext cx="7587381" cy="4351338"/>
          </a:xfrm>
          <a:prstGeom prst="rect">
            <a:avLst/>
          </a:prstGeom>
          <a:noFill/>
          <a:ln w="38100">
            <a:solidFill>
              <a:schemeClr val="accent6">
                <a:lumMod val="75000"/>
              </a:schemeClr>
            </a:solidFill>
          </a:ln>
        </p:spPr>
      </p:pic>
      <p:pic>
        <p:nvPicPr>
          <p:cNvPr id="25" name="Inhaltsplatzhalter 4">
            <a:extLst>
              <a:ext uri="{FF2B5EF4-FFF2-40B4-BE49-F238E27FC236}">
                <a16:creationId xmlns:a16="http://schemas.microsoft.com/office/drawing/2014/main" id="{1CBD122D-6F0A-4A27-84DD-06095F81425A}"/>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302309" y="2075934"/>
            <a:ext cx="7587381" cy="4351338"/>
          </a:xfrm>
        </p:spPr>
      </p:pic>
      <p:pic>
        <p:nvPicPr>
          <p:cNvPr id="19" name="Inhaltsplatzhalter 3">
            <a:extLst>
              <a:ext uri="{FF2B5EF4-FFF2-40B4-BE49-F238E27FC236}">
                <a16:creationId xmlns:a16="http://schemas.microsoft.com/office/drawing/2014/main" id="{F527447B-A235-4030-ABCE-883011BFBFA2}"/>
              </a:ext>
            </a:extLst>
          </p:cNvPr>
          <p:cNvPicPr>
            <a:picLocks noChangeAspect="1"/>
          </p:cNvPicPr>
          <p:nvPr/>
        </p:nvPicPr>
        <p:blipFill>
          <a:blip r:embed="rId9"/>
          <a:stretch>
            <a:fillRect/>
          </a:stretch>
        </p:blipFill>
        <p:spPr>
          <a:xfrm>
            <a:off x="2302309" y="2075934"/>
            <a:ext cx="7587381" cy="4363481"/>
          </a:xfrm>
          <a:prstGeom prst="rect">
            <a:avLst/>
          </a:prstGeom>
        </p:spPr>
      </p:pic>
    </p:spTree>
    <p:extLst>
      <p:ext uri="{BB962C8B-B14F-4D97-AF65-F5344CB8AC3E}">
        <p14:creationId xmlns:p14="http://schemas.microsoft.com/office/powerpoint/2010/main" val="26695101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Gorleben </a:t>
            </a:r>
            <a:r>
              <a:rPr lang="en-US" b="0" i="0" kern="1200" dirty="0" err="1">
                <a:solidFill>
                  <a:srgbClr val="FFFFFF"/>
                </a:solidFill>
                <a:latin typeface="+mj-lt"/>
                <a:ea typeface="+mj-ea"/>
                <a:cs typeface="+mj-cs"/>
              </a:rPr>
              <a:t>ist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raus</a:t>
            </a:r>
            <a:r>
              <a:rPr lang="en-US" dirty="0">
                <a:solidFill>
                  <a:srgbClr val="FFFFFF"/>
                </a:solidFill>
              </a:rPr>
              <a:t>.</a:t>
            </a:r>
            <a:br>
              <a:rPr lang="en-US" dirty="0">
                <a:solidFill>
                  <a:srgbClr val="FFFFFF"/>
                </a:solidFill>
              </a:rPr>
            </a:br>
            <a:r>
              <a:rPr lang="en-US" dirty="0">
                <a:solidFill>
                  <a:srgbClr val="FFFFFF"/>
                </a:solidFill>
              </a:rPr>
              <a:t>Der Landkreis </a:t>
            </a:r>
            <a:r>
              <a:rPr lang="en-US" dirty="0" err="1">
                <a:solidFill>
                  <a:srgbClr val="FFFFFF"/>
                </a:solidFill>
              </a:rPr>
              <a:t>bleibt</a:t>
            </a:r>
            <a:r>
              <a:rPr lang="en-US" dirty="0">
                <a:solidFill>
                  <a:srgbClr val="FFFFFF"/>
                </a:solidFill>
              </a:rPr>
              <a:t> </a:t>
            </a:r>
            <a:r>
              <a:rPr lang="en-US" dirty="0" err="1">
                <a:solidFill>
                  <a:srgbClr val="FFFFFF"/>
                </a:solidFill>
              </a:rPr>
              <a:t>drin</a:t>
            </a:r>
            <a:r>
              <a:rPr lang="en-US" dirty="0">
                <a:solidFill>
                  <a:srgbClr val="FFFFFF"/>
                </a:solidFill>
              </a:rPr>
              <a: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None/>
            </a:pPr>
            <a:r>
              <a:rPr lang="en-US" sz="1600" b="1" dirty="0" err="1"/>
              <a:t>Vielen</a:t>
            </a:r>
            <a:r>
              <a:rPr lang="en-US" sz="1600" b="1" dirty="0"/>
              <a:t> Dank</a:t>
            </a:r>
          </a:p>
          <a:p>
            <a:pPr marL="0" indent="0">
              <a:lnSpc>
                <a:spcPct val="90000"/>
              </a:lnSpc>
              <a:buNone/>
            </a:pPr>
            <a:r>
              <a:rPr lang="en-US" sz="1600" b="1" dirty="0" err="1"/>
              <a:t>für</a:t>
            </a:r>
            <a:r>
              <a:rPr lang="en-US" sz="1600" b="1" dirty="0"/>
              <a:t> </a:t>
            </a:r>
            <a:r>
              <a:rPr lang="en-US" sz="1600" b="1" dirty="0" err="1"/>
              <a:t>Eure</a:t>
            </a:r>
            <a:r>
              <a:rPr lang="en-US" sz="1600" b="1" dirty="0"/>
              <a:t> </a:t>
            </a:r>
            <a:r>
              <a:rPr lang="en-US" sz="1600" b="1" dirty="0" err="1"/>
              <a:t>Aufmerksamkeit</a:t>
            </a:r>
            <a:endParaRPr lang="en-US" sz="1600" b="1" dirty="0"/>
          </a:p>
          <a:p>
            <a:pPr marL="0" indent="0">
              <a:lnSpc>
                <a:spcPct val="90000"/>
              </a:lnSpc>
              <a:buNone/>
            </a:pPr>
            <a:endParaRPr lang="en-US" sz="1600" b="1" dirty="0"/>
          </a:p>
          <a:p>
            <a:pPr marL="0" indent="0">
              <a:lnSpc>
                <a:spcPct val="90000"/>
              </a:lnSpc>
              <a:buNone/>
            </a:pPr>
            <a:r>
              <a:rPr lang="en-US" sz="1600" b="1" dirty="0"/>
              <a:t>Wolfgang Ehmke</a:t>
            </a:r>
          </a:p>
          <a:p>
            <a:pPr marL="0" indent="0">
              <a:lnSpc>
                <a:spcPct val="90000"/>
              </a:lnSpc>
              <a:buNone/>
            </a:pPr>
            <a:r>
              <a:rPr lang="en-US" sz="1600" b="1" dirty="0"/>
              <a:t>BI </a:t>
            </a:r>
            <a:r>
              <a:rPr lang="en-US" sz="1600" b="1" dirty="0" err="1"/>
              <a:t>Umweltschutz</a:t>
            </a:r>
            <a:r>
              <a:rPr lang="en-US" sz="1600" b="1" dirty="0"/>
              <a:t> </a:t>
            </a:r>
            <a:r>
              <a:rPr lang="en-US" sz="1600" b="1" dirty="0" err="1"/>
              <a:t>Lüchow</a:t>
            </a:r>
            <a:r>
              <a:rPr lang="en-US" sz="1600" b="1" dirty="0"/>
              <a:t>-Dannenberg</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252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6000">
        <p159:morph option="byObject"/>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Gorleben </a:t>
            </a:r>
            <a:r>
              <a:rPr lang="en-US" b="0" i="0" kern="1200" dirty="0" err="1">
                <a:solidFill>
                  <a:srgbClr val="FFFFFF"/>
                </a:solidFill>
                <a:latin typeface="+mj-lt"/>
                <a:ea typeface="+mj-ea"/>
                <a:cs typeface="+mj-cs"/>
              </a:rPr>
              <a:t>ist</a:t>
            </a:r>
            <a:r>
              <a:rPr lang="en-US" dirty="0">
                <a:solidFill>
                  <a:srgbClr val="FFFFFF"/>
                </a:solidFill>
              </a:rPr>
              <a:t> </a:t>
            </a:r>
            <a:r>
              <a:rPr lang="en-US" dirty="0" err="1">
                <a:solidFill>
                  <a:srgbClr val="FFFFFF"/>
                </a:solidFill>
              </a:rPr>
              <a:t>raus</a:t>
            </a:r>
            <a:r>
              <a:rPr lang="en-US" dirty="0">
                <a:solidFill>
                  <a:srgbClr val="FFFFFF"/>
                </a:solidFill>
              </a:rPr>
              <a:t>.</a:t>
            </a:r>
            <a:br>
              <a:rPr lang="en-US" dirty="0">
                <a:solidFill>
                  <a:srgbClr val="FFFFFF"/>
                </a:solidFill>
              </a:rPr>
            </a:br>
            <a:r>
              <a:rPr lang="en-US" dirty="0">
                <a:solidFill>
                  <a:srgbClr val="FFFFFF"/>
                </a:solidFill>
              </a:rPr>
              <a:t>Der Landkreis </a:t>
            </a:r>
            <a:r>
              <a:rPr lang="en-US" dirty="0" err="1">
                <a:solidFill>
                  <a:srgbClr val="FFFFFF"/>
                </a:solidFill>
              </a:rPr>
              <a:t>bleibt</a:t>
            </a:r>
            <a:r>
              <a:rPr lang="en-US" dirty="0">
                <a:solidFill>
                  <a:srgbClr val="FFFFFF"/>
                </a:solidFill>
              </a:rPr>
              <a:t> </a:t>
            </a:r>
            <a:r>
              <a:rPr lang="en-US" dirty="0" err="1">
                <a:solidFill>
                  <a:srgbClr val="FFFFFF"/>
                </a:solidFill>
              </a:rPr>
              <a:t>drin</a:t>
            </a:r>
            <a:r>
              <a:rPr lang="en-US" dirty="0">
                <a:solidFill>
                  <a:srgbClr val="FFFFFF"/>
                </a:solidFill>
              </a:rPr>
              <a:t>!</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Tree>
    <p:extLst>
      <p:ext uri="{BB962C8B-B14F-4D97-AF65-F5344CB8AC3E}">
        <p14:creationId xmlns:p14="http://schemas.microsoft.com/office/powerpoint/2010/main" val="285900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Gorleben </a:t>
            </a:r>
            <a:r>
              <a:rPr lang="en-US" sz="1600" b="1" dirty="0" err="1">
                <a:latin typeface="+mn-lt"/>
              </a:rPr>
              <a:t>ist</a:t>
            </a:r>
            <a:r>
              <a:rPr lang="en-US" sz="1600" b="1" dirty="0">
                <a:latin typeface="+mn-lt"/>
              </a:rPr>
              <a:t> </a:t>
            </a:r>
            <a:r>
              <a:rPr lang="en-US" sz="1600" b="1" dirty="0" err="1">
                <a:latin typeface="+mn-lt"/>
              </a:rPr>
              <a:t>raus</a:t>
            </a:r>
            <a:r>
              <a:rPr lang="en-US" sz="1600" b="1" dirty="0">
                <a:latin typeface="+mn-lt"/>
              </a:rPr>
              <a:t>!</a:t>
            </a:r>
            <a:endParaRPr lang="en-US" sz="1600" dirty="0">
              <a:latin typeface="+mn-lt"/>
            </a:endParaRPr>
          </a:p>
          <a:p>
            <a:pPr>
              <a:buClr>
                <a:schemeClr val="accent6">
                  <a:lumMod val="75000"/>
                </a:schemeClr>
              </a:buClr>
            </a:pPr>
            <a:r>
              <a:rPr lang="de-DE" sz="1600" dirty="0">
                <a:latin typeface="+mn-lt"/>
              </a:rPr>
              <a:t>Der Salzstock Gorleben-Rambow wurde über drei Kriterien ausgeschlossen: </a:t>
            </a:r>
            <a:br>
              <a:rPr lang="de-DE" sz="1600" dirty="0">
                <a:latin typeface="+mn-lt"/>
              </a:rPr>
            </a:br>
            <a:r>
              <a:rPr lang="de-DE" sz="1600" dirty="0">
                <a:latin typeface="+mn-lt"/>
              </a:rPr>
              <a:t>Das </a:t>
            </a:r>
            <a:r>
              <a:rPr lang="de-DE" sz="1600" b="1" dirty="0">
                <a:latin typeface="+mn-lt"/>
              </a:rPr>
              <a:t>Rückhaltevermögen</a:t>
            </a:r>
            <a:r>
              <a:rPr lang="de-DE" sz="1600" dirty="0">
                <a:latin typeface="+mn-lt"/>
              </a:rPr>
              <a:t>, hier wurde der Indikator </a:t>
            </a:r>
            <a:r>
              <a:rPr lang="de-DE" sz="1600" dirty="0" err="1">
                <a:latin typeface="+mn-lt"/>
              </a:rPr>
              <a:t>Kd</a:t>
            </a:r>
            <a:r>
              <a:rPr lang="de-DE" sz="1600" dirty="0">
                <a:latin typeface="+mn-lt"/>
              </a:rPr>
              <a:t>-Wert, also die Dissoziationskonstante, gerissen. Das nächste Kriterium ist die Bewertung der </a:t>
            </a:r>
            <a:r>
              <a:rPr lang="de-DE" sz="1600" b="1" dirty="0">
                <a:latin typeface="+mn-lt"/>
              </a:rPr>
              <a:t>hydrochemischen Verhältnisse</a:t>
            </a:r>
            <a:r>
              <a:rPr lang="de-DE" sz="1600" dirty="0">
                <a:latin typeface="+mn-lt"/>
              </a:rPr>
              <a:t>, der pH-Wert wurde hier als nicht günstig eingestuft. Und dann das </a:t>
            </a:r>
            <a:r>
              <a:rPr lang="de-DE" sz="1600" b="1" dirty="0">
                <a:latin typeface="+mn-lt"/>
              </a:rPr>
              <a:t>Deckgebirge</a:t>
            </a:r>
            <a:r>
              <a:rPr lang="de-DE" sz="1600" dirty="0">
                <a:latin typeface="+mn-lt"/>
              </a:rPr>
              <a:t>: Hier wurden alle drei Indikatoren als ungünstig bewertet.</a:t>
            </a:r>
            <a:br>
              <a:rPr lang="de-DE" sz="1600" dirty="0">
                <a:latin typeface="+mn-lt"/>
              </a:rPr>
            </a:br>
            <a:br>
              <a:rPr lang="de-DE" sz="600" dirty="0">
                <a:latin typeface="+mn-lt"/>
              </a:rPr>
            </a:br>
            <a:r>
              <a:rPr lang="de-DE" sz="1600" dirty="0">
                <a:latin typeface="+mn-lt"/>
              </a:rPr>
              <a:t>Natürlich hätte man Letzteres seit </a:t>
            </a:r>
            <a:r>
              <a:rPr lang="de-DE" sz="1600" dirty="0" err="1">
                <a:latin typeface="+mn-lt"/>
              </a:rPr>
              <a:t>Duphorn</a:t>
            </a:r>
            <a:r>
              <a:rPr lang="de-DE" sz="1600" dirty="0">
                <a:latin typeface="+mn-lt"/>
              </a:rPr>
              <a:t> wissen können …</a:t>
            </a:r>
          </a:p>
          <a:p>
            <a:pPr>
              <a:buClr>
                <a:schemeClr val="accent6">
                  <a:lumMod val="75000"/>
                </a:schemeClr>
              </a:buClr>
            </a:pPr>
            <a:r>
              <a:rPr lang="de-DE" sz="1600" dirty="0">
                <a:latin typeface="+mn-lt"/>
              </a:rPr>
              <a:t>Nach § 36, Abs. 1, Nummer 1 </a:t>
            </a:r>
            <a:r>
              <a:rPr lang="de-DE" sz="1600" dirty="0" err="1">
                <a:latin typeface="+mn-lt"/>
              </a:rPr>
              <a:t>StandAG</a:t>
            </a:r>
            <a:r>
              <a:rPr lang="de-DE" sz="1600" dirty="0">
                <a:latin typeface="+mn-lt"/>
              </a:rPr>
              <a:t> ist Gorleben aus dem Standortauswahlwahlverfahren ausgeschieden, weil Gorleben nicht zu den ermittelten Teilgebieten im Sinne von § 13, Abs. 2 </a:t>
            </a:r>
            <a:r>
              <a:rPr lang="de-DE" sz="1600" dirty="0" err="1">
                <a:latin typeface="+mn-lt"/>
              </a:rPr>
              <a:t>StandAG</a:t>
            </a:r>
            <a:r>
              <a:rPr lang="de-DE" sz="1600" dirty="0">
                <a:latin typeface="+mn-lt"/>
              </a:rPr>
              <a:t> gehört. </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498809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Die Rolle der BGE</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Die </a:t>
            </a:r>
            <a:r>
              <a:rPr lang="en-US" sz="1600" b="1" dirty="0" err="1">
                <a:latin typeface="+mn-lt"/>
              </a:rPr>
              <a:t>Bundesgesellschaft</a:t>
            </a:r>
            <a:r>
              <a:rPr lang="en-US" sz="1600" b="1" dirty="0">
                <a:latin typeface="+mn-lt"/>
              </a:rPr>
              <a:t> für </a:t>
            </a:r>
            <a:r>
              <a:rPr lang="en-US" sz="1600" b="1" dirty="0" err="1">
                <a:latin typeface="+mn-lt"/>
              </a:rPr>
              <a:t>Endlagerung</a:t>
            </a:r>
            <a:r>
              <a:rPr lang="en-US" sz="1600" b="1" dirty="0">
                <a:latin typeface="+mn-lt"/>
              </a:rPr>
              <a:t> (BGE) – lt. § 3 </a:t>
            </a:r>
            <a:r>
              <a:rPr lang="en-US" sz="1600" b="1" dirty="0" err="1">
                <a:latin typeface="+mn-lt"/>
              </a:rPr>
              <a:t>StandAG</a:t>
            </a:r>
            <a:r>
              <a:rPr lang="en-US" sz="1600" b="1" dirty="0">
                <a:latin typeface="+mn-lt"/>
              </a:rPr>
              <a:t> - </a:t>
            </a:r>
            <a:r>
              <a:rPr lang="en-US" sz="1600" b="1" dirty="0" err="1">
                <a:latin typeface="+mn-lt"/>
              </a:rPr>
              <a:t>Vorhabensträgerin</a:t>
            </a:r>
            <a:endParaRPr lang="en-US" sz="1600" dirty="0">
              <a:latin typeface="+mn-lt"/>
            </a:endParaRPr>
          </a:p>
          <a:p>
            <a:pPr>
              <a:buClr>
                <a:schemeClr val="accent6">
                  <a:lumMod val="75000"/>
                </a:schemeClr>
              </a:buClr>
            </a:pPr>
            <a:r>
              <a:rPr lang="de-DE" sz="1600" dirty="0">
                <a:latin typeface="+mn-lt"/>
              </a:rPr>
              <a:t>sammelt Geodaten bundesweit ein</a:t>
            </a:r>
          </a:p>
          <a:p>
            <a:pPr>
              <a:buClr>
                <a:schemeClr val="accent6">
                  <a:lumMod val="75000"/>
                </a:schemeClr>
              </a:buClr>
            </a:pPr>
            <a:r>
              <a:rPr lang="de-DE" sz="1600" dirty="0">
                <a:latin typeface="+mn-lt"/>
              </a:rPr>
              <a:t>wertet sie aus</a:t>
            </a:r>
          </a:p>
          <a:p>
            <a:pPr>
              <a:buClr>
                <a:schemeClr val="accent6">
                  <a:lumMod val="75000"/>
                </a:schemeClr>
              </a:buClr>
            </a:pPr>
            <a:r>
              <a:rPr lang="de-DE" sz="1600" dirty="0">
                <a:latin typeface="+mn-lt"/>
              </a:rPr>
              <a:t>erstellte ersten Zwischenbericht (28.September)</a:t>
            </a:r>
          </a:p>
          <a:p>
            <a:pPr>
              <a:buClr>
                <a:schemeClr val="accent6">
                  <a:lumMod val="75000"/>
                </a:schemeClr>
              </a:buClr>
            </a:pPr>
            <a:r>
              <a:rPr lang="de-DE" sz="1600" dirty="0">
                <a:solidFill>
                  <a:srgbClr val="FF0000"/>
                </a:solidFill>
                <a:latin typeface="+mn-lt"/>
              </a:rPr>
              <a:t>berücksichtigt den Kommentar der Fachkonferenz Teilgebiete</a:t>
            </a:r>
          </a:p>
          <a:p>
            <a:pPr>
              <a:buClr>
                <a:schemeClr val="accent6">
                  <a:lumMod val="75000"/>
                </a:schemeClr>
              </a:buClr>
            </a:pPr>
            <a:r>
              <a:rPr lang="de-DE" sz="1600" dirty="0">
                <a:latin typeface="+mn-lt"/>
              </a:rPr>
              <a:t>arbeitet unverdrossen weiter</a:t>
            </a:r>
          </a:p>
          <a:p>
            <a:pPr>
              <a:buClr>
                <a:schemeClr val="accent6">
                  <a:lumMod val="75000"/>
                </a:schemeClr>
              </a:buClr>
            </a:pPr>
            <a:r>
              <a:rPr lang="de-DE" sz="1600" dirty="0">
                <a:latin typeface="+mn-lt"/>
              </a:rPr>
              <a:t>legt einen Endbericht vor</a:t>
            </a:r>
          </a:p>
          <a:p>
            <a:pPr>
              <a:buClr>
                <a:schemeClr val="accent6">
                  <a:lumMod val="75000"/>
                </a:schemeClr>
              </a:buClr>
            </a:pPr>
            <a:r>
              <a:rPr lang="de-DE" sz="1600" dirty="0">
                <a:latin typeface="+mn-lt"/>
              </a:rPr>
              <a:t>schlägt Standorte für die übertägige Erkundung vor</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456266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Die Rolle der BGE</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Die </a:t>
            </a:r>
            <a:r>
              <a:rPr lang="en-US" sz="1600" b="1" dirty="0" err="1">
                <a:latin typeface="+mn-lt"/>
              </a:rPr>
              <a:t>Problemlage</a:t>
            </a:r>
            <a:endParaRPr lang="en-US" sz="1600" dirty="0">
              <a:latin typeface="+mn-lt"/>
            </a:endParaRPr>
          </a:p>
          <a:p>
            <a:pPr>
              <a:buClr>
                <a:schemeClr val="accent6">
                  <a:lumMod val="75000"/>
                </a:schemeClr>
              </a:buClr>
            </a:pPr>
            <a:r>
              <a:rPr lang="de-DE" sz="1600" dirty="0">
                <a:latin typeface="+mn-lt"/>
              </a:rPr>
              <a:t>Geowissenschaftliche Vorgaben lt. </a:t>
            </a:r>
            <a:r>
              <a:rPr lang="de-DE" sz="1600" dirty="0" err="1">
                <a:latin typeface="+mn-lt"/>
              </a:rPr>
              <a:t>StandAG</a:t>
            </a:r>
            <a:endParaRPr lang="de-DE" sz="1600" dirty="0">
              <a:latin typeface="+mn-lt"/>
            </a:endParaRPr>
          </a:p>
          <a:p>
            <a:pPr>
              <a:buClr>
                <a:schemeClr val="accent6">
                  <a:lumMod val="75000"/>
                </a:schemeClr>
              </a:buClr>
            </a:pPr>
            <a:r>
              <a:rPr lang="de-DE" sz="1600" dirty="0">
                <a:latin typeface="+mn-lt"/>
              </a:rPr>
              <a:t>Ausschlusskriterien, Mindestanforderungen, Abwägungskriterien werden nicht </a:t>
            </a:r>
            <a:br>
              <a:rPr lang="de-DE" sz="1600" dirty="0">
                <a:latin typeface="+mn-lt"/>
              </a:rPr>
            </a:br>
            <a:r>
              <a:rPr lang="de-DE" sz="1600" dirty="0">
                <a:latin typeface="+mn-lt"/>
              </a:rPr>
              <a:t>weiter evaluiert, der Stand von Wissenschaft und Technik fließt nicht in das Standortauswahlgesetz (</a:t>
            </a:r>
            <a:r>
              <a:rPr lang="de-DE" sz="1600" dirty="0" err="1">
                <a:latin typeface="+mn-lt"/>
              </a:rPr>
              <a:t>StandAG</a:t>
            </a:r>
            <a:r>
              <a:rPr lang="de-DE" sz="1600" dirty="0">
                <a:latin typeface="+mn-lt"/>
              </a:rPr>
              <a:t>) ein</a:t>
            </a:r>
          </a:p>
          <a:p>
            <a:pPr>
              <a:buClr>
                <a:schemeClr val="accent6">
                  <a:lumMod val="75000"/>
                </a:schemeClr>
              </a:buClr>
            </a:pPr>
            <a:r>
              <a:rPr lang="de-DE" sz="1600" dirty="0">
                <a:latin typeface="+mn-lt"/>
              </a:rPr>
              <a:t>BGE arbeitet mit diesem „Korsett“ – Widerspruch zum apostrophierten </a:t>
            </a:r>
            <a:br>
              <a:rPr lang="de-DE" sz="1600" dirty="0">
                <a:latin typeface="+mn-lt"/>
              </a:rPr>
            </a:br>
            <a:r>
              <a:rPr lang="de-DE" sz="1600" dirty="0">
                <a:latin typeface="+mn-lt"/>
              </a:rPr>
              <a:t>„lernenden Verfahren“</a:t>
            </a:r>
          </a:p>
          <a:p>
            <a:pPr>
              <a:buClr>
                <a:schemeClr val="accent6">
                  <a:lumMod val="75000"/>
                </a:schemeClr>
              </a:buClr>
            </a:pPr>
            <a:r>
              <a:rPr lang="de-DE" sz="1600" dirty="0">
                <a:latin typeface="+mn-lt"/>
              </a:rPr>
              <a:t>Review-Möglichkeiten sind nur angedacht, nicht im Gesetz formuliert</a:t>
            </a:r>
          </a:p>
          <a:p>
            <a:pPr>
              <a:buClr>
                <a:schemeClr val="accent6">
                  <a:lumMod val="75000"/>
                </a:schemeClr>
              </a:buClr>
            </a:pPr>
            <a:r>
              <a:rPr lang="de-DE" sz="1600" dirty="0">
                <a:latin typeface="+mn-lt"/>
              </a:rPr>
              <a: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5342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Die Rolle des BASE</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Das </a:t>
            </a:r>
            <a:r>
              <a:rPr lang="en-US" sz="1600" b="1" dirty="0" err="1">
                <a:latin typeface="+mn-lt"/>
              </a:rPr>
              <a:t>Bundesamt</a:t>
            </a:r>
            <a:r>
              <a:rPr lang="en-US" sz="1600" b="1" dirty="0">
                <a:latin typeface="+mn-lt"/>
              </a:rPr>
              <a:t> für die </a:t>
            </a:r>
            <a:r>
              <a:rPr lang="en-US" sz="1600" b="1" dirty="0" err="1">
                <a:latin typeface="+mn-lt"/>
              </a:rPr>
              <a:t>Sicherheit</a:t>
            </a:r>
            <a:r>
              <a:rPr lang="en-US" sz="1600" b="1" dirty="0">
                <a:latin typeface="+mn-lt"/>
              </a:rPr>
              <a:t> der </a:t>
            </a:r>
            <a:r>
              <a:rPr lang="en-US" sz="1600" b="1" dirty="0" err="1">
                <a:latin typeface="+mn-lt"/>
              </a:rPr>
              <a:t>nuklearen</a:t>
            </a:r>
            <a:r>
              <a:rPr lang="en-US" sz="1600" b="1" dirty="0">
                <a:latin typeface="+mn-lt"/>
              </a:rPr>
              <a:t> </a:t>
            </a:r>
            <a:r>
              <a:rPr lang="en-US" sz="1600" b="1" dirty="0" err="1">
                <a:latin typeface="+mn-lt"/>
              </a:rPr>
              <a:t>Entsorgung</a:t>
            </a:r>
            <a:r>
              <a:rPr lang="en-US" sz="1600" b="1" dirty="0">
                <a:latin typeface="+mn-lt"/>
              </a:rPr>
              <a:t> (BASE) lt. § 4 </a:t>
            </a:r>
            <a:r>
              <a:rPr lang="en-US" sz="1600" b="1" dirty="0" err="1">
                <a:latin typeface="+mn-lt"/>
              </a:rPr>
              <a:t>StandAG</a:t>
            </a:r>
            <a:endParaRPr lang="en-US" sz="1600" dirty="0">
              <a:latin typeface="+mn-lt"/>
            </a:endParaRPr>
          </a:p>
          <a:p>
            <a:pPr>
              <a:buClr>
                <a:schemeClr val="accent6">
                  <a:lumMod val="75000"/>
                </a:schemeClr>
              </a:buClr>
            </a:pPr>
            <a:r>
              <a:rPr lang="de-DE" sz="1600" dirty="0">
                <a:latin typeface="+mn-lt"/>
              </a:rPr>
              <a:t>fungiert im ersten Verfahrensschritt als Partizipationsbehörde</a:t>
            </a:r>
          </a:p>
          <a:p>
            <a:pPr>
              <a:buClr>
                <a:schemeClr val="accent6">
                  <a:lumMod val="75000"/>
                </a:schemeClr>
              </a:buClr>
            </a:pPr>
            <a:r>
              <a:rPr lang="de-DE" sz="1600" dirty="0">
                <a:latin typeface="+mn-lt"/>
              </a:rPr>
              <a:t>bewertet die BGE-Resultate nicht</a:t>
            </a:r>
          </a:p>
          <a:p>
            <a:pPr>
              <a:buClr>
                <a:schemeClr val="accent6">
                  <a:lumMod val="75000"/>
                </a:schemeClr>
              </a:buClr>
            </a:pPr>
            <a:r>
              <a:rPr lang="de-DE" sz="1600" dirty="0">
                <a:solidFill>
                  <a:srgbClr val="FF0000"/>
                </a:solidFill>
                <a:latin typeface="+mn-lt"/>
              </a:rPr>
              <a:t>beruft nach der Übergabe des BGE-Zwischenberichts die </a:t>
            </a:r>
            <a:br>
              <a:rPr lang="de-DE" sz="1600" dirty="0">
                <a:solidFill>
                  <a:srgbClr val="FF0000"/>
                </a:solidFill>
                <a:latin typeface="+mn-lt"/>
              </a:rPr>
            </a:br>
            <a:r>
              <a:rPr lang="de-DE" sz="1600" dirty="0">
                <a:solidFill>
                  <a:srgbClr val="FF0000"/>
                </a:solidFill>
                <a:latin typeface="+mn-lt"/>
              </a:rPr>
              <a:t>Fachkonferenz Teilgebiete ein</a:t>
            </a:r>
          </a:p>
          <a:p>
            <a:pPr>
              <a:buClr>
                <a:schemeClr val="accent6">
                  <a:lumMod val="75000"/>
                </a:schemeClr>
              </a:buClr>
            </a:pPr>
            <a:r>
              <a:rPr lang="de-DE" sz="1600" dirty="0">
                <a:latin typeface="+mn-lt"/>
              </a:rPr>
              <a:t>Im </a:t>
            </a:r>
            <a:r>
              <a:rPr lang="de-DE" sz="1600" dirty="0" err="1">
                <a:latin typeface="+mn-lt"/>
              </a:rPr>
              <a:t>StandAG</a:t>
            </a:r>
            <a:r>
              <a:rPr lang="de-DE" sz="1600" dirty="0">
                <a:latin typeface="+mn-lt"/>
              </a:rPr>
              <a:t> ist klar geregelt (§§14.2 und 15.1), dass erst an dieser Stelle das BASE neben der Rolle als Partizipationsbehörde auch einen Prüfauftrag hat…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90134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Die Rolle des </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Nationalen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Begleitgremiums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dirty="0">
                <a:latin typeface="+mn-lt"/>
              </a:rPr>
              <a:t>Aufgabe lt. § 8 </a:t>
            </a:r>
            <a:r>
              <a:rPr lang="en-US" sz="1600" b="1" dirty="0" err="1">
                <a:latin typeface="+mn-lt"/>
              </a:rPr>
              <a:t>StandAG</a:t>
            </a:r>
            <a:endParaRPr lang="en-US" sz="1600" dirty="0">
              <a:latin typeface="+mn-lt"/>
            </a:endParaRPr>
          </a:p>
          <a:p>
            <a:pPr>
              <a:lnSpc>
                <a:spcPct val="107000"/>
              </a:lnSpc>
              <a:buClr>
                <a:schemeClr val="accent6">
                  <a:lumMod val="75000"/>
                </a:schemeClr>
              </a:buClr>
            </a:pPr>
            <a:r>
              <a:rPr lang="de-DE" sz="1600" dirty="0">
                <a:latin typeface="+mn-lt"/>
              </a:rPr>
              <a:t>Aufgabe ist die vermittelnde und unabhängige Begleitung des Standortauswahl-verfahrens, insbesondere der Öffentlichkeitsbeteiligung, mit dem Ziel, so Vertrauen in die Verfahrensdurchführung zu ermöglichen</a:t>
            </a:r>
          </a:p>
          <a:p>
            <a:pPr>
              <a:lnSpc>
                <a:spcPct val="107000"/>
              </a:lnSpc>
              <a:buClr>
                <a:schemeClr val="accent6">
                  <a:lumMod val="75000"/>
                </a:schemeClr>
              </a:buClr>
            </a:pPr>
            <a:r>
              <a:rPr lang="de-DE" sz="1600" dirty="0">
                <a:latin typeface="+mn-lt"/>
              </a:rPr>
              <a:t>Es kann sich unabhängig und wissenschaftlich mit sämtlichen Fragestellungen das Standortauswahlverfahren betreffend befassen, die zuständigen Institutionen jederzeit befragen und Stellungnahmen abgeben</a:t>
            </a:r>
          </a:p>
          <a:p>
            <a:pPr>
              <a:lnSpc>
                <a:spcPct val="107000"/>
              </a:lnSpc>
              <a:buClr>
                <a:schemeClr val="accent6">
                  <a:lumMod val="75000"/>
                </a:schemeClr>
              </a:buClr>
            </a:pPr>
            <a:r>
              <a:rPr lang="de-DE" sz="1600" dirty="0">
                <a:latin typeface="+mn-lt"/>
              </a:rPr>
              <a:t>Es kann dem Deutschen Bundestag weitere Empfehlungen zum Standortauswahlverfahren geben</a:t>
            </a:r>
          </a:p>
          <a:p>
            <a:pPr marL="0" indent="0">
              <a:lnSpc>
                <a:spcPct val="90000"/>
              </a:lnSpc>
              <a:buClr>
                <a:schemeClr val="bg1">
                  <a:lumMod val="65000"/>
                </a:schemeClr>
              </a:buClr>
              <a:buNone/>
            </a:pPr>
            <a:r>
              <a:rPr lang="en-US" sz="1600" b="1" dirty="0">
                <a:latin typeface="+mn-lt"/>
              </a:rPr>
              <a:t>Die </a:t>
            </a:r>
            <a:r>
              <a:rPr lang="en-US" sz="1600" b="1" dirty="0" err="1">
                <a:latin typeface="+mn-lt"/>
              </a:rPr>
              <a:t>Problemlage</a:t>
            </a:r>
            <a:endParaRPr lang="en-US" sz="1600" b="1" dirty="0">
              <a:latin typeface="+mn-lt"/>
            </a:endParaRPr>
          </a:p>
          <a:p>
            <a:pPr>
              <a:lnSpc>
                <a:spcPct val="107000"/>
              </a:lnSpc>
              <a:buClr>
                <a:schemeClr val="accent6">
                  <a:lumMod val="75000"/>
                </a:schemeClr>
              </a:buClr>
            </a:pPr>
            <a:r>
              <a:rPr lang="de-DE" sz="1600" dirty="0">
                <a:latin typeface="+mn-lt"/>
              </a:rPr>
              <a:t>Die Mittelvergabe für Expertisen, reine </a:t>
            </a:r>
            <a:r>
              <a:rPr lang="de-DE" sz="1600" dirty="0" err="1">
                <a:latin typeface="+mn-lt"/>
              </a:rPr>
              <a:t>Bittstellerfunktion</a:t>
            </a:r>
            <a:r>
              <a:rPr lang="de-DE" sz="1600" dirty="0">
                <a:latin typeface="+mn-lt"/>
              </a:rPr>
              <a:t> gegenüber dem Bundestag</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82198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err="1">
                <a:latin typeface="+mn-lt"/>
              </a:rPr>
              <a:t>Allgemein</a:t>
            </a:r>
            <a:endParaRPr lang="en-US" sz="1600" dirty="0">
              <a:latin typeface="+mn-lt"/>
            </a:endParaRPr>
          </a:p>
          <a:p>
            <a:pPr>
              <a:buClr>
                <a:schemeClr val="accent6">
                  <a:lumMod val="75000"/>
                </a:schemeClr>
              </a:buClr>
            </a:pPr>
            <a:r>
              <a:rPr lang="de-DE" sz="1600" dirty="0">
                <a:latin typeface="+mn-lt"/>
              </a:rPr>
              <a:t> 54 Prozent der Gesamtfläche in der Bundesrepublik Deutschlands werden als „günstig“ für die Endlagerung eingeschätzt, das umfasst 194.157 Quadratkilometer</a:t>
            </a:r>
          </a:p>
          <a:p>
            <a:pPr>
              <a:buClr>
                <a:schemeClr val="accent6">
                  <a:lumMod val="75000"/>
                </a:schemeClr>
              </a:buClr>
            </a:pPr>
            <a:r>
              <a:rPr lang="de-DE" sz="1600" dirty="0">
                <a:latin typeface="+mn-lt"/>
              </a:rPr>
              <a:t>90 Teilgebiete wurden ausgewiesen, davon 74 Salzformationen - 60 Salzstöcke und 14 Salzkissen</a:t>
            </a:r>
          </a:p>
          <a:p>
            <a:pPr>
              <a:buClr>
                <a:schemeClr val="accent6">
                  <a:lumMod val="75000"/>
                </a:schemeClr>
              </a:buClr>
            </a:pPr>
            <a:r>
              <a:rPr lang="de-DE" sz="1600" dirty="0">
                <a:latin typeface="+mn-lt"/>
              </a:rPr>
              <a:t>56 Teilgebiete davon liegen in Niedersachsen, betroffen sind insgesamt 45 Landkreise und kreisfreie Städte</a:t>
            </a:r>
          </a:p>
          <a:p>
            <a:pPr>
              <a:buClr>
                <a:schemeClr val="accent6">
                  <a:lumMod val="75000"/>
                </a:schemeClr>
              </a:buClr>
            </a:pPr>
            <a:r>
              <a:rPr lang="de-DE" sz="1600" dirty="0">
                <a:latin typeface="+mn-lt"/>
              </a:rPr>
              <a:t>Gorleben ist raus, aber der Landkreis Lüchow-Dannenberg ist weiter betroffen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940881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dirty="0"/>
              <a:t>Gorleben </a:t>
            </a:r>
            <a:r>
              <a:rPr lang="en-US" sz="1600" b="1" dirty="0" err="1"/>
              <a:t>ist</a:t>
            </a:r>
            <a:r>
              <a:rPr lang="en-US" sz="1600" b="1" dirty="0"/>
              <a:t> </a:t>
            </a:r>
            <a:r>
              <a:rPr lang="en-US" sz="1600" b="1" dirty="0" err="1"/>
              <a:t>raus</a:t>
            </a:r>
            <a:r>
              <a:rPr lang="en-US" sz="1600" b="1" dirty="0"/>
              <a:t>!</a:t>
            </a:r>
            <a:endParaRPr lang="en-US" sz="1600" dirty="0"/>
          </a:p>
          <a:p>
            <a:pPr marL="0" indent="0">
              <a:buNone/>
            </a:pPr>
            <a:r>
              <a:rPr lang="de-DE" sz="1600" dirty="0"/>
              <a:t>„Es könnte allenfalls die Frage aufgeworfen werden, ob nicht noch das Ergebnis der Fachkonferenz Teilgebiete (§ 9 </a:t>
            </a:r>
            <a:r>
              <a:rPr lang="de-DE" sz="1600" dirty="0" err="1"/>
              <a:t>StandAG</a:t>
            </a:r>
            <a:r>
              <a:rPr lang="de-DE" sz="1600" dirty="0"/>
              <a:t>) abzuwarten ist, denn ein endgültiger Ausschluss von Gorleben vor Abschluss dieses Beteiligungsformats lässt die Öffentlichkeitsbeteiligung insoweit in gewisser Weise leerlaufen. </a:t>
            </a:r>
            <a:br>
              <a:rPr lang="de-DE" sz="1600" dirty="0"/>
            </a:br>
            <a:r>
              <a:rPr lang="de-DE" sz="1600" b="1" dirty="0"/>
              <a:t>Meines Erachtens würde ein solcher Einwand allerdings nicht durchgreifen, denn der Wortlaut von § 36, Abs. 1, Nummer 1 </a:t>
            </a:r>
            <a:r>
              <a:rPr lang="de-DE" sz="1600" b="1" dirty="0" err="1"/>
              <a:t>StandAG</a:t>
            </a:r>
            <a:r>
              <a:rPr lang="de-DE" sz="1600" b="1" dirty="0"/>
              <a:t> ist eindeutig. Es gibt keine Anhaltspunkte dafür, dass ein durch den Zwischenbericht ausgeschlossener Standort infolge der Ergebnisse der Fachkonferenz wieder aufleben kann. </a:t>
            </a:r>
            <a:br>
              <a:rPr lang="de-DE" sz="1600" dirty="0"/>
            </a:br>
            <a:r>
              <a:rPr lang="de-DE" sz="1600" dirty="0"/>
              <a:t>Das Gesetz sieht lediglich vor, dass der Vorhabenträger (BGE) die Beratungsergebnisse der Fachkonferenz Teilgebiete bei seinem Vorschlag für die übertägig zu erkunden den Standortregionen zu berücksichtigen hat (§ 9, Abs. 2, Satz 5 </a:t>
            </a:r>
            <a:r>
              <a:rPr lang="de-DE" sz="1600" dirty="0" err="1"/>
              <a:t>StandAG</a:t>
            </a:r>
            <a:r>
              <a:rPr lang="de-DE" sz="1600" dirty="0"/>
              <a:t>).“</a:t>
            </a:r>
          </a:p>
          <a:p>
            <a:pPr marL="0" indent="0">
              <a:buNone/>
            </a:pPr>
            <a:r>
              <a:rPr lang="de-DE" sz="1600" dirty="0"/>
              <a:t>Kommentar RA </a:t>
            </a:r>
            <a:r>
              <a:rPr lang="de-DE" sz="1600" dirty="0" err="1"/>
              <a:t>Wollenteit</a:t>
            </a:r>
            <a:endParaRPr lang="de-DE" sz="1600" dirty="0"/>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963174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 Lüchow-Dannenberg">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0</TotalTime>
  <Words>1960</Words>
  <Application>Microsoft Office PowerPoint</Application>
  <PresentationFormat>Breitbild</PresentationFormat>
  <Paragraphs>120</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Century Gothic</vt:lpstr>
      <vt:lpstr>Wingdings 3</vt:lpstr>
      <vt:lpstr>BI Lüchow-Dannenberg</vt:lpstr>
      <vt:lpstr>Gorleben ist raus. Der Landkreis bleibt drin!</vt:lpstr>
      <vt:lpstr>Gliederungsübersicht</vt:lpstr>
      <vt:lpstr>Ergebnisse des BGE-Zwischenberichts</vt:lpstr>
      <vt:lpstr>Die Rolle der BGE</vt:lpstr>
      <vt:lpstr>Die Rolle der BGE</vt:lpstr>
      <vt:lpstr>Die Rolle des BASE</vt:lpstr>
      <vt:lpstr>Die Rolle des  Nationalen Begleitgremiums</vt:lpstr>
      <vt:lpstr>Ergebnisse des BGE-Zwischenberichts</vt:lpstr>
      <vt:lpstr>Ergebnisse des BGE-Zwischenberichts</vt:lpstr>
      <vt:lpstr>Ergebnisse des BGE-Zwischenberichts</vt:lpstr>
      <vt:lpstr>Ergebnisse des BGE-Zwischenberichts</vt:lpstr>
      <vt:lpstr>Ergebnisse des BGE-Zwischenberichts</vt:lpstr>
      <vt:lpstr>Ergebnisse des BGE-Zwischenberichts</vt:lpstr>
      <vt:lpstr>Ergebnisse des BGE-Zwischenberichts</vt:lpstr>
      <vt:lpstr>Ergebnisse des BGE-Zwischenberichts</vt:lpstr>
      <vt:lpstr>Übersicht lt. Landesamt für Bergbau, Energie und Geologie</vt:lpstr>
      <vt:lpstr>Fachkonferenz Teilgebiete</vt:lpstr>
      <vt:lpstr>Kommentarfunktion des BGE-Zwischenberichts</vt:lpstr>
      <vt:lpstr>Fachkonferenz Teilgebiete</vt:lpstr>
      <vt:lpstr>Aufgaben in der Region</vt:lpstr>
      <vt:lpstr>Arbeitsaufträge in der Region (Beispiel)</vt:lpstr>
      <vt:lpstr>Blick in die Nachbarschaft: Salzstock Rosche</vt:lpstr>
      <vt:lpstr>Blick in die Nachbarschaft: NiendorfII/Wieren Wettenbostel/Ebstorf</vt:lpstr>
      <vt:lpstr>Arbeitsaufträge in der Region (Beispiel)</vt:lpstr>
      <vt:lpstr>Gorleben ist raus. Der Landkreis bleibt drin!</vt:lpstr>
      <vt:lpstr>Gorleben ist raus. Der Landkreis bleibt drin!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Endlagersuche – und was wird aus Gorleben?</dc:title>
  <dc:creator>Andreas Conradt</dc:creator>
  <cp:lastModifiedBy>Wolfgang Ehmke</cp:lastModifiedBy>
  <cp:revision>58</cp:revision>
  <dcterms:created xsi:type="dcterms:W3CDTF">2020-09-01T09:26:08Z</dcterms:created>
  <dcterms:modified xsi:type="dcterms:W3CDTF">2020-12-02T10:22:16Z</dcterms:modified>
</cp:coreProperties>
</file>