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89" r:id="rId2"/>
    <p:sldId id="258" r:id="rId3"/>
    <p:sldId id="328" r:id="rId4"/>
    <p:sldId id="329" r:id="rId5"/>
    <p:sldId id="330" r:id="rId6"/>
    <p:sldId id="332" r:id="rId7"/>
    <p:sldId id="331" r:id="rId8"/>
    <p:sldId id="344" r:id="rId9"/>
    <p:sldId id="333" r:id="rId10"/>
    <p:sldId id="334" r:id="rId11"/>
    <p:sldId id="339" r:id="rId12"/>
    <p:sldId id="335" r:id="rId13"/>
    <p:sldId id="337" r:id="rId14"/>
    <p:sldId id="338" r:id="rId15"/>
    <p:sldId id="340" r:id="rId16"/>
    <p:sldId id="342" r:id="rId17"/>
    <p:sldId id="343" r:id="rId18"/>
    <p:sldId id="30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8" d="100"/>
          <a:sy n="78" d="100"/>
        </p:scale>
        <p:origin x="25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de-DE"/>
              <a:t>Mastertitelformat bearbeiten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30.01.2021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8" name="Grafik 7">
            <a:extLst>
              <a:ext uri="{FF2B5EF4-FFF2-40B4-BE49-F238E27FC236}">
                <a16:creationId xmlns:a16="http://schemas.microsoft.com/office/drawing/2014/main" id="{B33F82AD-BE16-4533-BFA9-AD206A0B22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2324164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30.01.2021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9" name="Grafik 8">
            <a:extLst>
              <a:ext uri="{FF2B5EF4-FFF2-40B4-BE49-F238E27FC236}">
                <a16:creationId xmlns:a16="http://schemas.microsoft.com/office/drawing/2014/main" id="{DFA36ED6-BE46-48E8-98ED-2C5733A5C0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634836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de-DE"/>
              <a:t>Mastertitelformat bearbeiten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4" name="Date Placeholder 3"/>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30.01.2021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3" name="Grafik 2">
            <a:extLst>
              <a:ext uri="{FF2B5EF4-FFF2-40B4-BE49-F238E27FC236}">
                <a16:creationId xmlns:a16="http://schemas.microsoft.com/office/drawing/2014/main" id="{BA3A5D33-FF77-4CDD-9358-BD837FD42E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2102287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de-DE"/>
              <a:t>Mastertitelformat bearbeiten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de-DE"/>
              <a:t>Mastertextformat bearbeiten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4" name="Date Placeholder 3"/>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30.01.2021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pic>
        <p:nvPicPr>
          <p:cNvPr id="3" name="Grafik 2">
            <a:extLst>
              <a:ext uri="{FF2B5EF4-FFF2-40B4-BE49-F238E27FC236}">
                <a16:creationId xmlns:a16="http://schemas.microsoft.com/office/drawing/2014/main" id="{4D986648-3578-4368-BDF8-2750596356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1986701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30.01.2021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8" name="Grafik 7">
            <a:extLst>
              <a:ext uri="{FF2B5EF4-FFF2-40B4-BE49-F238E27FC236}">
                <a16:creationId xmlns:a16="http://schemas.microsoft.com/office/drawing/2014/main" id="{C120A22C-814D-4E2E-9FC6-67BC71B7EA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561076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e-DE"/>
              <a:t>Mastertitelformat bearbeiten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30.01.2021</a:t>
            </a:fld>
            <a:endParaRPr lang="de-DE"/>
          </a:p>
        </p:txBody>
      </p:sp>
      <p:sp>
        <p:nvSpPr>
          <p:cNvPr id="4"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8" name="Grafik 7">
            <a:extLst>
              <a:ext uri="{FF2B5EF4-FFF2-40B4-BE49-F238E27FC236}">
                <a16:creationId xmlns:a16="http://schemas.microsoft.com/office/drawing/2014/main" id="{0FC42B26-3A5B-43D2-AF94-1C91AD242E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2922336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Bild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e-DE"/>
              <a:t>Mastertitelformat bearbeiten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30.01.2021</a:t>
            </a:fld>
            <a:endParaRPr lang="de-DE"/>
          </a:p>
        </p:txBody>
      </p:sp>
      <p:sp>
        <p:nvSpPr>
          <p:cNvPr id="4"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8" name="Grafik 7">
            <a:extLst>
              <a:ext uri="{FF2B5EF4-FFF2-40B4-BE49-F238E27FC236}">
                <a16:creationId xmlns:a16="http://schemas.microsoft.com/office/drawing/2014/main" id="{F474589E-BFC0-4AD0-AC3F-D637EE882E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4024303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nchorCtr="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30.01.2021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8" name="Grafik 7">
            <a:extLst>
              <a:ext uri="{FF2B5EF4-FFF2-40B4-BE49-F238E27FC236}">
                <a16:creationId xmlns:a16="http://schemas.microsoft.com/office/drawing/2014/main" id="{96771377-E6BD-45E0-8514-4B1B8000CF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2340402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de-DE"/>
              <a:t>Mastertitelformat bearbeiten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30.01.2021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8" name="Grafik 7">
            <a:extLst>
              <a:ext uri="{FF2B5EF4-FFF2-40B4-BE49-F238E27FC236}">
                <a16:creationId xmlns:a16="http://schemas.microsoft.com/office/drawing/2014/main" id="{8783867A-DDAB-4467-A5CA-CF9733DCB8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825423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3"/>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30.01.2021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10" name="Grafik 9">
            <a:extLst>
              <a:ext uri="{FF2B5EF4-FFF2-40B4-BE49-F238E27FC236}">
                <a16:creationId xmlns:a16="http://schemas.microsoft.com/office/drawing/2014/main" id="{FD5BEC01-589C-4E4A-B038-43F0888DF0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3538357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30.01.2021</a:t>
            </a:fld>
            <a:endParaRPr lang="de-DE"/>
          </a:p>
        </p:txBody>
      </p:sp>
      <p:sp>
        <p:nvSpPr>
          <p:cNvPr id="5" name="Footer Placeholder 4"/>
          <p:cNvSpPr>
            <a:spLocks noGrp="1"/>
          </p:cNvSpPr>
          <p:nvPr>
            <p:ph type="ftr" sz="quarter" idx="11"/>
          </p:nvPr>
        </p:nvSpPr>
        <p:spPr/>
        <p:txBody>
          <a:bodyPr/>
          <a:lstStyle/>
          <a:p>
            <a:endParaRPr lang="de-DE"/>
          </a:p>
        </p:txBody>
      </p:sp>
      <p:pic>
        <p:nvPicPr>
          <p:cNvPr id="8" name="Grafik 7">
            <a:extLst>
              <a:ext uri="{FF2B5EF4-FFF2-40B4-BE49-F238E27FC236}">
                <a16:creationId xmlns:a16="http://schemas.microsoft.com/office/drawing/2014/main" id="{5CE81C95-0F66-4FF5-8D19-2E4BFA605F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3006371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30.01.2021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9" name="Grafik 8">
            <a:extLst>
              <a:ext uri="{FF2B5EF4-FFF2-40B4-BE49-F238E27FC236}">
                <a16:creationId xmlns:a16="http://schemas.microsoft.com/office/drawing/2014/main" id="{0D9506E8-7693-430E-BCD0-44BD6791BB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3907041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30.01.2021</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11" name="Grafik 10">
            <a:extLst>
              <a:ext uri="{FF2B5EF4-FFF2-40B4-BE49-F238E27FC236}">
                <a16:creationId xmlns:a16="http://schemas.microsoft.com/office/drawing/2014/main" id="{23AAF1AC-86B0-41FE-A528-75693490FC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1240098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7" name="Date Placeholder 2"/>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30.01.2021</a:t>
            </a:fld>
            <a:endParaRPr lang="de-DE"/>
          </a:p>
        </p:txBody>
      </p:sp>
      <p:sp>
        <p:nvSpPr>
          <p:cNvPr id="5" name="Footer Placeholder 3"/>
          <p:cNvSpPr>
            <a:spLocks noGrp="1"/>
          </p:cNvSpPr>
          <p:nvPr>
            <p:ph type="ftr" sz="quarter" idx="11"/>
          </p:nvPr>
        </p:nvSpPr>
        <p:spPr/>
        <p:txBody>
          <a:bodyPr/>
          <a:lstStyle/>
          <a:p>
            <a:endParaRPr lang="de-DE"/>
          </a:p>
        </p:txBody>
      </p:sp>
      <p:sp>
        <p:nvSpPr>
          <p:cNvPr id="6" name="Slide Number Placeholder 4"/>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3" name="Grafik 2">
            <a:extLst>
              <a:ext uri="{FF2B5EF4-FFF2-40B4-BE49-F238E27FC236}">
                <a16:creationId xmlns:a16="http://schemas.microsoft.com/office/drawing/2014/main" id="{7A4289DE-1CC8-40F3-9A15-C1E36969F2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1026841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7" name="Date Placeholder 1"/>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30.01.2021</a:t>
            </a:fld>
            <a:endParaRPr lang="de-DE"/>
          </a:p>
        </p:txBody>
      </p:sp>
      <p:sp>
        <p:nvSpPr>
          <p:cNvPr id="5" name="Footer Placeholder 2"/>
          <p:cNvSpPr>
            <a:spLocks noGrp="1"/>
          </p:cNvSpPr>
          <p:nvPr>
            <p:ph type="ftr" sz="quarter" idx="11"/>
          </p:nvPr>
        </p:nvSpPr>
        <p:spPr/>
        <p:txBody>
          <a:bodyPr/>
          <a:lstStyle/>
          <a:p>
            <a:endParaRPr lang="de-DE"/>
          </a:p>
        </p:txBody>
      </p:sp>
      <p:sp>
        <p:nvSpPr>
          <p:cNvPr id="6" name="Slide Number Placeholder 3"/>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2" name="Grafik 1">
            <a:extLst>
              <a:ext uri="{FF2B5EF4-FFF2-40B4-BE49-F238E27FC236}">
                <a16:creationId xmlns:a16="http://schemas.microsoft.com/office/drawing/2014/main" id="{7FF77625-74A6-4EFE-9F9B-F9A96EBC3C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3068178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de-DE"/>
              <a:t>Mastertitelformat bearbeiten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7" name="Date Placeholder 4"/>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30.01.2021</a:t>
            </a:fld>
            <a:endParaRPr lang="de-DE"/>
          </a:p>
        </p:txBody>
      </p:sp>
      <p:sp>
        <p:nvSpPr>
          <p:cNvPr id="5" name="Footer Placeholder 5"/>
          <p:cNvSpPr>
            <a:spLocks noGrp="1"/>
          </p:cNvSpPr>
          <p:nvPr>
            <p:ph type="ftr" sz="quarter" idx="11"/>
          </p:nvPr>
        </p:nvSpPr>
        <p:spPr/>
        <p:txBody>
          <a:bodyPr/>
          <a:lstStyle/>
          <a:p>
            <a:endParaRPr lang="de-DE"/>
          </a:p>
        </p:txBody>
      </p:sp>
      <p:sp>
        <p:nvSpPr>
          <p:cNvPr id="6" name="Slide Number Placeholder 6"/>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9" name="Grafik 8">
            <a:extLst>
              <a:ext uri="{FF2B5EF4-FFF2-40B4-BE49-F238E27FC236}">
                <a16:creationId xmlns:a16="http://schemas.microsoft.com/office/drawing/2014/main" id="{224F192F-FD14-42AC-A9DB-5EDAB15697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3373989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de-DE"/>
              <a:t>Mastertitelformat bearbeiten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30.01.2021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9" name="Grafik 8">
            <a:extLst>
              <a:ext uri="{FF2B5EF4-FFF2-40B4-BE49-F238E27FC236}">
                <a16:creationId xmlns:a16="http://schemas.microsoft.com/office/drawing/2014/main" id="{C8FE5526-D7C6-4111-81DA-097714F89B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1598678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117874" y="2603783"/>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de-DE"/>
              <a:t>Mastertitelformat bearbeiten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Footer Placeholder 4"/>
          <p:cNvSpPr>
            <a:spLocks noGrp="1"/>
          </p:cNvSpPr>
          <p:nvPr>
            <p:ph type="ftr" sz="quarter" idx="3"/>
          </p:nvPr>
        </p:nvSpPr>
        <p:spPr>
          <a:xfrm>
            <a:off x="3242574" y="6400799"/>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de-DE" dirty="0"/>
          </a:p>
        </p:txBody>
      </p:sp>
      <p:pic>
        <p:nvPicPr>
          <p:cNvPr id="12" name="Grafik 11">
            <a:extLst>
              <a:ext uri="{FF2B5EF4-FFF2-40B4-BE49-F238E27FC236}">
                <a16:creationId xmlns:a16="http://schemas.microsoft.com/office/drawing/2014/main" id="{5CF6C1DB-E7F0-4FD9-A5EA-5206D5D53399}"/>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8765238" y="5079090"/>
            <a:ext cx="3174604" cy="1523810"/>
          </a:xfrm>
          <a:prstGeom prst="rect">
            <a:avLst/>
          </a:prstGeom>
        </p:spPr>
      </p:pic>
    </p:spTree>
    <p:extLst>
      <p:ext uri="{BB962C8B-B14F-4D97-AF65-F5344CB8AC3E}">
        <p14:creationId xmlns:p14="http://schemas.microsoft.com/office/powerpoint/2010/main" val="83633029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Rectangle 2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6" name="Freeform: Shape 2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el 1">
            <a:extLst>
              <a:ext uri="{FF2B5EF4-FFF2-40B4-BE49-F238E27FC236}">
                <a16:creationId xmlns:a16="http://schemas.microsoft.com/office/drawing/2014/main" id="{3B2E18E5-B02E-4571-BDC2-BDFEA0875081}"/>
              </a:ext>
            </a:extLst>
          </p:cNvPr>
          <p:cNvSpPr>
            <a:spLocks noGrp="1"/>
          </p:cNvSpPr>
          <p:nvPr>
            <p:ph type="title"/>
          </p:nvPr>
        </p:nvSpPr>
        <p:spPr>
          <a:xfrm>
            <a:off x="1103312" y="452718"/>
            <a:ext cx="8947522" cy="1400530"/>
          </a:xfrm>
        </p:spPr>
        <p:txBody>
          <a:bodyPr vert="horz" lIns="91440" tIns="45720" rIns="91440" bIns="45720" rtlCol="0" anchor="t">
            <a:normAutofit fontScale="90000"/>
          </a:bodyPr>
          <a:lstStyle/>
          <a:p>
            <a:r>
              <a:rPr lang="en-US" b="0" i="0" kern="1200" dirty="0" err="1">
                <a:solidFill>
                  <a:srgbClr val="FFFFFF"/>
                </a:solidFill>
                <a:latin typeface="+mj-lt"/>
                <a:ea typeface="+mj-ea"/>
                <a:cs typeface="+mj-cs"/>
              </a:rPr>
              <a:t>Aus</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Gorleben</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lernen</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heißt</a:t>
            </a:r>
            <a:br>
              <a:rPr lang="en-US" b="0" i="0" kern="1200" dirty="0">
                <a:solidFill>
                  <a:srgbClr val="FFFFFF"/>
                </a:solidFill>
                <a:latin typeface="+mj-lt"/>
                <a:ea typeface="+mj-ea"/>
                <a:cs typeface="+mj-cs"/>
              </a:rPr>
            </a:br>
            <a:r>
              <a:rPr lang="en-US" b="0" i="0" kern="1200" dirty="0">
                <a:solidFill>
                  <a:srgbClr val="FFFFFF"/>
                </a:solidFill>
                <a:latin typeface="+mj-lt"/>
                <a:ea typeface="+mj-ea"/>
                <a:cs typeface="+mj-cs"/>
              </a:rPr>
              <a:t>auf den </a:t>
            </a:r>
            <a:r>
              <a:rPr lang="en-US" dirty="0">
                <a:solidFill>
                  <a:srgbClr val="FFFFFF"/>
                </a:solidFill>
              </a:rPr>
              <a:t>Schacht Konrad </a:t>
            </a:r>
            <a:r>
              <a:rPr lang="en-US" dirty="0" err="1">
                <a:solidFill>
                  <a:srgbClr val="FFFFFF"/>
                </a:solidFill>
              </a:rPr>
              <a:t>verzichten</a:t>
            </a:r>
            <a:endParaRPr lang="en-US" b="0" i="0" kern="1200" dirty="0">
              <a:solidFill>
                <a:srgbClr val="FFFFFF"/>
              </a:solidFill>
              <a:latin typeface="+mj-lt"/>
              <a:ea typeface="+mj-ea"/>
              <a:cs typeface="+mj-cs"/>
            </a:endParaRPr>
          </a:p>
        </p:txBody>
      </p:sp>
      <p:pic>
        <p:nvPicPr>
          <p:cNvPr id="4" name="Grafik 3">
            <a:extLst>
              <a:ext uri="{FF2B5EF4-FFF2-40B4-BE49-F238E27FC236}">
                <a16:creationId xmlns:a16="http://schemas.microsoft.com/office/drawing/2014/main" id="{6E95717A-F1D3-4809-B570-5F89CD41CB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pic>
        <p:nvPicPr>
          <p:cNvPr id="6" name="Grafik 5" descr="Ein Bild, das Schild enthält.&#10;&#10;Automatisch generierte Beschreibung">
            <a:extLst>
              <a:ext uri="{FF2B5EF4-FFF2-40B4-BE49-F238E27FC236}">
                <a16:creationId xmlns:a16="http://schemas.microsoft.com/office/drawing/2014/main" id="{4FB9F230-BDD7-4592-ACA3-E542B10554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00726" y="2142461"/>
            <a:ext cx="6203584" cy="4135723"/>
          </a:xfrm>
          <a:prstGeom prst="rect">
            <a:avLst/>
          </a:prstGeom>
          <a:ln w="38100">
            <a:solidFill>
              <a:schemeClr val="accent6">
                <a:lumMod val="75000"/>
              </a:schemeClr>
            </a:solidFill>
          </a:ln>
        </p:spPr>
      </p:pic>
      <p:sp>
        <p:nvSpPr>
          <p:cNvPr id="19" name="Textfeld 18">
            <a:extLst>
              <a:ext uri="{FF2B5EF4-FFF2-40B4-BE49-F238E27FC236}">
                <a16:creationId xmlns:a16="http://schemas.microsoft.com/office/drawing/2014/main" id="{97787D85-5537-4BBF-824D-1C6C2AF16C9B}"/>
              </a:ext>
            </a:extLst>
          </p:cNvPr>
          <p:cNvSpPr txBox="1"/>
          <p:nvPr/>
        </p:nvSpPr>
        <p:spPr>
          <a:xfrm>
            <a:off x="635668" y="2490543"/>
            <a:ext cx="4337984" cy="646331"/>
          </a:xfrm>
          <a:prstGeom prst="rect">
            <a:avLst/>
          </a:prstGeom>
          <a:solidFill>
            <a:schemeClr val="accent6">
              <a:lumMod val="75000"/>
            </a:schemeClr>
          </a:solidFill>
        </p:spPr>
        <p:txBody>
          <a:bodyPr wrap="square" rtlCol="0">
            <a:spAutoFit/>
          </a:bodyPr>
          <a:lstStyle/>
          <a:p>
            <a:r>
              <a:rPr lang="de-DE" b="1" dirty="0">
                <a:solidFill>
                  <a:schemeClr val="bg1"/>
                </a:solidFill>
              </a:rPr>
              <a:t>Beitrag für die 17. Atommüllkonferenz</a:t>
            </a:r>
            <a:br>
              <a:rPr lang="de-DE" b="1" dirty="0">
                <a:solidFill>
                  <a:schemeClr val="bg1"/>
                </a:solidFill>
              </a:rPr>
            </a:br>
            <a:r>
              <a:rPr lang="de-DE" b="1" dirty="0">
                <a:solidFill>
                  <a:schemeClr val="bg1"/>
                </a:solidFill>
              </a:rPr>
              <a:t>30. Januar 2021</a:t>
            </a:r>
          </a:p>
        </p:txBody>
      </p:sp>
      <p:sp>
        <p:nvSpPr>
          <p:cNvPr id="17" name="Textfeld 16">
            <a:extLst>
              <a:ext uri="{FF2B5EF4-FFF2-40B4-BE49-F238E27FC236}">
                <a16:creationId xmlns:a16="http://schemas.microsoft.com/office/drawing/2014/main" id="{FC6FC5DB-E3B6-47E4-B408-41193AD203AF}"/>
              </a:ext>
            </a:extLst>
          </p:cNvPr>
          <p:cNvSpPr txBox="1"/>
          <p:nvPr/>
        </p:nvSpPr>
        <p:spPr>
          <a:xfrm>
            <a:off x="635668" y="3217297"/>
            <a:ext cx="4337984" cy="369332"/>
          </a:xfrm>
          <a:prstGeom prst="rect">
            <a:avLst/>
          </a:prstGeom>
          <a:solidFill>
            <a:schemeClr val="accent6">
              <a:lumMod val="75000"/>
            </a:schemeClr>
          </a:solidFill>
        </p:spPr>
        <p:txBody>
          <a:bodyPr wrap="square" rtlCol="0">
            <a:spAutoFit/>
          </a:bodyPr>
          <a:lstStyle/>
          <a:p>
            <a:r>
              <a:rPr lang="de-DE" b="1" dirty="0">
                <a:solidFill>
                  <a:schemeClr val="bg1"/>
                </a:solidFill>
              </a:rPr>
              <a:t>von Wolfgang Ehmke</a:t>
            </a:r>
          </a:p>
        </p:txBody>
      </p:sp>
    </p:spTree>
    <p:extLst>
      <p:ext uri="{BB962C8B-B14F-4D97-AF65-F5344CB8AC3E}">
        <p14:creationId xmlns:p14="http://schemas.microsoft.com/office/powerpoint/2010/main" val="17257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Zweierlei</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Atomrecht</a:t>
            </a:r>
            <a:endParaRPr lang="en-US" b="0" i="0" kern="1200" dirty="0">
              <a:solidFill>
                <a:srgbClr val="FFFFFF"/>
              </a:solidFill>
              <a:latin typeface="+mj-lt"/>
              <a:ea typeface="+mj-ea"/>
              <a:cs typeface="+mj-cs"/>
            </a:endParaRP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lnSpcReduction="10000"/>
          </a:bodyPr>
          <a:lstStyle/>
          <a:p>
            <a:pPr marL="0" indent="0">
              <a:spcBef>
                <a:spcPts val="0"/>
              </a:spcBef>
              <a:buNone/>
            </a:pPr>
            <a:endParaRPr lang="de-DE" sz="1600" dirty="0">
              <a:effectLst/>
              <a:latin typeface="+mn-lt"/>
              <a:ea typeface="Calibri" panose="020F0502020204030204" pitchFamily="34" charset="0"/>
              <a:cs typeface="Times New Roman" panose="02020603050405020304" pitchFamily="18" charset="0"/>
            </a:endParaRPr>
          </a:p>
          <a:p>
            <a:pPr marL="0" indent="0">
              <a:spcBef>
                <a:spcPts val="0"/>
              </a:spcBef>
              <a:buNone/>
              <a:tabLst>
                <a:tab pos="1362075" algn="l"/>
              </a:tabLst>
            </a:pPr>
            <a:r>
              <a:rPr lang="de-DE" sz="1600" b="1" u="sng" dirty="0">
                <a:effectLst/>
                <a:latin typeface="+mn-lt"/>
                <a:ea typeface="Times New Roman" panose="02020603050405020304" pitchFamily="18" charset="0"/>
                <a:cs typeface="Arial" panose="020B0604020202020204" pitchFamily="34" charset="0"/>
              </a:rPr>
              <a:t>Zweierlei Atomrecht (1)</a:t>
            </a:r>
          </a:p>
          <a:p>
            <a:pPr marL="0" indent="0">
              <a:spcBef>
                <a:spcPts val="0"/>
              </a:spcBef>
              <a:buNone/>
              <a:tabLst>
                <a:tab pos="1362075" algn="l"/>
              </a:tabLst>
            </a:pPr>
            <a:r>
              <a:rPr lang="de-DE" sz="1600" b="1" dirty="0">
                <a:effectLst/>
                <a:latin typeface="+mn-lt"/>
                <a:ea typeface="Times New Roman" panose="02020603050405020304" pitchFamily="18" charset="0"/>
                <a:cs typeface="Arial" panose="020B0604020202020204" pitchFamily="34" charset="0"/>
              </a:rPr>
              <a:t>Es muss geklärt werden, welche Sicherheitsanforderungen im Umgang mit schwach- und mittelaktiven Abfällen gelten. Zweierlei Recht?</a:t>
            </a:r>
            <a:r>
              <a:rPr lang="de-DE" sz="1600" dirty="0">
                <a:effectLst/>
                <a:latin typeface="+mn-lt"/>
                <a:ea typeface="Times New Roman" panose="02020603050405020304" pitchFamily="18" charset="0"/>
                <a:cs typeface="Arial" panose="020B0604020202020204" pitchFamily="34" charset="0"/>
              </a:rPr>
              <a:t> </a:t>
            </a:r>
          </a:p>
          <a:p>
            <a:pPr marL="0" indent="0">
              <a:spcBef>
                <a:spcPts val="0"/>
              </a:spcBef>
              <a:buNone/>
              <a:tabLst>
                <a:tab pos="1362075" algn="l"/>
              </a:tabLst>
            </a:pPr>
            <a:endParaRPr lang="de-DE" sz="1600" dirty="0">
              <a:effectLst/>
              <a:latin typeface="+mn-lt"/>
              <a:ea typeface="Times New Roman" panose="02020603050405020304" pitchFamily="18" charset="0"/>
              <a:cs typeface="Arial" panose="020B0604020202020204" pitchFamily="34" charset="0"/>
            </a:endParaRPr>
          </a:p>
          <a:p>
            <a:pPr marL="0" indent="0">
              <a:spcBef>
                <a:spcPts val="0"/>
              </a:spcBef>
              <a:buNone/>
              <a:tabLst>
                <a:tab pos="1362075" algn="l"/>
              </a:tabLst>
            </a:pPr>
            <a:r>
              <a:rPr lang="de-DE" sz="1600" dirty="0">
                <a:effectLst/>
                <a:latin typeface="+mn-lt"/>
                <a:ea typeface="Times New Roman" panose="02020603050405020304" pitchFamily="18" charset="0"/>
                <a:cs typeface="Arial" panose="020B0604020202020204" pitchFamily="34" charset="0"/>
              </a:rPr>
              <a:t>Die „Sicherheitskriterien der Reaktor-Sicherheitskommission“ aus dem Jahr 1983 – siehe am Beispiel Schacht Konrad? Oder gelten fortan die aktuellen „Sicherheitsanforderungen“- siehe dessen </a:t>
            </a:r>
            <a:r>
              <a:rPr lang="de-DE" sz="1600" dirty="0" err="1">
                <a:effectLst/>
                <a:latin typeface="+mn-lt"/>
                <a:ea typeface="Times New Roman" panose="02020603050405020304" pitchFamily="18" charset="0"/>
                <a:cs typeface="Arial" panose="020B0604020202020204" pitchFamily="34" charset="0"/>
              </a:rPr>
              <a:t>StandAG</a:t>
            </a:r>
            <a:r>
              <a:rPr lang="de-DE" sz="1600" dirty="0">
                <a:effectLst/>
                <a:latin typeface="+mn-lt"/>
                <a:ea typeface="Times New Roman" panose="02020603050405020304" pitchFamily="18" charset="0"/>
                <a:cs typeface="Arial" panose="020B0604020202020204" pitchFamily="34" charset="0"/>
              </a:rPr>
              <a:t> §21.1 (2)? </a:t>
            </a:r>
          </a:p>
          <a:p>
            <a:pPr marL="0" indent="0">
              <a:spcBef>
                <a:spcPts val="0"/>
              </a:spcBef>
              <a:buNone/>
              <a:tabLst>
                <a:tab pos="1362075" algn="l"/>
              </a:tabLst>
            </a:pPr>
            <a:endParaRPr lang="de-DE" sz="1600" dirty="0">
              <a:effectLst/>
              <a:latin typeface="+mn-lt"/>
              <a:ea typeface="Calibri" panose="020F0502020204030204" pitchFamily="34" charset="0"/>
              <a:cs typeface="Arial" panose="020B0604020202020204" pitchFamily="34" charset="0"/>
            </a:endParaRPr>
          </a:p>
          <a:p>
            <a:pPr marL="0" indent="0">
              <a:spcBef>
                <a:spcPts val="0"/>
              </a:spcBef>
              <a:buNone/>
              <a:tabLst>
                <a:tab pos="1362075" algn="l"/>
              </a:tabLst>
            </a:pPr>
            <a:r>
              <a:rPr lang="de-DE" sz="1600" dirty="0">
                <a:effectLst/>
                <a:latin typeface="+mn-lt"/>
                <a:ea typeface="Times New Roman" panose="02020603050405020304" pitchFamily="18" charset="0"/>
                <a:cs typeface="Arial" panose="020B0604020202020204" pitchFamily="34" charset="0"/>
              </a:rPr>
              <a:t>Warum wird trotz des mahnenden Beispiels der havarierten Asse II lt. „Sicherheitsanforderungen“ ggfs. auf eine </a:t>
            </a:r>
            <a:r>
              <a:rPr lang="de-DE" sz="1600" b="1" dirty="0">
                <a:effectLst/>
                <a:latin typeface="+mn-lt"/>
                <a:ea typeface="Times New Roman" panose="02020603050405020304" pitchFamily="18" charset="0"/>
                <a:cs typeface="Arial" panose="020B0604020202020204" pitchFamily="34" charset="0"/>
              </a:rPr>
              <a:t>Rückholbarkeit dieser Abfallarten verzichtet? </a:t>
            </a:r>
            <a:r>
              <a:rPr lang="de-DE" sz="1600" dirty="0">
                <a:latin typeface="+mn-lt"/>
                <a:ea typeface="Times New Roman" panose="02020603050405020304" pitchFamily="18" charset="0"/>
                <a:cs typeface="Arial" panose="020B0604020202020204" pitchFamily="34" charset="0"/>
              </a:rPr>
              <a:t>– siehe §21.3… </a:t>
            </a:r>
            <a:r>
              <a:rPr lang="de-DE" sz="1600" dirty="0">
                <a:solidFill>
                  <a:srgbClr val="FF0000"/>
                </a:solidFill>
                <a:effectLst/>
                <a:latin typeface="+mn-lt"/>
                <a:ea typeface="Times New Roman" panose="02020603050405020304" pitchFamily="18" charset="0"/>
                <a:cs typeface="Arial" panose="020B0604020202020204" pitchFamily="34" charset="0"/>
              </a:rPr>
              <a:t>Über die Sätze 1 bis 3 hinausgehende Anforderungen an die Betriebs- und Langzeitsicherheit des Endlagers für schwach- und mittelradioaktive Abfälle sind nicht Gegenstand dieser Verordnung.</a:t>
            </a:r>
          </a:p>
          <a:p>
            <a:pPr marL="0" indent="0">
              <a:spcBef>
                <a:spcPts val="0"/>
              </a:spcBef>
              <a:buNone/>
              <a:tabLst>
                <a:tab pos="1362075" algn="l"/>
              </a:tabLst>
            </a:pPr>
            <a:endParaRPr lang="de-DE" sz="1600" dirty="0">
              <a:effectLst/>
              <a:latin typeface="+mn-lt"/>
              <a:ea typeface="Calibri" panose="020F0502020204030204" pitchFamily="34" charset="0"/>
              <a:cs typeface="Arial" panose="020B0604020202020204" pitchFamily="34" charset="0"/>
            </a:endParaRP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29802284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Zulässige</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Strahlenbelastung</a:t>
            </a:r>
            <a:endParaRPr lang="en-US" b="0" i="0" kern="1200" dirty="0">
              <a:solidFill>
                <a:srgbClr val="FFFFFF"/>
              </a:solidFill>
              <a:latin typeface="+mj-lt"/>
              <a:ea typeface="+mj-ea"/>
              <a:cs typeface="+mj-cs"/>
            </a:endParaRP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lnSpcReduction="10000"/>
          </a:bodyPr>
          <a:lstStyle/>
          <a:p>
            <a:pPr marL="0" indent="0">
              <a:lnSpc>
                <a:spcPct val="90000"/>
              </a:lnSpc>
              <a:buClr>
                <a:schemeClr val="bg1">
                  <a:lumMod val="65000"/>
                </a:schemeClr>
              </a:buClr>
              <a:buNone/>
            </a:pPr>
            <a:r>
              <a:rPr lang="en-US" sz="1600" b="1" u="sng" dirty="0" err="1"/>
              <a:t>Zweierlei</a:t>
            </a:r>
            <a:r>
              <a:rPr lang="en-US" sz="1600" b="1" u="sng" dirty="0"/>
              <a:t> </a:t>
            </a:r>
            <a:r>
              <a:rPr lang="en-US" sz="1600" b="1" u="sng" dirty="0" err="1"/>
              <a:t>Atomrecht</a:t>
            </a:r>
            <a:r>
              <a:rPr lang="en-US" sz="1600" b="1" u="sng" dirty="0"/>
              <a:t> (2)</a:t>
            </a:r>
            <a:endParaRPr lang="en-US" sz="1600" u="sng" dirty="0"/>
          </a:p>
          <a:p>
            <a:pPr marL="0" indent="0">
              <a:spcBef>
                <a:spcPts val="0"/>
              </a:spcBef>
              <a:buNone/>
            </a:pPr>
            <a:endParaRPr lang="de-DE" sz="1600" dirty="0">
              <a:effectLst/>
              <a:latin typeface="+mn-lt"/>
              <a:ea typeface="Times New Roman" panose="02020603050405020304" pitchFamily="18" charset="0"/>
              <a:cs typeface="Arial" panose="020B0604020202020204" pitchFamily="34" charset="0"/>
            </a:endParaRPr>
          </a:p>
          <a:p>
            <a:pPr marL="0" indent="0">
              <a:spcBef>
                <a:spcPts val="0"/>
              </a:spcBef>
              <a:buNone/>
            </a:pPr>
            <a:r>
              <a:rPr lang="de-DE" sz="1600" dirty="0">
                <a:effectLst/>
                <a:latin typeface="+mn-lt"/>
                <a:ea typeface="Times New Roman" panose="02020603050405020304" pitchFamily="18" charset="0"/>
                <a:cs typeface="Arial" panose="020B0604020202020204" pitchFamily="34" charset="0"/>
              </a:rPr>
              <a:t>Die </a:t>
            </a:r>
            <a:r>
              <a:rPr lang="de-DE" sz="1600" dirty="0" err="1">
                <a:effectLst/>
                <a:latin typeface="+mn-lt"/>
                <a:ea typeface="Times New Roman" panose="02020603050405020304" pitchFamily="18" charset="0"/>
                <a:cs typeface="Arial" panose="020B0604020202020204" pitchFamily="34" charset="0"/>
              </a:rPr>
              <a:t>EndlSiUntV</a:t>
            </a:r>
            <a:r>
              <a:rPr lang="de-DE" sz="1600" dirty="0">
                <a:effectLst/>
                <a:latin typeface="+mn-lt"/>
                <a:ea typeface="Times New Roman" panose="02020603050405020304" pitchFamily="18" charset="0"/>
                <a:cs typeface="Arial" panose="020B0604020202020204" pitchFamily="34" charset="0"/>
              </a:rPr>
              <a:t> unterteilt künftige Entwicklungen in einem Endlager nach der Betriebsphase: in zu </a:t>
            </a:r>
            <a:r>
              <a:rPr lang="de-DE" sz="1600" b="1" dirty="0">
                <a:effectLst/>
                <a:latin typeface="+mn-lt"/>
                <a:ea typeface="Times New Roman" panose="02020603050405020304" pitchFamily="18" charset="0"/>
                <a:cs typeface="Arial" panose="020B0604020202020204" pitchFamily="34" charset="0"/>
              </a:rPr>
              <a:t>erwartende Entwicklungen </a:t>
            </a:r>
            <a:r>
              <a:rPr lang="de-DE" sz="1600" dirty="0">
                <a:effectLst/>
                <a:latin typeface="+mn-lt"/>
                <a:ea typeface="Times New Roman" panose="02020603050405020304" pitchFamily="18" charset="0"/>
                <a:cs typeface="Arial" panose="020B0604020202020204" pitchFamily="34" charset="0"/>
              </a:rPr>
              <a:t>und in </a:t>
            </a:r>
            <a:r>
              <a:rPr lang="de-DE" sz="1600" b="1" dirty="0">
                <a:effectLst/>
                <a:latin typeface="+mn-lt"/>
                <a:ea typeface="Times New Roman" panose="02020603050405020304" pitchFamily="18" charset="0"/>
                <a:cs typeface="Arial" panose="020B0604020202020204" pitchFamily="34" charset="0"/>
              </a:rPr>
              <a:t>abweichende Entwicklungen </a:t>
            </a:r>
          </a:p>
          <a:p>
            <a:pPr marL="0" indent="0">
              <a:spcBef>
                <a:spcPts val="0"/>
              </a:spcBef>
              <a:buNone/>
            </a:pPr>
            <a:endParaRPr lang="de-DE" sz="1600" dirty="0">
              <a:effectLst/>
              <a:latin typeface="+mn-lt"/>
              <a:ea typeface="Times New Roman" panose="02020603050405020304" pitchFamily="18" charset="0"/>
              <a:cs typeface="Arial" panose="020B0604020202020204" pitchFamily="34" charset="0"/>
            </a:endParaRPr>
          </a:p>
          <a:p>
            <a:pPr marL="0" indent="0">
              <a:spcBef>
                <a:spcPts val="0"/>
              </a:spcBef>
              <a:buNone/>
            </a:pPr>
            <a:r>
              <a:rPr lang="de-DE" sz="1600" dirty="0">
                <a:effectLst/>
                <a:latin typeface="+mn-lt"/>
                <a:ea typeface="Times New Roman" panose="02020603050405020304" pitchFamily="18" charset="0"/>
                <a:cs typeface="Arial" panose="020B0604020202020204" pitchFamily="34" charset="0"/>
              </a:rPr>
              <a:t>Für die zu  </a:t>
            </a:r>
            <a:r>
              <a:rPr lang="de-DE" sz="1600" b="1" dirty="0">
                <a:effectLst/>
                <a:latin typeface="+mn-lt"/>
                <a:ea typeface="Times New Roman" panose="02020603050405020304" pitchFamily="18" charset="0"/>
                <a:cs typeface="Arial" panose="020B0604020202020204" pitchFamily="34" charset="0"/>
              </a:rPr>
              <a:t>erwartenden Entwicklungen </a:t>
            </a:r>
            <a:r>
              <a:rPr lang="de-DE" sz="1600" dirty="0">
                <a:effectLst/>
                <a:latin typeface="+mn-lt"/>
                <a:ea typeface="Times New Roman" panose="02020603050405020304" pitchFamily="18" charset="0"/>
                <a:cs typeface="Arial" panose="020B0604020202020204" pitchFamily="34" charset="0"/>
              </a:rPr>
              <a:t>darf die zusätzliche effektive Dosis für Einzelpersonen der Bevölkerung nur im Bereich von </a:t>
            </a:r>
            <a:r>
              <a:rPr lang="de-DE" sz="1600" b="1" dirty="0">
                <a:effectLst/>
                <a:latin typeface="+mn-lt"/>
                <a:ea typeface="Times New Roman" panose="02020603050405020304" pitchFamily="18" charset="0"/>
                <a:cs typeface="Arial" panose="020B0604020202020204" pitchFamily="34" charset="0"/>
              </a:rPr>
              <a:t>10 Mikrosievert pro Kalenderjahr </a:t>
            </a:r>
            <a:r>
              <a:rPr lang="de-DE" sz="1600" dirty="0">
                <a:effectLst/>
                <a:latin typeface="+mn-lt"/>
                <a:ea typeface="Times New Roman" panose="02020603050405020304" pitchFamily="18" charset="0"/>
                <a:cs typeface="Arial" panose="020B0604020202020204" pitchFamily="34" charset="0"/>
              </a:rPr>
              <a:t>liegen. Für die </a:t>
            </a:r>
            <a:r>
              <a:rPr lang="de-DE" sz="1600" b="1" dirty="0">
                <a:effectLst/>
                <a:latin typeface="+mn-lt"/>
                <a:ea typeface="Times New Roman" panose="02020603050405020304" pitchFamily="18" charset="0"/>
                <a:cs typeface="Arial" panose="020B0604020202020204" pitchFamily="34" charset="0"/>
              </a:rPr>
              <a:t>abweichenden Entwicklungen</a:t>
            </a:r>
            <a:r>
              <a:rPr lang="de-DE" sz="1600" dirty="0">
                <a:effectLst/>
                <a:latin typeface="+mn-lt"/>
                <a:ea typeface="Times New Roman" panose="02020603050405020304" pitchFamily="18" charset="0"/>
                <a:cs typeface="Arial" panose="020B0604020202020204" pitchFamily="34" charset="0"/>
              </a:rPr>
              <a:t> darf sie bei </a:t>
            </a:r>
            <a:r>
              <a:rPr lang="de-DE" sz="1600" b="1" dirty="0">
                <a:effectLst/>
                <a:latin typeface="+mn-lt"/>
                <a:ea typeface="Times New Roman" panose="02020603050405020304" pitchFamily="18" charset="0"/>
                <a:cs typeface="Arial" panose="020B0604020202020204" pitchFamily="34" charset="0"/>
              </a:rPr>
              <a:t>100 Mikrosievert pro Kalenderjahr </a:t>
            </a:r>
            <a:r>
              <a:rPr lang="de-DE" sz="1600" dirty="0">
                <a:effectLst/>
                <a:latin typeface="+mn-lt"/>
                <a:ea typeface="Times New Roman" panose="02020603050405020304" pitchFamily="18" charset="0"/>
                <a:cs typeface="Arial" panose="020B0604020202020204" pitchFamily="34" charset="0"/>
              </a:rPr>
              <a:t>liegen </a:t>
            </a:r>
            <a:endParaRPr lang="de-DE" sz="1600" dirty="0">
              <a:effectLst/>
              <a:latin typeface="+mn-lt"/>
              <a:ea typeface="Calibri" panose="020F0502020204030204" pitchFamily="34" charset="0"/>
              <a:cs typeface="Arial" panose="020B0604020202020204" pitchFamily="34" charset="0"/>
            </a:endParaRPr>
          </a:p>
          <a:p>
            <a:pPr marL="0" indent="0">
              <a:spcBef>
                <a:spcPts val="0"/>
              </a:spcBef>
              <a:buNone/>
            </a:pPr>
            <a:endParaRPr lang="de-DE" sz="1600" dirty="0">
              <a:effectLst/>
              <a:latin typeface="+mn-lt"/>
              <a:ea typeface="Times New Roman" panose="02020603050405020304" pitchFamily="18" charset="0"/>
              <a:cs typeface="Arial" panose="020B0604020202020204" pitchFamily="34" charset="0"/>
            </a:endParaRPr>
          </a:p>
          <a:p>
            <a:pPr marL="0" indent="0">
              <a:spcBef>
                <a:spcPts val="0"/>
              </a:spcBef>
              <a:buNone/>
            </a:pPr>
            <a:r>
              <a:rPr lang="de-DE" sz="1600" dirty="0">
                <a:effectLst/>
                <a:latin typeface="+mn-lt"/>
                <a:ea typeface="Times New Roman" panose="02020603050405020304" pitchFamily="18" charset="0"/>
                <a:cs typeface="Arial" panose="020B0604020202020204" pitchFamily="34" charset="0"/>
              </a:rPr>
              <a:t>Anders bei schwach- und mittelradioaktiven Abfällen. Hier hat der Gesetzgeber ausdrücklich darauf verzichtet, die Sicherheitsanforderungen dem Stand von Wissenschaft und Technik anzupassen. Das Projekt KONRAD könnte diese Anforderungen gar nicht erfüllen. </a:t>
            </a:r>
            <a:r>
              <a:rPr lang="de-DE" sz="1600" b="1">
                <a:solidFill>
                  <a:srgbClr val="FF0000"/>
                </a:solidFill>
                <a:effectLst/>
                <a:latin typeface="+mn-lt"/>
                <a:ea typeface="Times New Roman" panose="02020603050405020304" pitchFamily="18" charset="0"/>
                <a:cs typeface="Arial" panose="020B0604020202020204" pitchFamily="34" charset="0"/>
              </a:rPr>
              <a:t>Die Sicherheitskriterien </a:t>
            </a:r>
            <a:r>
              <a:rPr lang="de-DE" sz="1600" b="1" dirty="0">
                <a:solidFill>
                  <a:srgbClr val="FF0000"/>
                </a:solidFill>
                <a:effectLst/>
                <a:latin typeface="+mn-lt"/>
                <a:ea typeface="Times New Roman" panose="02020603050405020304" pitchFamily="18" charset="0"/>
                <a:cs typeface="Arial" panose="020B0604020202020204" pitchFamily="34" charset="0"/>
              </a:rPr>
              <a:t>von 1983 erlauben 300 Mikrosievert pro Kalenderjahr, was bei Schacht KONRAD mit 260 Mikrosievert auch erreicht wird</a:t>
            </a:r>
            <a:r>
              <a:rPr lang="de-DE" sz="1600" b="1" dirty="0">
                <a:effectLst/>
                <a:latin typeface="+mn-lt"/>
                <a:ea typeface="Times New Roman" panose="02020603050405020304" pitchFamily="18" charset="0"/>
                <a:cs typeface="Arial" panose="020B0604020202020204" pitchFamily="34" charset="0"/>
              </a:rPr>
              <a:t> </a:t>
            </a:r>
            <a:endParaRPr lang="de-DE" sz="1600" b="1" dirty="0">
              <a:effectLst/>
              <a:latin typeface="+mn-lt"/>
              <a:ea typeface="Calibri" panose="020F0502020204030204" pitchFamily="34" charset="0"/>
              <a:cs typeface="Arial" panose="020B0604020202020204" pitchFamily="34" charset="0"/>
            </a:endParaRP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22686072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Ungereimtheit</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Flächenbedarf</a:t>
            </a:r>
            <a:endParaRPr lang="en-US" b="0" i="0" kern="1200" dirty="0">
              <a:solidFill>
                <a:srgbClr val="FFFFFF"/>
              </a:solidFill>
              <a:latin typeface="+mj-lt"/>
              <a:ea typeface="+mj-ea"/>
              <a:cs typeface="+mj-cs"/>
            </a:endParaRP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a:bodyPr>
          <a:lstStyle/>
          <a:p>
            <a:pPr marL="0" indent="0">
              <a:lnSpc>
                <a:spcPct val="90000"/>
              </a:lnSpc>
              <a:buClr>
                <a:schemeClr val="bg1">
                  <a:lumMod val="65000"/>
                </a:schemeClr>
              </a:buClr>
              <a:buNone/>
            </a:pPr>
            <a:r>
              <a:rPr lang="en-US" sz="1600" b="1" u="sng" dirty="0" err="1"/>
              <a:t>Ungeklärt</a:t>
            </a:r>
            <a:endParaRPr lang="en-US" sz="1600" u="sng" dirty="0"/>
          </a:p>
          <a:p>
            <a:pPr marL="0" indent="0">
              <a:spcBef>
                <a:spcPts val="0"/>
              </a:spcBef>
              <a:buNone/>
            </a:pPr>
            <a:endParaRPr lang="de-DE" sz="1600" dirty="0">
              <a:effectLst/>
              <a:latin typeface="+mn-lt"/>
              <a:ea typeface="Calibri" panose="020F0502020204030204" pitchFamily="34" charset="0"/>
              <a:cs typeface="Times New Roman" panose="02020603050405020304" pitchFamily="18" charset="0"/>
            </a:endParaRPr>
          </a:p>
          <a:p>
            <a:pPr marL="0" indent="0">
              <a:spcBef>
                <a:spcPts val="0"/>
              </a:spcBef>
              <a:buNone/>
            </a:pPr>
            <a:r>
              <a:rPr lang="de-DE" sz="1600" b="1" dirty="0">
                <a:effectLst/>
                <a:latin typeface="+mn-lt"/>
                <a:ea typeface="Times New Roman" panose="02020603050405020304" pitchFamily="18" charset="0"/>
                <a:cs typeface="Arial" panose="020B0604020202020204" pitchFamily="34" charset="0"/>
              </a:rPr>
              <a:t>Welche Auswirkungen hinsichtlich des Flächenbedarfs hat die Suche nach einem tiefengeologischen Endlager mit der Option, dort auch schwach- und mittelaktive Abfälle in einem abgetrennten Bergwerk unterzubringen?</a:t>
            </a:r>
            <a:endParaRPr lang="de-DE" sz="1600" dirty="0">
              <a:effectLst/>
              <a:latin typeface="+mn-lt"/>
              <a:ea typeface="Calibri" panose="020F0502020204030204" pitchFamily="34" charset="0"/>
              <a:cs typeface="Arial" panose="020B0604020202020204" pitchFamily="34" charset="0"/>
            </a:endParaRP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35622414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Flächenbedarf</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hochradioaktiver</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Müll</a:t>
            </a:r>
            <a:endParaRPr lang="en-US" b="0" i="0" kern="1200" dirty="0">
              <a:solidFill>
                <a:srgbClr val="FFFFFF"/>
              </a:solidFill>
              <a:latin typeface="+mj-lt"/>
              <a:ea typeface="+mj-ea"/>
              <a:cs typeface="+mj-cs"/>
            </a:endParaRP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lnSpcReduction="10000"/>
          </a:bodyPr>
          <a:lstStyle/>
          <a:p>
            <a:pPr marL="0" indent="0">
              <a:lnSpc>
                <a:spcPct val="90000"/>
              </a:lnSpc>
              <a:buClr>
                <a:schemeClr val="bg1">
                  <a:lumMod val="65000"/>
                </a:schemeClr>
              </a:buClr>
              <a:buNone/>
            </a:pPr>
            <a:r>
              <a:rPr lang="en-US" sz="1600" b="1" u="sng" dirty="0" err="1"/>
              <a:t>Flächenbedarf</a:t>
            </a:r>
            <a:r>
              <a:rPr lang="en-US" sz="1600" b="1" u="sng" dirty="0"/>
              <a:t> </a:t>
            </a:r>
            <a:r>
              <a:rPr lang="en-US" sz="1600" b="1" u="sng" dirty="0" err="1"/>
              <a:t>hochradioaktiver</a:t>
            </a:r>
            <a:r>
              <a:rPr lang="en-US" sz="1600" b="1" u="sng" dirty="0"/>
              <a:t> </a:t>
            </a:r>
            <a:r>
              <a:rPr lang="en-US" sz="1600" b="1" u="sng" dirty="0" err="1"/>
              <a:t>Müll</a:t>
            </a:r>
            <a:endParaRPr lang="en-US" sz="1600" u="sng" dirty="0"/>
          </a:p>
          <a:p>
            <a:pPr marL="0" indent="0">
              <a:spcBef>
                <a:spcPts val="0"/>
              </a:spcBef>
              <a:buNone/>
            </a:pPr>
            <a:endParaRPr lang="de-DE" sz="1600" dirty="0">
              <a:effectLst/>
              <a:latin typeface="+mn-lt"/>
              <a:ea typeface="Calibri" panose="020F0502020204030204" pitchFamily="34" charset="0"/>
              <a:cs typeface="Times New Roman" panose="02020603050405020304" pitchFamily="18" charset="0"/>
            </a:endParaRPr>
          </a:p>
          <a:p>
            <a:pPr marL="0" indent="0">
              <a:spcBef>
                <a:spcPts val="0"/>
              </a:spcBef>
              <a:buNone/>
            </a:pPr>
            <a:r>
              <a:rPr lang="de-DE" sz="1600" dirty="0">
                <a:effectLst/>
                <a:latin typeface="+mn-lt"/>
                <a:ea typeface="Times New Roman" panose="02020603050405020304" pitchFamily="18" charset="0"/>
                <a:cs typeface="Arial" panose="020B0604020202020204" pitchFamily="34" charset="0"/>
              </a:rPr>
              <a:t>Salz (3 km²) sowie Ton (</a:t>
            </a:r>
            <a:r>
              <a:rPr lang="de-DE" sz="1600">
                <a:effectLst/>
                <a:latin typeface="+mn-lt"/>
                <a:ea typeface="Times New Roman" panose="02020603050405020304" pitchFamily="18" charset="0"/>
                <a:cs typeface="Arial" panose="020B0604020202020204" pitchFamily="34" charset="0"/>
              </a:rPr>
              <a:t>10 km²</a:t>
            </a:r>
            <a:r>
              <a:rPr lang="de-DE" sz="1600" dirty="0">
                <a:effectLst/>
                <a:latin typeface="+mn-lt"/>
                <a:ea typeface="Times New Roman" panose="02020603050405020304" pitchFamily="18" charset="0"/>
                <a:cs typeface="Arial" panose="020B0604020202020204" pitchFamily="34" charset="0"/>
              </a:rPr>
              <a:t>) und Kristallin (6 km²) </a:t>
            </a:r>
            <a:r>
              <a:rPr lang="de-DE" sz="1600" dirty="0" err="1">
                <a:effectLst/>
                <a:latin typeface="+mn-lt"/>
                <a:ea typeface="Times New Roman" panose="02020603050405020304" pitchFamily="18" charset="0"/>
                <a:cs typeface="Arial" panose="020B0604020202020204" pitchFamily="34" charset="0"/>
              </a:rPr>
              <a:t>lt</a:t>
            </a:r>
            <a:r>
              <a:rPr lang="de-DE" sz="1600" dirty="0">
                <a:effectLst/>
                <a:latin typeface="+mn-lt"/>
                <a:ea typeface="Times New Roman" panose="02020603050405020304" pitchFamily="18" charset="0"/>
                <a:cs typeface="Arial" panose="020B0604020202020204" pitchFamily="34" charset="0"/>
              </a:rPr>
              <a:t> AK End</a:t>
            </a:r>
          </a:p>
          <a:p>
            <a:pPr marL="0" indent="0">
              <a:spcBef>
                <a:spcPts val="0"/>
              </a:spcBef>
              <a:buNone/>
            </a:pPr>
            <a:endParaRPr lang="de-DE" sz="1600" dirty="0">
              <a:effectLst/>
              <a:latin typeface="+mn-lt"/>
              <a:ea typeface="Times New Roman" panose="02020603050405020304" pitchFamily="18" charset="0"/>
              <a:cs typeface="Arial" panose="020B0604020202020204" pitchFamily="34" charset="0"/>
            </a:endParaRPr>
          </a:p>
          <a:p>
            <a:pPr marL="0" indent="0">
              <a:spcBef>
                <a:spcPts val="0"/>
              </a:spcBef>
              <a:buNone/>
            </a:pPr>
            <a:r>
              <a:rPr lang="de-DE" sz="1600" dirty="0">
                <a:effectLst/>
                <a:latin typeface="+mn-lt"/>
                <a:ea typeface="Times New Roman" panose="02020603050405020304" pitchFamily="18" charset="0"/>
                <a:cs typeface="Arial" panose="020B0604020202020204" pitchFamily="34" charset="0"/>
              </a:rPr>
              <a:t>Diese geschätzten Angaben sind auch im </a:t>
            </a:r>
            <a:r>
              <a:rPr lang="de-DE" sz="1600" dirty="0" err="1">
                <a:effectLst/>
                <a:latin typeface="+mn-lt"/>
                <a:ea typeface="Times New Roman" panose="02020603050405020304" pitchFamily="18" charset="0"/>
                <a:cs typeface="Arial" panose="020B0604020202020204" pitchFamily="34" charset="0"/>
              </a:rPr>
              <a:t>StandAG</a:t>
            </a:r>
            <a:r>
              <a:rPr lang="de-DE" sz="1600" dirty="0">
                <a:effectLst/>
                <a:latin typeface="+mn-lt"/>
                <a:ea typeface="Times New Roman" panose="02020603050405020304" pitchFamily="18" charset="0"/>
                <a:cs typeface="Arial" panose="020B0604020202020204" pitchFamily="34" charset="0"/>
              </a:rPr>
              <a:t> genannt und waren für den BGE-Zwischenbericht die Richtschnur </a:t>
            </a:r>
          </a:p>
          <a:p>
            <a:pPr marL="0" indent="0">
              <a:spcBef>
                <a:spcPts val="0"/>
              </a:spcBef>
              <a:buNone/>
            </a:pPr>
            <a:br>
              <a:rPr lang="de-DE" sz="1600" dirty="0">
                <a:effectLst/>
                <a:latin typeface="+mn-lt"/>
                <a:ea typeface="Times New Roman" panose="02020603050405020304" pitchFamily="18" charset="0"/>
                <a:cs typeface="Arial" panose="020B0604020202020204" pitchFamily="34" charset="0"/>
              </a:rPr>
            </a:br>
            <a:r>
              <a:rPr lang="de-DE" sz="1600" i="1" dirty="0">
                <a:effectLst/>
                <a:latin typeface="+mn-lt"/>
                <a:ea typeface="Times New Roman" panose="02020603050405020304" pitchFamily="18" charset="0"/>
                <a:cs typeface="Arial" panose="020B0604020202020204" pitchFamily="34" charset="0"/>
              </a:rPr>
              <a:t>Quelle</a:t>
            </a:r>
            <a:r>
              <a:rPr lang="de-DE" sz="1600" dirty="0">
                <a:effectLst/>
                <a:latin typeface="+mn-lt"/>
                <a:ea typeface="Times New Roman" panose="02020603050405020304" pitchFamily="18" charset="0"/>
                <a:cs typeface="Arial" panose="020B0604020202020204" pitchFamily="34" charset="0"/>
              </a:rPr>
              <a:t>: DBE TECHNOLOGY GmbH für die Endlagerkommission (K-MAT 58):</a:t>
            </a:r>
          </a:p>
          <a:p>
            <a:pPr marL="0" indent="0">
              <a:spcBef>
                <a:spcPts val="0"/>
              </a:spcBef>
              <a:buNone/>
            </a:pPr>
            <a:endParaRPr lang="de-DE" sz="800" dirty="0">
              <a:effectLst/>
              <a:latin typeface="+mn-lt"/>
              <a:ea typeface="Times New Roman" panose="02020603050405020304" pitchFamily="18" charset="0"/>
              <a:cs typeface="Arial" panose="020B0604020202020204" pitchFamily="34" charset="0"/>
            </a:endParaRPr>
          </a:p>
          <a:p>
            <a:pPr>
              <a:spcBef>
                <a:spcPts val="0"/>
              </a:spcBef>
              <a:buClr>
                <a:schemeClr val="accent6">
                  <a:lumMod val="75000"/>
                </a:schemeClr>
              </a:buClr>
            </a:pPr>
            <a:r>
              <a:rPr lang="de-DE" sz="1600" dirty="0">
                <a:latin typeface="+mn-lt"/>
              </a:rPr>
              <a:t>Für Steinsalz (Grenztemperatur an der Behälteroberfläche von 100 Grad Celsius) wurde eine Fläche von rund 2,28 km² berechnet, bei 200 °C sind es hingegen 1,28 km² </a:t>
            </a:r>
          </a:p>
          <a:p>
            <a:pPr>
              <a:spcBef>
                <a:spcPts val="0"/>
              </a:spcBef>
              <a:buClr>
                <a:schemeClr val="accent6">
                  <a:lumMod val="75000"/>
                </a:schemeClr>
              </a:buClr>
            </a:pPr>
            <a:endParaRPr lang="de-DE" sz="1600" dirty="0">
              <a:latin typeface="+mn-lt"/>
            </a:endParaRPr>
          </a:p>
          <a:p>
            <a:pPr>
              <a:spcBef>
                <a:spcPts val="0"/>
              </a:spcBef>
              <a:buClr>
                <a:schemeClr val="accent6">
                  <a:lumMod val="75000"/>
                </a:schemeClr>
              </a:buClr>
            </a:pPr>
            <a:r>
              <a:rPr lang="de-DE" sz="1600" dirty="0">
                <a:latin typeface="+mn-lt"/>
              </a:rPr>
              <a:t>Im Tongestein wurde eine Fläche von 6,6 km² berechnet - bei </a:t>
            </a:r>
            <a:r>
              <a:rPr lang="de-DE" sz="1600" dirty="0" err="1">
                <a:latin typeface="+mn-lt"/>
              </a:rPr>
              <a:t>Kristallingestein</a:t>
            </a:r>
            <a:r>
              <a:rPr lang="de-DE" sz="1600" dirty="0">
                <a:latin typeface="+mn-lt"/>
              </a:rPr>
              <a:t> 3,56 km² </a:t>
            </a:r>
          </a:p>
          <a:p>
            <a:pPr marL="0" indent="0">
              <a:spcBef>
                <a:spcPts val="0"/>
              </a:spcBef>
              <a:buClr>
                <a:schemeClr val="accent6">
                  <a:lumMod val="75000"/>
                </a:schemeClr>
              </a:buClr>
              <a:buNone/>
            </a:pPr>
            <a:endParaRPr lang="de-DE" sz="1600" dirty="0">
              <a:latin typeface="+mn-lt"/>
            </a:endParaRPr>
          </a:p>
          <a:p>
            <a:pPr marL="0" indent="0">
              <a:spcBef>
                <a:spcPts val="0"/>
              </a:spcBef>
              <a:buClr>
                <a:schemeClr val="accent6">
                  <a:lumMod val="75000"/>
                </a:schemeClr>
              </a:buClr>
              <a:buNone/>
            </a:pPr>
            <a:r>
              <a:rPr lang="de-DE" sz="1600" b="1" dirty="0">
                <a:latin typeface="+mn-lt"/>
                <a:cs typeface="Arial" panose="020B0604020202020204" pitchFamily="34" charset="0"/>
              </a:rPr>
              <a:t>Manko: Ungeklärtes Lagerkonzept – Fläche horizontal, mehrstöckige Lagerung vertikal, Bohrlochlagerung</a:t>
            </a:r>
          </a:p>
          <a:p>
            <a:pPr>
              <a:spcBef>
                <a:spcPts val="0"/>
              </a:spcBef>
              <a:buClr>
                <a:schemeClr val="accent6">
                  <a:lumMod val="75000"/>
                </a:schemeClr>
              </a:buClr>
            </a:pPr>
            <a:endParaRPr lang="de-DE" sz="1600" dirty="0">
              <a:latin typeface="+mn-lt"/>
            </a:endParaRP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20046715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Aus</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Gorleben</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lernen</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heißt</a:t>
            </a:r>
            <a:r>
              <a:rPr lang="en-US" b="0" i="0" kern="1200" dirty="0">
                <a:solidFill>
                  <a:srgbClr val="FFFFFF"/>
                </a:solidFill>
                <a:latin typeface="+mj-lt"/>
                <a:ea typeface="+mj-ea"/>
                <a:cs typeface="+mj-cs"/>
              </a:rPr>
              <a:t>:</a:t>
            </a:r>
            <a:br>
              <a:rPr lang="en-US" b="0" i="0" kern="1200" dirty="0">
                <a:solidFill>
                  <a:srgbClr val="FFFFFF"/>
                </a:solidFill>
                <a:latin typeface="+mj-lt"/>
                <a:ea typeface="+mj-ea"/>
                <a:cs typeface="+mj-cs"/>
              </a:rPr>
            </a:br>
            <a:r>
              <a:rPr lang="en-US" dirty="0">
                <a:solidFill>
                  <a:srgbClr val="FFFFFF"/>
                </a:solidFill>
              </a:rPr>
              <a:t>Auf Schacht Konrad </a:t>
            </a:r>
            <a:r>
              <a:rPr lang="en-US" dirty="0" err="1">
                <a:solidFill>
                  <a:srgbClr val="FFFFFF"/>
                </a:solidFill>
              </a:rPr>
              <a:t>verzichten</a:t>
            </a:r>
            <a:endParaRPr lang="en-US" b="0" i="0" kern="1200" dirty="0">
              <a:solidFill>
                <a:srgbClr val="FFFFFF"/>
              </a:solidFill>
              <a:latin typeface="+mj-lt"/>
              <a:ea typeface="+mj-ea"/>
              <a:cs typeface="+mj-cs"/>
            </a:endParaRP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a:bodyPr>
          <a:lstStyle/>
          <a:p>
            <a:pPr marL="0" indent="0">
              <a:lnSpc>
                <a:spcPct val="90000"/>
              </a:lnSpc>
              <a:buClr>
                <a:schemeClr val="bg1">
                  <a:lumMod val="65000"/>
                </a:schemeClr>
              </a:buClr>
              <a:buNone/>
            </a:pPr>
            <a:r>
              <a:rPr lang="en-US" sz="1600" b="1" u="sng" dirty="0" err="1"/>
              <a:t>Flächenbedarf</a:t>
            </a:r>
            <a:r>
              <a:rPr lang="en-US" sz="1600" b="1" u="sng" dirty="0"/>
              <a:t> </a:t>
            </a:r>
            <a:r>
              <a:rPr lang="en-US" sz="1600" b="1" u="sng" dirty="0" err="1"/>
              <a:t>schwach</a:t>
            </a:r>
            <a:r>
              <a:rPr lang="en-US" sz="1600" b="1" u="sng" dirty="0"/>
              <a:t>- und </a:t>
            </a:r>
            <a:r>
              <a:rPr lang="en-US" sz="1600" b="1" u="sng" dirty="0" err="1"/>
              <a:t>mittelaktiver</a:t>
            </a:r>
            <a:r>
              <a:rPr lang="en-US" sz="1600" b="1" u="sng" dirty="0"/>
              <a:t> </a:t>
            </a:r>
            <a:r>
              <a:rPr lang="en-US" sz="1600" b="1" u="sng" dirty="0" err="1"/>
              <a:t>Müll</a:t>
            </a:r>
            <a:endParaRPr lang="en-US" sz="1600" u="sng" dirty="0"/>
          </a:p>
          <a:p>
            <a:pPr marL="0" indent="0">
              <a:spcBef>
                <a:spcPts val="0"/>
              </a:spcBef>
              <a:buNone/>
            </a:pPr>
            <a:endParaRPr lang="de-DE" sz="1600" dirty="0">
              <a:effectLst/>
              <a:latin typeface="+mn-lt"/>
              <a:ea typeface="Calibri" panose="020F0502020204030204" pitchFamily="34" charset="0"/>
              <a:cs typeface="Times New Roman" panose="02020603050405020304" pitchFamily="18" charset="0"/>
            </a:endParaRPr>
          </a:p>
          <a:p>
            <a:pPr marL="0" indent="0">
              <a:spcBef>
                <a:spcPts val="0"/>
              </a:spcBef>
              <a:buNone/>
            </a:pPr>
            <a:r>
              <a:rPr lang="de-DE" sz="1600" dirty="0">
                <a:latin typeface="+mn-lt"/>
                <a:ea typeface="Times New Roman" panose="02020603050405020304" pitchFamily="18" charset="0"/>
                <a:cs typeface="Arial" panose="020B0604020202020204" pitchFamily="34" charset="0"/>
              </a:rPr>
              <a:t>Anhaltspunkt </a:t>
            </a:r>
            <a:r>
              <a:rPr lang="de-DE" sz="1600" b="1" dirty="0">
                <a:effectLst/>
                <a:latin typeface="+mn-lt"/>
                <a:ea typeface="Times New Roman" panose="02020603050405020304" pitchFamily="18" charset="0"/>
                <a:cs typeface="Arial" panose="020B0604020202020204" pitchFamily="34" charset="0"/>
              </a:rPr>
              <a:t>Flächenangaben zum Schacht Konrad</a:t>
            </a:r>
            <a:r>
              <a:rPr lang="de-DE" sz="1600" dirty="0">
                <a:effectLst/>
                <a:latin typeface="+mn-lt"/>
                <a:ea typeface="Times New Roman" panose="02020603050405020304" pitchFamily="18" charset="0"/>
                <a:cs typeface="Arial" panose="020B0604020202020204" pitchFamily="34" charset="0"/>
              </a:rPr>
              <a:t>:</a:t>
            </a:r>
            <a:endParaRPr lang="de-DE" sz="1600" dirty="0">
              <a:latin typeface="+mn-lt"/>
              <a:ea typeface="Times New Roman" panose="02020603050405020304" pitchFamily="18" charset="0"/>
              <a:cs typeface="Arial" panose="020B0604020202020204" pitchFamily="34" charset="0"/>
            </a:endParaRPr>
          </a:p>
          <a:p>
            <a:pPr marL="0" indent="0">
              <a:spcBef>
                <a:spcPts val="0"/>
              </a:spcBef>
              <a:buNone/>
            </a:pPr>
            <a:endParaRPr lang="de-DE" sz="1600" dirty="0">
              <a:latin typeface="+mn-lt"/>
              <a:ea typeface="Times New Roman" panose="02020603050405020304" pitchFamily="18" charset="0"/>
              <a:cs typeface="Arial" panose="020B0604020202020204" pitchFamily="34" charset="0"/>
            </a:endParaRPr>
          </a:p>
          <a:p>
            <a:pPr marL="0" indent="0">
              <a:spcBef>
                <a:spcPts val="0"/>
              </a:spcBef>
              <a:buNone/>
            </a:pPr>
            <a:r>
              <a:rPr lang="de-DE" sz="1600" i="1" dirty="0">
                <a:latin typeface="+mn-lt"/>
                <a:ea typeface="Times New Roman" panose="02020603050405020304" pitchFamily="18" charset="0"/>
                <a:cs typeface="Arial" panose="020B0604020202020204" pitchFamily="34" charset="0"/>
              </a:rPr>
              <a:t>Quelle</a:t>
            </a:r>
            <a:r>
              <a:rPr lang="de-DE" sz="1600" dirty="0">
                <a:latin typeface="+mn-lt"/>
                <a:ea typeface="Times New Roman" panose="02020603050405020304" pitchFamily="18" charset="0"/>
                <a:cs typeface="Arial" panose="020B0604020202020204" pitchFamily="34" charset="0"/>
              </a:rPr>
              <a:t>: Abschätzung der AG Schacht Konrad</a:t>
            </a:r>
          </a:p>
          <a:p>
            <a:pPr marL="0" indent="0">
              <a:spcBef>
                <a:spcPts val="0"/>
              </a:spcBef>
              <a:buNone/>
            </a:pPr>
            <a:r>
              <a:rPr lang="de-DE" sz="1600" dirty="0">
                <a:latin typeface="+mn-lt"/>
                <a:ea typeface="Times New Roman" panose="02020603050405020304" pitchFamily="18" charset="0"/>
                <a:cs typeface="Arial" panose="020B0604020202020204" pitchFamily="34" charset="0"/>
              </a:rPr>
              <a:t>D</a:t>
            </a:r>
            <a:r>
              <a:rPr lang="de-DE" sz="1600" dirty="0">
                <a:effectLst/>
                <a:latin typeface="+mn-lt"/>
                <a:ea typeface="Times New Roman" panose="02020603050405020304" pitchFamily="18" charset="0"/>
                <a:cs typeface="Arial" panose="020B0604020202020204" pitchFamily="34" charset="0"/>
              </a:rPr>
              <a:t>ie Fläche der sechs Einlagerungskammern müsste insgesamt ca. </a:t>
            </a:r>
            <a:r>
              <a:rPr lang="de-DE" sz="1600" b="1" dirty="0">
                <a:effectLst/>
                <a:latin typeface="+mn-lt"/>
                <a:ea typeface="Times New Roman" panose="02020603050405020304" pitchFamily="18" charset="0"/>
                <a:cs typeface="Arial" panose="020B0604020202020204" pitchFamily="34" charset="0"/>
              </a:rPr>
              <a:t>60.000 m² (!) </a:t>
            </a:r>
            <a:r>
              <a:rPr lang="de-DE" sz="1600" dirty="0">
                <a:effectLst/>
                <a:latin typeface="+mn-lt"/>
                <a:ea typeface="Times New Roman" panose="02020603050405020304" pitchFamily="18" charset="0"/>
                <a:cs typeface="Arial" panose="020B0604020202020204" pitchFamily="34" charset="0"/>
              </a:rPr>
              <a:t>betragen Stollenquerschnitt der Kammern beträgt 7 x 6 m,</a:t>
            </a:r>
            <a:r>
              <a:rPr lang="de-DE" sz="1600" dirty="0">
                <a:latin typeface="+mn-lt"/>
                <a:ea typeface="Times New Roman" panose="02020603050405020304" pitchFamily="18" charset="0"/>
                <a:cs typeface="Arial" panose="020B0604020202020204" pitchFamily="34" charset="0"/>
              </a:rPr>
              <a:t> </a:t>
            </a:r>
            <a:r>
              <a:rPr lang="de-DE" sz="1600" dirty="0">
                <a:effectLst/>
                <a:latin typeface="+mn-lt"/>
                <a:ea typeface="Times New Roman" panose="02020603050405020304" pitchFamily="18" charset="0"/>
                <a:cs typeface="Arial" panose="020B0604020202020204" pitchFamily="34" charset="0"/>
              </a:rPr>
              <a:t>mit ein wenig Puffer und Raum für die Betonverschlüsse könnte das die benötigte Fläche für die 303.000m³ Volumen sein</a:t>
            </a:r>
          </a:p>
          <a:p>
            <a:pPr marL="0" indent="0">
              <a:spcBef>
                <a:spcPts val="0"/>
              </a:spcBef>
              <a:buNone/>
            </a:pPr>
            <a:endParaRPr lang="de-DE" sz="1600" b="1" dirty="0">
              <a:latin typeface="+mn-lt"/>
              <a:cs typeface="Arial" panose="020B0604020202020204" pitchFamily="34" charset="0"/>
            </a:endParaRPr>
          </a:p>
          <a:p>
            <a:pPr marL="0" indent="0">
              <a:spcBef>
                <a:spcPts val="0"/>
              </a:spcBef>
              <a:buNone/>
            </a:pPr>
            <a:r>
              <a:rPr lang="de-DE" sz="1600" b="1" dirty="0">
                <a:latin typeface="+mn-lt"/>
                <a:cs typeface="Arial" panose="020B0604020202020204" pitchFamily="34" charset="0"/>
              </a:rPr>
              <a:t>Flächenbedarf insgesamt unbestimmt:</a:t>
            </a:r>
          </a:p>
          <a:p>
            <a:pPr marL="0" indent="0">
              <a:spcBef>
                <a:spcPts val="0"/>
              </a:spcBef>
              <a:buNone/>
            </a:pPr>
            <a:r>
              <a:rPr lang="de-DE" sz="1600" b="1" dirty="0">
                <a:latin typeface="+mn-lt"/>
                <a:cs typeface="Arial" panose="020B0604020202020204" pitchFamily="34" charset="0"/>
              </a:rPr>
              <a:t>Denn der Zustand nach Bergung und Konditionierung der Asse II-Abfälle ist völlig unklar</a:t>
            </a:r>
          </a:p>
          <a:p>
            <a:pPr marL="0" indent="0">
              <a:spcBef>
                <a:spcPts val="0"/>
              </a:spcBef>
              <a:buNone/>
            </a:pPr>
            <a:endParaRPr lang="de-DE" sz="1600" dirty="0">
              <a:latin typeface="+mn-lt"/>
              <a:cs typeface="Arial" panose="020B0604020202020204" pitchFamily="34" charset="0"/>
            </a:endParaRPr>
          </a:p>
          <a:p>
            <a:pPr marL="0" indent="0">
              <a:spcBef>
                <a:spcPts val="0"/>
              </a:spcBef>
              <a:buNone/>
            </a:pPr>
            <a:r>
              <a:rPr lang="de-DE" sz="1600" b="1" dirty="0">
                <a:latin typeface="+mn-lt"/>
                <a:cs typeface="Arial" panose="020B0604020202020204" pitchFamily="34" charset="0"/>
              </a:rPr>
              <a:t>Manko: Lagerkonzepte unklar, auch abhängig vom Wirtsgestein</a:t>
            </a: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27273346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Leerstelle</a:t>
            </a:r>
            <a:r>
              <a:rPr lang="en-US" dirty="0">
                <a:solidFill>
                  <a:srgbClr val="FFFFFF"/>
                </a:solidFill>
              </a:rPr>
              <a:t> </a:t>
            </a:r>
            <a:r>
              <a:rPr lang="en-US" b="0" i="0" kern="1200" dirty="0">
                <a:solidFill>
                  <a:srgbClr val="FFFFFF"/>
                </a:solidFill>
                <a:latin typeface="+mj-lt"/>
                <a:ea typeface="+mj-ea"/>
                <a:cs typeface="+mj-cs"/>
              </a:rPr>
              <a:t>BGE </a:t>
            </a:r>
            <a:r>
              <a:rPr lang="en-US" b="0" i="0" kern="1200" dirty="0" err="1">
                <a:solidFill>
                  <a:srgbClr val="FFFFFF"/>
                </a:solidFill>
                <a:latin typeface="+mj-lt"/>
                <a:ea typeface="+mj-ea"/>
                <a:cs typeface="+mj-cs"/>
              </a:rPr>
              <a:t>Zwischenbericht</a:t>
            </a:r>
            <a:endParaRPr lang="en-US" b="0" i="0" kern="1200" dirty="0">
              <a:solidFill>
                <a:srgbClr val="FFFFFF"/>
              </a:solidFill>
              <a:latin typeface="+mj-lt"/>
              <a:ea typeface="+mj-ea"/>
              <a:cs typeface="+mj-cs"/>
            </a:endParaRP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a:bodyPr>
          <a:lstStyle/>
          <a:p>
            <a:pPr marL="0" indent="0">
              <a:lnSpc>
                <a:spcPct val="90000"/>
              </a:lnSpc>
              <a:buClr>
                <a:schemeClr val="bg1">
                  <a:lumMod val="65000"/>
                </a:schemeClr>
              </a:buClr>
              <a:buNone/>
            </a:pPr>
            <a:r>
              <a:rPr lang="en-US" sz="1600" b="1" u="sng" dirty="0" err="1"/>
              <a:t>Fehlanzeige</a:t>
            </a:r>
            <a:r>
              <a:rPr lang="en-US" sz="1600" b="1" u="sng" dirty="0"/>
              <a:t>: BGE-</a:t>
            </a:r>
            <a:r>
              <a:rPr lang="en-US" sz="1600" b="1" u="sng" dirty="0" err="1"/>
              <a:t>Zwischenbericht</a:t>
            </a:r>
            <a:endParaRPr lang="en-US" sz="1600" u="sng" dirty="0"/>
          </a:p>
          <a:p>
            <a:pPr marL="0" indent="0">
              <a:spcBef>
                <a:spcPts val="0"/>
              </a:spcBef>
              <a:buNone/>
            </a:pPr>
            <a:endParaRPr lang="de-DE" sz="1600" dirty="0">
              <a:effectLst/>
              <a:latin typeface="+mn-lt"/>
              <a:ea typeface="Times New Roman" panose="02020603050405020304" pitchFamily="18" charset="0"/>
              <a:cs typeface="Arial" panose="020B0604020202020204" pitchFamily="34" charset="0"/>
            </a:endParaRPr>
          </a:p>
          <a:p>
            <a:pPr marL="0" indent="0">
              <a:spcBef>
                <a:spcPts val="0"/>
              </a:spcBef>
              <a:buNone/>
            </a:pPr>
            <a:r>
              <a:rPr lang="de-DE" sz="1600" dirty="0">
                <a:effectLst/>
                <a:latin typeface="+mn-lt"/>
                <a:ea typeface="Times New Roman" panose="02020603050405020304" pitchFamily="18" charset="0"/>
                <a:cs typeface="Arial" panose="020B0604020202020204" pitchFamily="34" charset="0"/>
              </a:rPr>
              <a:t>Alle Antworten, die bisher seitens der BGE auf die Frage nach dem „Doppellager“ gegeben wurden, gehen nicht über die klärungsbedürftigen Ausführungen des </a:t>
            </a:r>
            <a:r>
              <a:rPr lang="de-DE" sz="1600" dirty="0" err="1">
                <a:effectLst/>
                <a:latin typeface="+mn-lt"/>
                <a:ea typeface="Times New Roman" panose="02020603050405020304" pitchFamily="18" charset="0"/>
                <a:cs typeface="Arial" panose="020B0604020202020204" pitchFamily="34" charset="0"/>
              </a:rPr>
              <a:t>StandAG</a:t>
            </a:r>
            <a:r>
              <a:rPr lang="de-DE" sz="1600" dirty="0">
                <a:effectLst/>
                <a:latin typeface="+mn-lt"/>
                <a:ea typeface="Times New Roman" panose="02020603050405020304" pitchFamily="18" charset="0"/>
                <a:cs typeface="Arial" panose="020B0604020202020204" pitchFamily="34" charset="0"/>
              </a:rPr>
              <a:t> hinaus</a:t>
            </a:r>
          </a:p>
          <a:p>
            <a:pPr marL="0" indent="0">
              <a:spcBef>
                <a:spcPts val="0"/>
              </a:spcBef>
              <a:buNone/>
            </a:pPr>
            <a:endParaRPr lang="de-DE" sz="1600" dirty="0">
              <a:effectLst/>
              <a:latin typeface="+mn-lt"/>
              <a:ea typeface="Times New Roman" panose="02020603050405020304" pitchFamily="18" charset="0"/>
              <a:cs typeface="Arial" panose="020B0604020202020204" pitchFamily="34" charset="0"/>
            </a:endParaRPr>
          </a:p>
          <a:p>
            <a:pPr marL="0" indent="0">
              <a:spcBef>
                <a:spcPts val="0"/>
              </a:spcBef>
              <a:buNone/>
            </a:pPr>
            <a:r>
              <a:rPr lang="de-DE" sz="1600" dirty="0">
                <a:effectLst/>
                <a:latin typeface="+mn-lt"/>
                <a:ea typeface="Times New Roman" panose="02020603050405020304" pitchFamily="18" charset="0"/>
                <a:cs typeface="Arial" panose="020B0604020202020204" pitchFamily="34" charset="0"/>
              </a:rPr>
              <a:t>Sogar die </a:t>
            </a:r>
            <a:r>
              <a:rPr lang="de-DE" sz="1600" dirty="0" err="1">
                <a:effectLst/>
                <a:latin typeface="+mn-lt"/>
                <a:ea typeface="Times New Roman" panose="02020603050405020304" pitchFamily="18" charset="0"/>
                <a:cs typeface="Arial" panose="020B0604020202020204" pitchFamily="34" charset="0"/>
              </a:rPr>
              <a:t>EndlSiUntV</a:t>
            </a:r>
            <a:r>
              <a:rPr lang="de-DE" sz="1600" dirty="0">
                <a:effectLst/>
                <a:latin typeface="+mn-lt"/>
                <a:ea typeface="Times New Roman" panose="02020603050405020304" pitchFamily="18" charset="0"/>
                <a:cs typeface="Arial" panose="020B0604020202020204" pitchFamily="34" charset="0"/>
              </a:rPr>
              <a:t> - Stichwort „Sicherheitsanforderungen“ - lässt erkennen, dass die Frage, wohin mit dem restlichen Atommüll nicht en </a:t>
            </a:r>
            <a:r>
              <a:rPr lang="de-DE" sz="1600" dirty="0" err="1">
                <a:effectLst/>
                <a:latin typeface="+mn-lt"/>
                <a:ea typeface="Times New Roman" panose="02020603050405020304" pitchFamily="18" charset="0"/>
                <a:cs typeface="Arial" panose="020B0604020202020204" pitchFamily="34" charset="0"/>
              </a:rPr>
              <a:t>passant</a:t>
            </a:r>
            <a:r>
              <a:rPr lang="de-DE" sz="1600" dirty="0">
                <a:effectLst/>
                <a:latin typeface="+mn-lt"/>
                <a:ea typeface="Times New Roman" panose="02020603050405020304" pitchFamily="18" charset="0"/>
                <a:cs typeface="Arial" panose="020B0604020202020204" pitchFamily="34" charset="0"/>
              </a:rPr>
              <a:t> geklärt werden kann </a:t>
            </a:r>
          </a:p>
          <a:p>
            <a:pPr marL="0" indent="0">
              <a:spcBef>
                <a:spcPts val="0"/>
              </a:spcBef>
              <a:buNone/>
            </a:pPr>
            <a:endParaRPr lang="de-DE" sz="1600" b="1" dirty="0">
              <a:effectLst/>
              <a:latin typeface="+mn-lt"/>
              <a:ea typeface="Times New Roman" panose="02020603050405020304" pitchFamily="18" charset="0"/>
              <a:cs typeface="Arial" panose="020B0604020202020204" pitchFamily="34" charset="0"/>
            </a:endParaRPr>
          </a:p>
          <a:p>
            <a:pPr marL="0" indent="0">
              <a:spcBef>
                <a:spcPts val="0"/>
              </a:spcBef>
              <a:buNone/>
            </a:pPr>
            <a:r>
              <a:rPr lang="de-DE" sz="1600" b="1" dirty="0">
                <a:effectLst/>
                <a:latin typeface="+mn-lt"/>
                <a:ea typeface="Times New Roman" panose="02020603050405020304" pitchFamily="18" charset="0"/>
                <a:cs typeface="Arial" panose="020B0604020202020204" pitchFamily="34" charset="0"/>
              </a:rPr>
              <a:t>Die Frage muss jetzt aufgeworfen werden, was passiert, wenn sich bei der Suche nach der HAW-Deponie herausstellt, dass das Bergwerk für die LAW-MAW-Abfälle dort nicht gebaut werden kann? </a:t>
            </a: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29367809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Aus</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Gorleben</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lernen</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heißt</a:t>
            </a:r>
            <a:r>
              <a:rPr lang="en-US" b="0" i="0" kern="1200" dirty="0">
                <a:solidFill>
                  <a:srgbClr val="FFFFFF"/>
                </a:solidFill>
                <a:latin typeface="+mj-lt"/>
                <a:ea typeface="+mj-ea"/>
                <a:cs typeface="+mj-cs"/>
              </a:rPr>
              <a:t>:</a:t>
            </a:r>
            <a:br>
              <a:rPr lang="en-US" b="0" i="0" kern="1200" dirty="0">
                <a:solidFill>
                  <a:srgbClr val="FFFFFF"/>
                </a:solidFill>
                <a:latin typeface="+mj-lt"/>
                <a:ea typeface="+mj-ea"/>
                <a:cs typeface="+mj-cs"/>
              </a:rPr>
            </a:br>
            <a:r>
              <a:rPr lang="en-US" dirty="0">
                <a:solidFill>
                  <a:srgbClr val="FFFFFF"/>
                </a:solidFill>
              </a:rPr>
              <a:t>Auf Schacht Konrad </a:t>
            </a:r>
            <a:r>
              <a:rPr lang="en-US" dirty="0" err="1">
                <a:solidFill>
                  <a:srgbClr val="FFFFFF"/>
                </a:solidFill>
              </a:rPr>
              <a:t>verzichten</a:t>
            </a:r>
            <a:endParaRPr lang="en-US" b="0" i="0" kern="1200" dirty="0">
              <a:solidFill>
                <a:srgbClr val="FFFFFF"/>
              </a:solidFill>
              <a:latin typeface="+mj-lt"/>
              <a:ea typeface="+mj-ea"/>
              <a:cs typeface="+mj-cs"/>
            </a:endParaRP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a:bodyPr>
          <a:lstStyle/>
          <a:p>
            <a:pPr marL="0" indent="0">
              <a:lnSpc>
                <a:spcPct val="90000"/>
              </a:lnSpc>
              <a:buClr>
                <a:schemeClr val="bg1">
                  <a:lumMod val="65000"/>
                </a:schemeClr>
              </a:buClr>
              <a:buNone/>
            </a:pPr>
            <a:r>
              <a:rPr lang="en-US" sz="1600" b="1" u="sng" dirty="0" err="1"/>
              <a:t>Fazit</a:t>
            </a:r>
            <a:r>
              <a:rPr lang="en-US" sz="1600" b="1" u="sng" dirty="0"/>
              <a:t> und </a:t>
            </a:r>
            <a:r>
              <a:rPr lang="en-US" sz="1600" b="1" u="sng" dirty="0" err="1"/>
              <a:t>Forderungen</a:t>
            </a:r>
            <a:endParaRPr lang="en-US" sz="1600" u="sng" dirty="0"/>
          </a:p>
          <a:p>
            <a:pPr marL="0" indent="0">
              <a:spcBef>
                <a:spcPts val="0"/>
              </a:spcBef>
              <a:buNone/>
            </a:pPr>
            <a:endParaRPr lang="de-DE" sz="1600" b="1" dirty="0">
              <a:latin typeface="+mn-lt"/>
            </a:endParaRPr>
          </a:p>
          <a:p>
            <a:pPr marL="0" indent="0">
              <a:spcBef>
                <a:spcPts val="0"/>
              </a:spcBef>
              <a:buNone/>
            </a:pPr>
            <a:r>
              <a:rPr lang="de-DE" sz="1600" b="1" dirty="0">
                <a:latin typeface="+mn-lt"/>
              </a:rPr>
              <a:t>Ausgangspunkt: „Die Endlagerung schwach- und mittelradioaktiver Abfälle am auszuwählenden Standort ist zulässig</a:t>
            </a:r>
            <a:r>
              <a:rPr lang="de-DE" sz="1600" dirty="0">
                <a:latin typeface="+mn-lt"/>
              </a:rPr>
              <a:t>, wenn die gleiche bestmögliche Sicherheit des Standortes wie bei der alleinigen Endlagerung hochradioaktiver Abfälle gewährleistet ist.“ (</a:t>
            </a:r>
            <a:r>
              <a:rPr lang="de-DE" sz="1600" dirty="0" err="1">
                <a:latin typeface="+mn-lt"/>
              </a:rPr>
              <a:t>StandAG</a:t>
            </a:r>
            <a:r>
              <a:rPr lang="de-DE" sz="1600" dirty="0">
                <a:latin typeface="+mn-lt"/>
              </a:rPr>
              <a:t>)</a:t>
            </a:r>
          </a:p>
          <a:p>
            <a:pPr marL="0" indent="0">
              <a:buNone/>
            </a:pPr>
            <a:r>
              <a:rPr lang="de-DE" sz="1600" b="1" dirty="0">
                <a:latin typeface="+mn-lt"/>
              </a:rPr>
              <a:t>Manko: </a:t>
            </a:r>
            <a:r>
              <a:rPr lang="de-DE" sz="1600" dirty="0">
                <a:latin typeface="+mn-lt"/>
              </a:rPr>
              <a:t>Das Festhalten am Schacht Konrad, weil bereits genehmigt, 70er Jahre Projekt wie Gorleben, ohne vergleichendes Suchverfahren als Standort „bestimmt“. Ggf. Errichtung eines dritten Endlagers, siehe Stand-AG und </a:t>
            </a:r>
            <a:r>
              <a:rPr lang="de-DE" sz="1600" dirty="0" err="1">
                <a:latin typeface="+mn-lt"/>
              </a:rPr>
              <a:t>EndlSiUntV</a:t>
            </a:r>
            <a:r>
              <a:rPr lang="de-DE" sz="1600" dirty="0">
                <a:latin typeface="+mn-lt"/>
              </a:rPr>
              <a:t> -Sicherheitsanforderungen</a:t>
            </a:r>
          </a:p>
          <a:p>
            <a:pPr marL="0" indent="0">
              <a:buNone/>
            </a:pPr>
            <a:r>
              <a:rPr lang="de-DE" sz="1600" b="1" dirty="0">
                <a:latin typeface="+mn-lt"/>
              </a:rPr>
              <a:t>Manko: </a:t>
            </a:r>
            <a:r>
              <a:rPr lang="de-DE" sz="1600" dirty="0">
                <a:latin typeface="+mn-lt"/>
              </a:rPr>
              <a:t>sehr großer F+E Bedarf in Verbindung mit dem „Co-</a:t>
            </a:r>
            <a:r>
              <a:rPr lang="de-DE" sz="1600" dirty="0" err="1">
                <a:latin typeface="+mn-lt"/>
              </a:rPr>
              <a:t>disposal</a:t>
            </a:r>
            <a:r>
              <a:rPr lang="de-DE" sz="1600" dirty="0">
                <a:latin typeface="+mn-lt"/>
              </a:rPr>
              <a:t>“ Konzept </a:t>
            </a:r>
          </a:p>
          <a:p>
            <a:pPr marL="0" indent="0">
              <a:buNone/>
            </a:pPr>
            <a:r>
              <a:rPr lang="de-DE" sz="1600" b="1" dirty="0">
                <a:latin typeface="+mn-lt"/>
              </a:rPr>
              <a:t>Ausweg: </a:t>
            </a:r>
            <a:r>
              <a:rPr lang="de-DE" sz="1600" dirty="0">
                <a:latin typeface="+mn-lt"/>
              </a:rPr>
              <a:t>Aufgabe des Schacht Konrad Lagers. Synergien nutzen, d.h. das laufende, vergleichende Suchverfahren nutzen für einen </a:t>
            </a:r>
            <a:r>
              <a:rPr lang="de-DE" sz="1600" b="1" dirty="0">
                <a:latin typeface="+mn-lt"/>
              </a:rPr>
              <a:t>wissenschaftsbasierten Umgang mit allen Arten von Atommüll</a:t>
            </a:r>
            <a:r>
              <a:rPr lang="de-DE" sz="1600" dirty="0">
                <a:latin typeface="+mn-lt"/>
              </a:rPr>
              <a:t>, Co-</a:t>
            </a:r>
            <a:r>
              <a:rPr lang="de-DE" sz="1600" dirty="0" err="1">
                <a:latin typeface="+mn-lt"/>
              </a:rPr>
              <a:t>disposal</a:t>
            </a:r>
            <a:r>
              <a:rPr lang="de-DE" sz="1600" dirty="0">
                <a:latin typeface="+mn-lt"/>
              </a:rPr>
              <a:t> Konzept und Forschung vorantreiben</a:t>
            </a: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5255619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Aus</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Gorleben</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lernen</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heißt</a:t>
            </a:r>
            <a:r>
              <a:rPr lang="en-US" b="0" i="0" kern="1200" dirty="0">
                <a:solidFill>
                  <a:srgbClr val="FFFFFF"/>
                </a:solidFill>
                <a:latin typeface="+mj-lt"/>
                <a:ea typeface="+mj-ea"/>
                <a:cs typeface="+mj-cs"/>
              </a:rPr>
              <a:t>:</a:t>
            </a:r>
            <a:br>
              <a:rPr lang="en-US" b="0" i="0" kern="1200" dirty="0">
                <a:solidFill>
                  <a:srgbClr val="FFFFFF"/>
                </a:solidFill>
                <a:latin typeface="+mj-lt"/>
                <a:ea typeface="+mj-ea"/>
                <a:cs typeface="+mj-cs"/>
              </a:rPr>
            </a:br>
            <a:r>
              <a:rPr lang="en-US" dirty="0">
                <a:solidFill>
                  <a:srgbClr val="FFFFFF"/>
                </a:solidFill>
              </a:rPr>
              <a:t>Auf Schacht Konrad </a:t>
            </a:r>
            <a:r>
              <a:rPr lang="en-US" dirty="0" err="1">
                <a:solidFill>
                  <a:srgbClr val="FFFFFF"/>
                </a:solidFill>
              </a:rPr>
              <a:t>verzichten</a:t>
            </a:r>
            <a:endParaRPr lang="en-US" b="0" i="0" kern="1200" dirty="0">
              <a:solidFill>
                <a:srgbClr val="FFFFFF"/>
              </a:solidFill>
              <a:latin typeface="+mj-lt"/>
              <a:ea typeface="+mj-ea"/>
              <a:cs typeface="+mj-cs"/>
            </a:endParaRP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a:bodyPr>
          <a:lstStyle/>
          <a:p>
            <a:pPr marL="0" indent="0">
              <a:lnSpc>
                <a:spcPct val="90000"/>
              </a:lnSpc>
              <a:buNone/>
            </a:pPr>
            <a:r>
              <a:rPr lang="en-US" sz="1600" b="1" u="sng" dirty="0" err="1">
                <a:latin typeface="+mn-lt"/>
              </a:rPr>
              <a:t>Vielen</a:t>
            </a:r>
            <a:r>
              <a:rPr lang="en-US" sz="1600" b="1" u="sng" dirty="0">
                <a:latin typeface="+mn-lt"/>
              </a:rPr>
              <a:t> Dank </a:t>
            </a:r>
            <a:r>
              <a:rPr lang="en-US" sz="1600" b="1" u="sng" dirty="0" err="1">
                <a:latin typeface="+mn-lt"/>
              </a:rPr>
              <a:t>für</a:t>
            </a:r>
            <a:r>
              <a:rPr lang="en-US" sz="1600" b="1" u="sng" dirty="0">
                <a:latin typeface="+mn-lt"/>
              </a:rPr>
              <a:t> </a:t>
            </a:r>
            <a:r>
              <a:rPr lang="en-US" sz="1600" b="1" u="sng" dirty="0" err="1">
                <a:latin typeface="+mn-lt"/>
              </a:rPr>
              <a:t>Eure</a:t>
            </a:r>
            <a:r>
              <a:rPr lang="en-US" sz="1600" b="1" u="sng" dirty="0">
                <a:latin typeface="+mn-lt"/>
              </a:rPr>
              <a:t> </a:t>
            </a:r>
            <a:r>
              <a:rPr lang="en-US" sz="1600" b="1" u="sng" dirty="0" err="1">
                <a:latin typeface="+mn-lt"/>
              </a:rPr>
              <a:t>Aufmerksamkeit</a:t>
            </a:r>
            <a:endParaRPr lang="en-US" sz="1600" b="1" u="sng" dirty="0">
              <a:latin typeface="+mn-lt"/>
            </a:endParaRPr>
          </a:p>
          <a:p>
            <a:pPr marL="0" indent="0">
              <a:spcBef>
                <a:spcPts val="0"/>
              </a:spcBef>
              <a:buNone/>
            </a:pPr>
            <a:endParaRPr lang="en-US" sz="1600" b="1" dirty="0">
              <a:latin typeface="+mn-lt"/>
            </a:endParaRPr>
          </a:p>
          <a:p>
            <a:pPr marL="0" indent="0">
              <a:spcBef>
                <a:spcPts val="0"/>
              </a:spcBef>
              <a:buNone/>
            </a:pPr>
            <a:r>
              <a:rPr lang="en-US" sz="1600" b="1" dirty="0">
                <a:latin typeface="+mn-lt"/>
              </a:rPr>
              <a:t>Wolfgang Ehmke</a:t>
            </a: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42909472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Rectangle 2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6" name="Freeform: Shape 2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el 1">
            <a:extLst>
              <a:ext uri="{FF2B5EF4-FFF2-40B4-BE49-F238E27FC236}">
                <a16:creationId xmlns:a16="http://schemas.microsoft.com/office/drawing/2014/main" id="{3B2E18E5-B02E-4571-BDC2-BDFEA0875081}"/>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Aus</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Gorleben</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lernen</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heißt</a:t>
            </a:r>
            <a:r>
              <a:rPr lang="en-US" b="0" i="0" kern="1200" dirty="0">
                <a:solidFill>
                  <a:srgbClr val="FFFFFF"/>
                </a:solidFill>
                <a:latin typeface="+mj-lt"/>
                <a:ea typeface="+mj-ea"/>
                <a:cs typeface="+mj-cs"/>
              </a:rPr>
              <a:t>:</a:t>
            </a:r>
            <a:br>
              <a:rPr lang="en-US" b="0" i="0" kern="1200" dirty="0">
                <a:solidFill>
                  <a:srgbClr val="FFFFFF"/>
                </a:solidFill>
                <a:latin typeface="+mj-lt"/>
                <a:ea typeface="+mj-ea"/>
                <a:cs typeface="+mj-cs"/>
              </a:rPr>
            </a:br>
            <a:r>
              <a:rPr lang="en-US" dirty="0">
                <a:solidFill>
                  <a:srgbClr val="FFFFFF"/>
                </a:solidFill>
              </a:rPr>
              <a:t>Auf Schacht Konrad </a:t>
            </a:r>
            <a:r>
              <a:rPr lang="en-US" dirty="0" err="1">
                <a:solidFill>
                  <a:srgbClr val="FFFFFF"/>
                </a:solidFill>
              </a:rPr>
              <a:t>verzichten</a:t>
            </a:r>
            <a:endParaRPr lang="en-US" b="0" i="0" kern="1200" dirty="0">
              <a:solidFill>
                <a:srgbClr val="FFFFFF"/>
              </a:solidFill>
              <a:latin typeface="+mj-lt"/>
              <a:ea typeface="+mj-ea"/>
              <a:cs typeface="+mj-cs"/>
            </a:endParaRPr>
          </a:p>
        </p:txBody>
      </p:sp>
      <p:pic>
        <p:nvPicPr>
          <p:cNvPr id="4" name="Grafik 3">
            <a:extLst>
              <a:ext uri="{FF2B5EF4-FFF2-40B4-BE49-F238E27FC236}">
                <a16:creationId xmlns:a16="http://schemas.microsoft.com/office/drawing/2014/main" id="{6E95717A-F1D3-4809-B570-5F89CD41CB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pic>
        <p:nvPicPr>
          <p:cNvPr id="6" name="Grafik 5" descr="Ein Bild, das Schild enthält.&#10;&#10;Automatisch generierte Beschreibung">
            <a:extLst>
              <a:ext uri="{FF2B5EF4-FFF2-40B4-BE49-F238E27FC236}">
                <a16:creationId xmlns:a16="http://schemas.microsoft.com/office/drawing/2014/main" id="{4FB9F230-BDD7-4592-ACA3-E542B10554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00726" y="2142461"/>
            <a:ext cx="6203584" cy="4135723"/>
          </a:xfrm>
          <a:prstGeom prst="rect">
            <a:avLst/>
          </a:prstGeom>
          <a:ln w="38100">
            <a:solidFill>
              <a:schemeClr val="accent6">
                <a:lumMod val="75000"/>
              </a:schemeClr>
            </a:solidFill>
          </a:ln>
        </p:spPr>
      </p:pic>
    </p:spTree>
    <p:extLst>
      <p:ext uri="{BB962C8B-B14F-4D97-AF65-F5344CB8AC3E}">
        <p14:creationId xmlns:p14="http://schemas.microsoft.com/office/powerpoint/2010/main" val="28590011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fontScale="90000"/>
          </a:bodyPr>
          <a:lstStyle/>
          <a:p>
            <a:r>
              <a:rPr lang="en-US" b="0" i="0" kern="1200" dirty="0" err="1">
                <a:solidFill>
                  <a:srgbClr val="FFFFFF"/>
                </a:solidFill>
                <a:latin typeface="+mj-lt"/>
                <a:ea typeface="+mj-ea"/>
                <a:cs typeface="+mj-cs"/>
              </a:rPr>
              <a:t>Aus</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Gorleben</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lernen</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heißt</a:t>
            </a:r>
            <a:br>
              <a:rPr lang="en-US" b="0" i="0" kern="1200" dirty="0">
                <a:solidFill>
                  <a:srgbClr val="FFFFFF"/>
                </a:solidFill>
                <a:latin typeface="+mj-lt"/>
                <a:ea typeface="+mj-ea"/>
                <a:cs typeface="+mj-cs"/>
              </a:rPr>
            </a:br>
            <a:r>
              <a:rPr lang="en-US" b="0" i="0" kern="1200" dirty="0">
                <a:solidFill>
                  <a:srgbClr val="FFFFFF"/>
                </a:solidFill>
                <a:latin typeface="+mj-lt"/>
                <a:ea typeface="+mj-ea"/>
                <a:cs typeface="+mj-cs"/>
              </a:rPr>
              <a:t>a</a:t>
            </a:r>
            <a:r>
              <a:rPr lang="en-US" dirty="0">
                <a:solidFill>
                  <a:srgbClr val="FFFFFF"/>
                </a:solidFill>
              </a:rPr>
              <a:t>uf den Schacht Konrad </a:t>
            </a:r>
            <a:r>
              <a:rPr lang="en-US" dirty="0" err="1">
                <a:solidFill>
                  <a:srgbClr val="FFFFFF"/>
                </a:solidFill>
              </a:rPr>
              <a:t>verzichten</a:t>
            </a:r>
            <a:endParaRPr lang="en-US" b="0" i="0" kern="1200" dirty="0">
              <a:solidFill>
                <a:srgbClr val="FFFFFF"/>
              </a:solidFill>
              <a:latin typeface="+mj-lt"/>
              <a:ea typeface="+mj-ea"/>
              <a:cs typeface="+mj-cs"/>
            </a:endParaRP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a:bodyPr>
          <a:lstStyle/>
          <a:p>
            <a:pPr marL="0" indent="0">
              <a:lnSpc>
                <a:spcPct val="90000"/>
              </a:lnSpc>
              <a:buClr>
                <a:schemeClr val="bg1">
                  <a:lumMod val="65000"/>
                </a:schemeClr>
              </a:buClr>
              <a:buNone/>
            </a:pPr>
            <a:r>
              <a:rPr lang="en-US" sz="1600" b="1" u="sng" dirty="0" err="1"/>
              <a:t>Erklärtes</a:t>
            </a:r>
            <a:r>
              <a:rPr lang="en-US" sz="1600" b="1" u="sng" dirty="0"/>
              <a:t> </a:t>
            </a:r>
            <a:r>
              <a:rPr lang="en-US" sz="1600" b="1" u="sng" dirty="0" err="1"/>
              <a:t>Ziel</a:t>
            </a:r>
            <a:r>
              <a:rPr lang="en-US" sz="1600" b="1" u="sng" dirty="0"/>
              <a:t>: Aufgabe des </a:t>
            </a:r>
            <a:r>
              <a:rPr lang="en-US" sz="1600" b="1" u="sng" dirty="0" err="1"/>
              <a:t>Schachts</a:t>
            </a:r>
            <a:r>
              <a:rPr lang="en-US" sz="1600" b="1" u="sng" dirty="0"/>
              <a:t> Konrad</a:t>
            </a:r>
          </a:p>
          <a:p>
            <a:pPr marL="0" indent="0">
              <a:spcBef>
                <a:spcPts val="0"/>
              </a:spcBef>
              <a:buClr>
                <a:schemeClr val="bg1">
                  <a:lumMod val="65000"/>
                </a:schemeClr>
              </a:buClr>
              <a:buNone/>
            </a:pPr>
            <a:endParaRPr lang="en-US" sz="1600" u="sng" dirty="0"/>
          </a:p>
          <a:p>
            <a:pPr>
              <a:spcBef>
                <a:spcPts val="0"/>
              </a:spcBef>
              <a:buClr>
                <a:schemeClr val="accent6">
                  <a:lumMod val="75000"/>
                </a:schemeClr>
              </a:buClr>
            </a:pPr>
            <a:r>
              <a:rPr lang="de-DE" sz="1600" b="1" dirty="0">
                <a:latin typeface="+mn-lt"/>
              </a:rPr>
              <a:t>Ein</a:t>
            </a:r>
            <a:r>
              <a:rPr lang="de-DE" sz="1600" dirty="0">
                <a:latin typeface="+mn-lt"/>
              </a:rPr>
              <a:t> Suchverfahren für die „Endlagerung“ aller Arten von Atommüll</a:t>
            </a:r>
          </a:p>
          <a:p>
            <a:pPr>
              <a:buClr>
                <a:schemeClr val="accent6">
                  <a:lumMod val="75000"/>
                </a:schemeClr>
              </a:buClr>
            </a:pPr>
            <a:r>
              <a:rPr lang="de-DE" sz="1600" dirty="0">
                <a:latin typeface="+mn-lt"/>
              </a:rPr>
              <a:t>Vergleichbare bzw. gleiche Sicherheitsanforderungen für alle Arten von Atommüll </a:t>
            </a:r>
          </a:p>
          <a:p>
            <a:pPr>
              <a:buClr>
                <a:schemeClr val="accent6">
                  <a:lumMod val="75000"/>
                </a:schemeClr>
              </a:buClr>
            </a:pPr>
            <a:r>
              <a:rPr lang="de-DE" sz="1600" dirty="0">
                <a:latin typeface="+mn-lt"/>
              </a:rPr>
              <a:t>Keine Nachnutzung von ausgedienten Bergwerken</a:t>
            </a:r>
          </a:p>
          <a:p>
            <a:pPr>
              <a:buClr>
                <a:schemeClr val="accent6">
                  <a:lumMod val="75000"/>
                </a:schemeClr>
              </a:buClr>
            </a:pPr>
            <a:r>
              <a:rPr lang="de-DE" sz="1600" dirty="0">
                <a:latin typeface="+mn-lt"/>
              </a:rPr>
              <a:t>Rückholbarkeit für alle Arten von Müll muss sichergestellt werden</a:t>
            </a: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17073707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Inhaltsübersicht</a:t>
            </a:r>
            <a:endParaRPr lang="en-US" b="0" i="0" kern="1200" dirty="0">
              <a:solidFill>
                <a:srgbClr val="FFFFFF"/>
              </a:solidFill>
              <a:latin typeface="+mj-lt"/>
              <a:ea typeface="+mj-ea"/>
              <a:cs typeface="+mj-cs"/>
            </a:endParaRP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a:bodyPr>
          <a:lstStyle/>
          <a:p>
            <a:pPr marL="0" indent="0">
              <a:lnSpc>
                <a:spcPct val="90000"/>
              </a:lnSpc>
              <a:buClr>
                <a:schemeClr val="bg1">
                  <a:lumMod val="65000"/>
                </a:schemeClr>
              </a:buClr>
              <a:buNone/>
            </a:pPr>
            <a:endParaRPr lang="en-US" sz="1600" b="1" u="sng" dirty="0"/>
          </a:p>
          <a:p>
            <a:pPr marL="0" indent="0">
              <a:spcBef>
                <a:spcPts val="0"/>
              </a:spcBef>
              <a:buClr>
                <a:schemeClr val="bg1">
                  <a:lumMod val="65000"/>
                </a:schemeClr>
              </a:buClr>
              <a:buNone/>
            </a:pPr>
            <a:endParaRPr lang="en-US" sz="1600" u="sng" dirty="0">
              <a:latin typeface="+mn-lt"/>
            </a:endParaRPr>
          </a:p>
          <a:p>
            <a:pPr>
              <a:spcBef>
                <a:spcPts val="0"/>
              </a:spcBef>
              <a:buClr>
                <a:schemeClr val="accent6">
                  <a:lumMod val="75000"/>
                </a:schemeClr>
              </a:buClr>
            </a:pPr>
            <a:r>
              <a:rPr lang="de-DE" sz="1600" dirty="0">
                <a:latin typeface="+mn-lt"/>
              </a:rPr>
              <a:t>Neustart oder Fehlstart der „</a:t>
            </a:r>
            <a:r>
              <a:rPr lang="de-DE" sz="1600" dirty="0" err="1">
                <a:latin typeface="+mn-lt"/>
              </a:rPr>
              <a:t>Endlager“suche</a:t>
            </a:r>
            <a:endParaRPr lang="de-DE" sz="1600" dirty="0">
              <a:latin typeface="+mn-lt"/>
            </a:endParaRPr>
          </a:p>
          <a:p>
            <a:pPr>
              <a:buClr>
                <a:schemeClr val="accent6">
                  <a:lumMod val="75000"/>
                </a:schemeClr>
              </a:buClr>
            </a:pPr>
            <a:r>
              <a:rPr lang="de-DE" sz="1600" dirty="0">
                <a:latin typeface="+mn-lt"/>
              </a:rPr>
              <a:t>Politische und rechtliche Voraussetzungen:</a:t>
            </a:r>
          </a:p>
          <a:p>
            <a:pPr marL="0" indent="0">
              <a:buClr>
                <a:schemeClr val="accent6">
                  <a:lumMod val="75000"/>
                </a:schemeClr>
              </a:buClr>
              <a:buNone/>
            </a:pPr>
            <a:r>
              <a:rPr lang="de-DE" sz="1600" dirty="0">
                <a:latin typeface="+mn-lt"/>
              </a:rPr>
              <a:t>      Asse-Beschleunigungsgesetz (2013), </a:t>
            </a:r>
            <a:r>
              <a:rPr lang="de-DE" sz="1600" dirty="0" err="1">
                <a:latin typeface="+mn-lt"/>
              </a:rPr>
              <a:t>NaPro</a:t>
            </a:r>
            <a:r>
              <a:rPr lang="de-DE" sz="1600" dirty="0">
                <a:latin typeface="+mn-lt"/>
              </a:rPr>
              <a:t> (2015), Standortauswahlgesetz –</a:t>
            </a:r>
            <a:r>
              <a:rPr lang="de-DE" sz="1600" dirty="0" err="1">
                <a:latin typeface="+mn-lt"/>
              </a:rPr>
              <a:t>StandAG</a:t>
            </a:r>
            <a:endParaRPr lang="de-DE" sz="1600" dirty="0">
              <a:latin typeface="+mn-lt"/>
            </a:endParaRPr>
          </a:p>
          <a:p>
            <a:pPr marL="0" indent="0">
              <a:buClr>
                <a:schemeClr val="accent6">
                  <a:lumMod val="75000"/>
                </a:schemeClr>
              </a:buClr>
              <a:buNone/>
            </a:pPr>
            <a:r>
              <a:rPr lang="de-DE" sz="1600" dirty="0">
                <a:latin typeface="+mn-lt"/>
              </a:rPr>
              <a:t>      (2017), Endlagersicherheitsuntersuchungsverordnung- </a:t>
            </a:r>
            <a:r>
              <a:rPr lang="de-DE" sz="1600" dirty="0" err="1">
                <a:latin typeface="+mn-lt"/>
              </a:rPr>
              <a:t>EndlSiUntV</a:t>
            </a:r>
            <a:r>
              <a:rPr lang="de-DE" sz="1600" dirty="0">
                <a:latin typeface="+mn-lt"/>
              </a:rPr>
              <a:t> (2020)</a:t>
            </a:r>
          </a:p>
          <a:p>
            <a:pPr>
              <a:buClr>
                <a:schemeClr val="accent6">
                  <a:lumMod val="75000"/>
                </a:schemeClr>
              </a:buClr>
            </a:pPr>
            <a:r>
              <a:rPr lang="de-DE" sz="1600" dirty="0">
                <a:latin typeface="+mn-lt"/>
              </a:rPr>
              <a:t>Klärung des Mengenbedarfs und der Lagerflächen</a:t>
            </a:r>
          </a:p>
          <a:p>
            <a:pPr>
              <a:buClr>
                <a:schemeClr val="accent6">
                  <a:lumMod val="75000"/>
                </a:schemeClr>
              </a:buClr>
            </a:pPr>
            <a:r>
              <a:rPr lang="de-DE" sz="1600" dirty="0">
                <a:latin typeface="+mn-lt"/>
              </a:rPr>
              <a:t>Zweierlei Atomrecht im Umgang mit schwach- und mittelaktivem Müll?</a:t>
            </a:r>
          </a:p>
          <a:p>
            <a:pPr>
              <a:buClr>
                <a:schemeClr val="accent6">
                  <a:lumMod val="75000"/>
                </a:schemeClr>
              </a:buClr>
            </a:pPr>
            <a:r>
              <a:rPr lang="de-DE" sz="1600" dirty="0">
                <a:latin typeface="+mn-lt"/>
              </a:rPr>
              <a:t>Fazit + Forderungen</a:t>
            </a: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6239492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Neustart</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oder</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Fehlstart</a:t>
            </a:r>
            <a:r>
              <a:rPr lang="en-US" b="0" i="0" kern="1200" dirty="0">
                <a:solidFill>
                  <a:srgbClr val="FFFFFF"/>
                </a:solidFill>
                <a:latin typeface="+mj-lt"/>
                <a:ea typeface="+mj-ea"/>
                <a:cs typeface="+mj-cs"/>
              </a:rPr>
              <a:t> der “</a:t>
            </a:r>
            <a:r>
              <a:rPr lang="en-US" b="0" i="0" kern="1200" dirty="0" err="1">
                <a:solidFill>
                  <a:srgbClr val="FFFFFF"/>
                </a:solidFill>
                <a:latin typeface="+mj-lt"/>
                <a:ea typeface="+mj-ea"/>
                <a:cs typeface="+mj-cs"/>
              </a:rPr>
              <a:t>Endlager”suche</a:t>
            </a:r>
            <a:endParaRPr lang="en-US" b="0" i="0" kern="1200" dirty="0">
              <a:solidFill>
                <a:srgbClr val="FFFFFF"/>
              </a:solidFill>
              <a:latin typeface="+mj-lt"/>
              <a:ea typeface="+mj-ea"/>
              <a:cs typeface="+mj-cs"/>
            </a:endParaRP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a:bodyPr>
          <a:lstStyle/>
          <a:p>
            <a:pPr marL="0" indent="0">
              <a:lnSpc>
                <a:spcPct val="90000"/>
              </a:lnSpc>
              <a:buClr>
                <a:schemeClr val="bg1">
                  <a:lumMod val="65000"/>
                </a:schemeClr>
              </a:buClr>
              <a:buNone/>
            </a:pPr>
            <a:r>
              <a:rPr lang="en-US" sz="1600" b="1" u="sng" dirty="0" err="1"/>
              <a:t>Neustart</a:t>
            </a:r>
            <a:r>
              <a:rPr lang="en-US" sz="1600" b="1" u="sng" dirty="0"/>
              <a:t> </a:t>
            </a:r>
            <a:r>
              <a:rPr lang="en-US" sz="1600" b="1" u="sng" dirty="0" err="1"/>
              <a:t>oder</a:t>
            </a:r>
            <a:r>
              <a:rPr lang="en-US" sz="1600" b="1" u="sng" dirty="0"/>
              <a:t> </a:t>
            </a:r>
            <a:r>
              <a:rPr lang="en-US" sz="1600" b="1" u="sng" dirty="0" err="1"/>
              <a:t>Fehlstart</a:t>
            </a:r>
            <a:endParaRPr lang="en-US" sz="1600" u="sng" dirty="0"/>
          </a:p>
          <a:p>
            <a:pPr marL="0" indent="0">
              <a:spcBef>
                <a:spcPts val="0"/>
              </a:spcBef>
              <a:buNone/>
            </a:pPr>
            <a:endParaRPr lang="de-DE" sz="1600" dirty="0">
              <a:effectLst/>
              <a:latin typeface="+mn-lt"/>
              <a:ea typeface="Calibri" panose="020F0502020204030204" pitchFamily="34" charset="0"/>
            </a:endParaRPr>
          </a:p>
          <a:p>
            <a:pPr marL="0" indent="0">
              <a:spcBef>
                <a:spcPts val="0"/>
              </a:spcBef>
              <a:buNone/>
            </a:pPr>
            <a:r>
              <a:rPr lang="de-DE" sz="1600" dirty="0">
                <a:effectLst/>
                <a:latin typeface="+mn-lt"/>
                <a:ea typeface="Calibri" panose="020F0502020204030204" pitchFamily="34" charset="0"/>
              </a:rPr>
              <a:t>Die Suche nach einer unterirdischen, tiefengeologischen  Atommülldeponie wurde 2013 neu gestartet</a:t>
            </a:r>
            <a:r>
              <a:rPr lang="de-DE" sz="1600" dirty="0">
                <a:latin typeface="+mn-lt"/>
                <a:ea typeface="Calibri" panose="020F0502020204030204" pitchFamily="34" charset="0"/>
              </a:rPr>
              <a:t> (erster Entwurf des </a:t>
            </a:r>
            <a:r>
              <a:rPr lang="de-DE" sz="1600" dirty="0" err="1">
                <a:latin typeface="+mn-lt"/>
                <a:ea typeface="Calibri" panose="020F0502020204030204" pitchFamily="34" charset="0"/>
              </a:rPr>
              <a:t>StandAG</a:t>
            </a:r>
            <a:r>
              <a:rPr lang="de-DE" sz="1600" dirty="0">
                <a:latin typeface="+mn-lt"/>
                <a:ea typeface="Calibri" panose="020F0502020204030204" pitchFamily="34" charset="0"/>
              </a:rPr>
              <a:t>)</a:t>
            </a:r>
          </a:p>
          <a:p>
            <a:pPr marL="0" indent="0">
              <a:spcBef>
                <a:spcPts val="0"/>
              </a:spcBef>
              <a:buNone/>
            </a:pPr>
            <a:endParaRPr lang="de-DE" sz="1600" dirty="0">
              <a:effectLst/>
              <a:latin typeface="+mn-lt"/>
              <a:ea typeface="Calibri" panose="020F0502020204030204" pitchFamily="34" charset="0"/>
            </a:endParaRPr>
          </a:p>
          <a:p>
            <a:pPr marL="0" indent="0">
              <a:spcBef>
                <a:spcPts val="0"/>
              </a:spcBef>
              <a:buNone/>
            </a:pPr>
            <a:r>
              <a:rPr lang="de-DE" sz="1600" dirty="0">
                <a:effectLst/>
                <a:latin typeface="+mn-lt"/>
                <a:ea typeface="Calibri" panose="020F0502020204030204" pitchFamily="34" charset="0"/>
              </a:rPr>
              <a:t>Kardinalfehler: Die Politik beschränkt den „Neustart“ (Neu: seit 28.9.2020 ohne das bisherige Faustfand Gorleben) vordergründig auf den Umgang mit hochradioaktivem Müll</a:t>
            </a:r>
          </a:p>
          <a:p>
            <a:pPr marL="0" indent="0">
              <a:spcBef>
                <a:spcPts val="0"/>
              </a:spcBef>
              <a:buNone/>
            </a:pPr>
            <a:endParaRPr lang="de-DE" sz="1600" dirty="0">
              <a:latin typeface="+mn-lt"/>
              <a:ea typeface="Calibri" panose="020F0502020204030204" pitchFamily="34" charset="0"/>
            </a:endParaRPr>
          </a:p>
          <a:p>
            <a:pPr marL="0" indent="0">
              <a:spcBef>
                <a:spcPts val="0"/>
              </a:spcBef>
              <a:buNone/>
            </a:pPr>
            <a:r>
              <a:rPr lang="de-DE" sz="1600" dirty="0">
                <a:latin typeface="+mn-lt"/>
                <a:ea typeface="Calibri" panose="020F0502020204030204" pitchFamily="34" charset="0"/>
              </a:rPr>
              <a:t>Das Erzbergwerk Schacht Konrad war – ebenso wenig wie der Salzstock Gorleben-Rambow – Ergebnis eines vergleichenden Suchverfahrens</a:t>
            </a:r>
          </a:p>
          <a:p>
            <a:pPr marL="0" indent="0">
              <a:spcBef>
                <a:spcPts val="0"/>
              </a:spcBef>
              <a:buNone/>
            </a:pPr>
            <a:endParaRPr lang="de-DE" sz="1600" b="1" dirty="0">
              <a:effectLst/>
              <a:latin typeface="+mn-lt"/>
              <a:ea typeface="Calibri" panose="020F0502020204030204" pitchFamily="34" charset="0"/>
            </a:endParaRPr>
          </a:p>
          <a:p>
            <a:pPr marL="0" indent="0">
              <a:spcBef>
                <a:spcPts val="0"/>
              </a:spcBef>
              <a:buNone/>
            </a:pPr>
            <a:r>
              <a:rPr lang="de-DE" sz="1600" b="1" dirty="0">
                <a:effectLst/>
                <a:latin typeface="+mn-lt"/>
                <a:ea typeface="Calibri" panose="020F0502020204030204" pitchFamily="34" charset="0"/>
              </a:rPr>
              <a:t>Das Standortauswahlgesetz (</a:t>
            </a:r>
            <a:r>
              <a:rPr lang="de-DE" sz="1600" b="1" dirty="0" err="1">
                <a:effectLst/>
                <a:latin typeface="+mn-lt"/>
                <a:ea typeface="Calibri" panose="020F0502020204030204" pitchFamily="34" charset="0"/>
              </a:rPr>
              <a:t>StandAG</a:t>
            </a:r>
            <a:r>
              <a:rPr lang="de-DE" sz="1600" b="1" dirty="0">
                <a:effectLst/>
                <a:latin typeface="+mn-lt"/>
                <a:ea typeface="Calibri" panose="020F0502020204030204" pitchFamily="34" charset="0"/>
              </a:rPr>
              <a:t>) jongliert jedoch mit der Möglichkeit, am Ende zwei „</a:t>
            </a:r>
            <a:r>
              <a:rPr lang="de-DE" sz="1600" b="1" dirty="0" err="1">
                <a:effectLst/>
                <a:latin typeface="+mn-lt"/>
                <a:ea typeface="Calibri" panose="020F0502020204030204" pitchFamily="34" charset="0"/>
              </a:rPr>
              <a:t>Endlager“bergwerke</a:t>
            </a:r>
            <a:r>
              <a:rPr lang="de-DE" sz="1600" b="1" dirty="0">
                <a:effectLst/>
                <a:latin typeface="+mn-lt"/>
                <a:ea typeface="Calibri" panose="020F0502020204030204" pitchFamily="34" charset="0"/>
              </a:rPr>
              <a:t> an einem Standort aufzufahren</a:t>
            </a:r>
            <a:r>
              <a:rPr lang="de-DE" sz="1600" dirty="0">
                <a:effectLst/>
                <a:latin typeface="+mn-lt"/>
                <a:ea typeface="Calibri" panose="020F0502020204030204" pitchFamily="34" charset="0"/>
              </a:rPr>
              <a:t>. </a:t>
            </a:r>
            <a:endParaRPr lang="de-DE" sz="2000" dirty="0">
              <a:latin typeface="+mn-lt"/>
            </a:endParaRP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32314470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Jede</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Menge</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Atommüll</a:t>
            </a:r>
            <a:endParaRPr lang="en-US" b="0" i="0" kern="1200" dirty="0">
              <a:solidFill>
                <a:srgbClr val="FFFFFF"/>
              </a:solidFill>
              <a:latin typeface="+mj-lt"/>
              <a:ea typeface="+mj-ea"/>
              <a:cs typeface="+mj-cs"/>
            </a:endParaRP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lnSpcReduction="10000"/>
          </a:bodyPr>
          <a:lstStyle/>
          <a:p>
            <a:pPr marL="0" indent="0">
              <a:lnSpc>
                <a:spcPct val="90000"/>
              </a:lnSpc>
              <a:buClr>
                <a:schemeClr val="bg1">
                  <a:lumMod val="65000"/>
                </a:schemeClr>
              </a:buClr>
              <a:buNone/>
            </a:pPr>
            <a:r>
              <a:rPr lang="en-US" sz="1600" b="1" u="sng" dirty="0" err="1"/>
              <a:t>Abschätzung</a:t>
            </a:r>
            <a:endParaRPr lang="en-US" sz="1600" u="sng" dirty="0"/>
          </a:p>
          <a:p>
            <a:pPr marL="0" indent="0">
              <a:spcBef>
                <a:spcPts val="0"/>
              </a:spcBef>
              <a:buNone/>
            </a:pPr>
            <a:endParaRPr lang="de-DE" sz="1600" dirty="0">
              <a:effectLst/>
              <a:latin typeface="+mn-lt"/>
              <a:ea typeface="Calibri" panose="020F0502020204030204" pitchFamily="34" charset="0"/>
              <a:cs typeface="Times New Roman" panose="02020603050405020304" pitchFamily="18" charset="0"/>
            </a:endParaRPr>
          </a:p>
          <a:p>
            <a:pPr marL="0" indent="0">
              <a:spcBef>
                <a:spcPts val="0"/>
              </a:spcBef>
              <a:buNone/>
            </a:pPr>
            <a:r>
              <a:rPr lang="de-DE" sz="1600" dirty="0">
                <a:effectLst/>
                <a:latin typeface="+mn-lt"/>
                <a:ea typeface="Calibri" panose="020F0502020204030204" pitchFamily="34" charset="0"/>
                <a:cs typeface="Times New Roman" panose="02020603050405020304" pitchFamily="18" charset="0"/>
              </a:rPr>
              <a:t>Abgesehen von der</a:t>
            </a:r>
            <a:r>
              <a:rPr lang="de-DE" sz="1600" dirty="0">
                <a:solidFill>
                  <a:srgbClr val="FF0000"/>
                </a:solidFill>
                <a:effectLst/>
                <a:latin typeface="+mn-lt"/>
                <a:ea typeface="Calibri" panose="020F0502020204030204" pitchFamily="34" charset="0"/>
                <a:cs typeface="Times New Roman" panose="02020603050405020304" pitchFamily="18" charset="0"/>
              </a:rPr>
              <a:t> politischen Kurzsichtigkeit, am </a:t>
            </a:r>
            <a:r>
              <a:rPr lang="de-DE" sz="1600" b="1" dirty="0">
                <a:solidFill>
                  <a:srgbClr val="FF0000"/>
                </a:solidFill>
                <a:effectLst/>
                <a:latin typeface="+mn-lt"/>
                <a:ea typeface="Calibri" panose="020F0502020204030204" pitchFamily="34" charset="0"/>
                <a:cs typeface="Times New Roman" panose="02020603050405020304" pitchFamily="18" charset="0"/>
              </a:rPr>
              <a:t>Schacht Konrad</a:t>
            </a:r>
            <a:r>
              <a:rPr lang="de-DE" sz="1600" dirty="0">
                <a:solidFill>
                  <a:srgbClr val="FF0000"/>
                </a:solidFill>
                <a:effectLst/>
                <a:latin typeface="+mn-lt"/>
                <a:ea typeface="Calibri" panose="020F0502020204030204" pitchFamily="34" charset="0"/>
                <a:cs typeface="Times New Roman" panose="02020603050405020304" pitchFamily="18" charset="0"/>
              </a:rPr>
              <a:t>, einem ausgedienten Erzbergwerk, als Deponie für rd. </a:t>
            </a:r>
            <a:r>
              <a:rPr lang="de-DE" sz="1600" b="1" dirty="0">
                <a:solidFill>
                  <a:srgbClr val="FF0000"/>
                </a:solidFill>
                <a:effectLst/>
                <a:latin typeface="+mn-lt"/>
                <a:ea typeface="Calibri" panose="020F0502020204030204" pitchFamily="34" charset="0"/>
                <a:cs typeface="Times New Roman" panose="02020603050405020304" pitchFamily="18" charset="0"/>
              </a:rPr>
              <a:t>300.000 Kubikmeter </a:t>
            </a:r>
            <a:r>
              <a:rPr lang="de-DE" sz="1600" dirty="0">
                <a:solidFill>
                  <a:srgbClr val="FF0000"/>
                </a:solidFill>
                <a:effectLst/>
                <a:latin typeface="+mn-lt"/>
                <a:ea typeface="Calibri" panose="020F0502020204030204" pitchFamily="34" charset="0"/>
                <a:cs typeface="Times New Roman" panose="02020603050405020304" pitchFamily="18" charset="0"/>
              </a:rPr>
              <a:t>schwach- und mittelaktiver Abfälle festzuhalten</a:t>
            </a:r>
            <a:r>
              <a:rPr lang="de-DE" sz="1600" dirty="0">
                <a:effectLst/>
                <a:latin typeface="+mn-lt"/>
                <a:ea typeface="Calibri" panose="020F0502020204030204" pitchFamily="34" charset="0"/>
                <a:cs typeface="Times New Roman" panose="02020603050405020304" pitchFamily="18" charset="0"/>
              </a:rPr>
              <a:t>, muss die Option, dass alle Arten von Atommüll an einen Standort endgelagert werden sollen, bedacht sein.</a:t>
            </a:r>
          </a:p>
          <a:p>
            <a:pPr marL="0" indent="0">
              <a:spcBef>
                <a:spcPts val="0"/>
              </a:spcBef>
              <a:buNone/>
            </a:pPr>
            <a:endParaRPr lang="de-DE" sz="1600" dirty="0">
              <a:effectLst/>
              <a:latin typeface="+mn-lt"/>
              <a:ea typeface="Times New Roman" panose="02020603050405020304" pitchFamily="18" charset="0"/>
              <a:cs typeface="Times New Roman" panose="02020603050405020304" pitchFamily="18" charset="0"/>
            </a:endParaRPr>
          </a:p>
          <a:p>
            <a:pPr marL="0" indent="0">
              <a:spcBef>
                <a:spcPts val="0"/>
              </a:spcBef>
              <a:buNone/>
            </a:pPr>
            <a:r>
              <a:rPr lang="de-DE" sz="1600" dirty="0">
                <a:effectLst/>
                <a:latin typeface="+mn-lt"/>
                <a:ea typeface="Times New Roman" panose="02020603050405020304" pitchFamily="18" charset="0"/>
                <a:cs typeface="Times New Roman" panose="02020603050405020304" pitchFamily="18" charset="0"/>
              </a:rPr>
              <a:t>Es geht um den Atommüll, der aus der </a:t>
            </a:r>
            <a:r>
              <a:rPr lang="de-DE" sz="1600" b="1" dirty="0">
                <a:effectLst/>
                <a:latin typeface="+mn-lt"/>
                <a:ea typeface="Times New Roman" panose="02020603050405020304" pitchFamily="18" charset="0"/>
                <a:cs typeface="Times New Roman" panose="02020603050405020304" pitchFamily="18" charset="0"/>
              </a:rPr>
              <a:t>Schachtanlage Asse II </a:t>
            </a:r>
            <a:r>
              <a:rPr lang="de-DE" sz="1600" dirty="0">
                <a:effectLst/>
                <a:latin typeface="+mn-lt"/>
                <a:ea typeface="Times New Roman" panose="02020603050405020304" pitchFamily="18" charset="0"/>
                <a:cs typeface="Times New Roman" panose="02020603050405020304" pitchFamily="18" charset="0"/>
              </a:rPr>
              <a:t>zurückgeholt werden soll. Dieses Volumen, das endgelagert werden muss, wird derzeit auf </a:t>
            </a:r>
            <a:r>
              <a:rPr lang="de-DE" sz="1600" b="1" dirty="0">
                <a:effectLst/>
                <a:latin typeface="+mn-lt"/>
                <a:ea typeface="Times New Roman" panose="02020603050405020304" pitchFamily="18" charset="0"/>
                <a:cs typeface="Times New Roman" panose="02020603050405020304" pitchFamily="18" charset="0"/>
              </a:rPr>
              <a:t>175.000 bis 220.000 Kubikmeter </a:t>
            </a:r>
            <a:r>
              <a:rPr lang="de-DE" sz="1600" dirty="0">
                <a:effectLst/>
                <a:latin typeface="+mn-lt"/>
                <a:ea typeface="Times New Roman" panose="02020603050405020304" pitchFamily="18" charset="0"/>
                <a:cs typeface="Times New Roman" panose="02020603050405020304" pitchFamily="18" charset="0"/>
              </a:rPr>
              <a:t>geschätzt. Hinweis: gesetzliche Verpflichtung AtG-Novelle 2013</a:t>
            </a:r>
            <a:r>
              <a:rPr lang="de-DE" sz="1600">
                <a:effectLst/>
                <a:latin typeface="+mn-lt"/>
                <a:ea typeface="Times New Roman" panose="02020603050405020304" pitchFamily="18" charset="0"/>
                <a:cs typeface="Times New Roman" panose="02020603050405020304" pitchFamily="18" charset="0"/>
              </a:rPr>
              <a:t>, „Asse-Beschleunigungsgesetz“</a:t>
            </a:r>
            <a:endParaRPr lang="de-DE" sz="1600" dirty="0">
              <a:effectLst/>
              <a:latin typeface="+mn-lt"/>
              <a:ea typeface="Times New Roman" panose="02020603050405020304" pitchFamily="18" charset="0"/>
              <a:cs typeface="Times New Roman" panose="02020603050405020304" pitchFamily="18" charset="0"/>
            </a:endParaRPr>
          </a:p>
          <a:p>
            <a:pPr marL="0" indent="0">
              <a:spcBef>
                <a:spcPts val="0"/>
              </a:spcBef>
              <a:buNone/>
            </a:pPr>
            <a:endParaRPr lang="de-DE" sz="1600" dirty="0">
              <a:effectLst/>
              <a:latin typeface="+mn-lt"/>
              <a:ea typeface="Times New Roman" panose="02020603050405020304" pitchFamily="18" charset="0"/>
              <a:cs typeface="Times New Roman" panose="02020603050405020304" pitchFamily="18" charset="0"/>
            </a:endParaRPr>
          </a:p>
          <a:p>
            <a:pPr marL="0" indent="0">
              <a:spcBef>
                <a:spcPts val="0"/>
              </a:spcBef>
              <a:buNone/>
            </a:pPr>
            <a:r>
              <a:rPr lang="de-DE" sz="1600" dirty="0">
                <a:effectLst/>
                <a:latin typeface="+mn-lt"/>
                <a:ea typeface="Times New Roman" panose="02020603050405020304" pitchFamily="18" charset="0"/>
                <a:cs typeface="Times New Roman" panose="02020603050405020304" pitchFamily="18" charset="0"/>
              </a:rPr>
              <a:t>Zudem könnten </a:t>
            </a:r>
            <a:r>
              <a:rPr lang="de-DE" sz="1600" b="1" dirty="0">
                <a:effectLst/>
                <a:latin typeface="+mn-lt"/>
                <a:ea typeface="Times New Roman" panose="02020603050405020304" pitchFamily="18" charset="0"/>
                <a:cs typeface="Times New Roman" panose="02020603050405020304" pitchFamily="18" charset="0"/>
              </a:rPr>
              <a:t>100.000 Kubikmeter </a:t>
            </a:r>
            <a:r>
              <a:rPr lang="de-DE" sz="1600" dirty="0">
                <a:effectLst/>
                <a:latin typeface="+mn-lt"/>
                <a:ea typeface="Times New Roman" panose="02020603050405020304" pitchFamily="18" charset="0"/>
                <a:cs typeface="Times New Roman" panose="02020603050405020304" pitchFamily="18" charset="0"/>
              </a:rPr>
              <a:t>Abfälle aus der </a:t>
            </a:r>
            <a:r>
              <a:rPr lang="de-DE" sz="1600" b="1" dirty="0">
                <a:effectLst/>
                <a:latin typeface="+mn-lt"/>
                <a:ea typeface="Times New Roman" panose="02020603050405020304" pitchFamily="18" charset="0"/>
                <a:cs typeface="Times New Roman" panose="02020603050405020304" pitchFamily="18" charset="0"/>
              </a:rPr>
              <a:t>Urananreicherungsanlage in Gronau </a:t>
            </a:r>
            <a:r>
              <a:rPr lang="de-DE" sz="1600" dirty="0">
                <a:effectLst/>
                <a:latin typeface="+mn-lt"/>
                <a:ea typeface="Times New Roman" panose="02020603050405020304" pitchFamily="18" charset="0"/>
                <a:cs typeface="Times New Roman" panose="02020603050405020304" pitchFamily="18" charset="0"/>
              </a:rPr>
              <a:t>anfallen. Dabei handelt es sich um abgereichertes Uran, das künftig ggf. nicht mehr verwertet werden kann und als radioaktiver Abfall deklariert wird.</a:t>
            </a:r>
            <a:endParaRPr lang="de-DE" sz="1600" dirty="0">
              <a:effectLst/>
              <a:latin typeface="+mn-lt"/>
              <a:ea typeface="Calibri" panose="020F0502020204030204" pitchFamily="34" charset="0"/>
              <a:cs typeface="Times New Roman" panose="02020603050405020304" pitchFamily="18" charset="0"/>
            </a:endParaRP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26041243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Nationales</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Entsorgungsprogramm</a:t>
            </a:r>
            <a:endParaRPr lang="en-US" b="0" i="0" kern="1200" dirty="0">
              <a:solidFill>
                <a:srgbClr val="FFFFFF"/>
              </a:solidFill>
              <a:latin typeface="+mj-lt"/>
              <a:ea typeface="+mj-ea"/>
              <a:cs typeface="+mj-cs"/>
            </a:endParaRP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lnSpcReduction="10000"/>
          </a:bodyPr>
          <a:lstStyle/>
          <a:p>
            <a:pPr marL="0" indent="0">
              <a:lnSpc>
                <a:spcPct val="90000"/>
              </a:lnSpc>
              <a:buClr>
                <a:schemeClr val="bg1">
                  <a:lumMod val="65000"/>
                </a:schemeClr>
              </a:buClr>
              <a:buNone/>
            </a:pPr>
            <a:r>
              <a:rPr lang="en-US" sz="1600" b="1" u="sng" dirty="0" err="1"/>
              <a:t>NaPro</a:t>
            </a:r>
            <a:r>
              <a:rPr lang="en-US" sz="1600" b="1" u="sng" dirty="0"/>
              <a:t> 2015: </a:t>
            </a:r>
            <a:r>
              <a:rPr lang="en-US" sz="1600" b="1" u="sng" dirty="0" err="1"/>
              <a:t>Verweis</a:t>
            </a:r>
            <a:r>
              <a:rPr lang="en-US" sz="1600" b="1" u="sng" dirty="0"/>
              <a:t> auf das </a:t>
            </a:r>
            <a:r>
              <a:rPr lang="en-US" sz="1600" b="1" u="sng" dirty="0" err="1"/>
              <a:t>StandAG</a:t>
            </a:r>
            <a:r>
              <a:rPr lang="en-US" sz="1600" b="1" u="sng" dirty="0"/>
              <a:t> </a:t>
            </a:r>
            <a:r>
              <a:rPr lang="en-US" sz="1600" b="1" u="sng" dirty="0" err="1"/>
              <a:t>erste</a:t>
            </a:r>
            <a:r>
              <a:rPr lang="en-US" sz="1600" b="1" u="sng" dirty="0"/>
              <a:t> </a:t>
            </a:r>
            <a:r>
              <a:rPr lang="en-US" sz="1600" b="1" u="sng" dirty="0" err="1"/>
              <a:t>Fassung</a:t>
            </a:r>
            <a:r>
              <a:rPr lang="en-US" sz="1600" b="1" u="sng" dirty="0"/>
              <a:t> 2013</a:t>
            </a:r>
            <a:endParaRPr lang="en-US" sz="1600" u="sng" dirty="0"/>
          </a:p>
          <a:p>
            <a:pPr marL="0" indent="0">
              <a:spcBef>
                <a:spcPts val="0"/>
              </a:spcBef>
              <a:buNone/>
            </a:pPr>
            <a:endParaRPr lang="de-DE" sz="1600" dirty="0">
              <a:effectLst/>
              <a:latin typeface="+mn-lt"/>
              <a:ea typeface="Calibri" panose="020F0502020204030204" pitchFamily="34" charset="0"/>
              <a:cs typeface="Times New Roman" panose="02020603050405020304" pitchFamily="18" charset="0"/>
            </a:endParaRPr>
          </a:p>
          <a:p>
            <a:pPr marL="0" indent="0">
              <a:spcBef>
                <a:spcPts val="0"/>
              </a:spcBef>
              <a:buNone/>
            </a:pPr>
            <a:r>
              <a:rPr lang="de-DE" sz="1600" dirty="0">
                <a:effectLst/>
                <a:latin typeface="+mn-lt"/>
                <a:ea typeface="Calibri" panose="020F0502020204030204" pitchFamily="34" charset="0"/>
                <a:cs typeface="Times New Roman" panose="02020603050405020304" pitchFamily="18" charset="0"/>
              </a:rPr>
              <a:t>„Am 27. Juli 2013 ist das Gesetz zur Suche und Auswahl eines Standortes für ein Endlager für Wärme entwickelnde radioaktive Abfälle und zur Änderung anderer Gesetze (Standortauswahlgesetz–</a:t>
            </a:r>
            <a:r>
              <a:rPr lang="de-DE" sz="1600" dirty="0" err="1">
                <a:effectLst/>
                <a:latin typeface="+mn-lt"/>
                <a:ea typeface="Calibri" panose="020F0502020204030204" pitchFamily="34" charset="0"/>
                <a:cs typeface="Times New Roman" panose="02020603050405020304" pitchFamily="18" charset="0"/>
              </a:rPr>
              <a:t>StandAG</a:t>
            </a:r>
            <a:r>
              <a:rPr lang="de-DE" sz="1600" dirty="0">
                <a:effectLst/>
                <a:latin typeface="+mn-lt"/>
                <a:ea typeface="Calibri" panose="020F0502020204030204" pitchFamily="34" charset="0"/>
                <a:cs typeface="Times New Roman" panose="02020603050405020304" pitchFamily="18" charset="0"/>
              </a:rPr>
              <a:t>) in Kraft getreten. (…). </a:t>
            </a:r>
          </a:p>
          <a:p>
            <a:pPr marL="0" indent="0">
              <a:spcBef>
                <a:spcPts val="0"/>
              </a:spcBef>
              <a:buNone/>
            </a:pPr>
            <a:endParaRPr lang="de-DE" sz="800" dirty="0">
              <a:effectLst/>
              <a:latin typeface="+mn-lt"/>
              <a:ea typeface="Calibri" panose="020F0502020204030204" pitchFamily="34" charset="0"/>
              <a:cs typeface="Times New Roman" panose="02020603050405020304" pitchFamily="18" charset="0"/>
            </a:endParaRPr>
          </a:p>
          <a:p>
            <a:pPr marL="0" indent="0">
              <a:spcBef>
                <a:spcPts val="0"/>
              </a:spcBef>
              <a:buNone/>
            </a:pPr>
            <a:r>
              <a:rPr lang="de-DE" sz="1600" dirty="0">
                <a:effectLst/>
                <a:latin typeface="+mn-lt"/>
                <a:ea typeface="Calibri" panose="020F0502020204030204" pitchFamily="34" charset="0"/>
                <a:cs typeface="Times New Roman" panose="02020603050405020304" pitchFamily="18" charset="0"/>
              </a:rPr>
              <a:t>Die Planungen für dieses Endlager berücksichtigen neben den bestrahlten Brennelementen und Abfällen aus der Wiederaufarbeitung </a:t>
            </a:r>
            <a:r>
              <a:rPr lang="de-DE" sz="1600" b="1" dirty="0">
                <a:effectLst/>
                <a:latin typeface="+mn-lt"/>
                <a:ea typeface="Calibri" panose="020F0502020204030204" pitchFamily="34" charset="0"/>
                <a:cs typeface="Times New Roman" panose="02020603050405020304" pitchFamily="18" charset="0"/>
              </a:rPr>
              <a:t>auch diejenigen radioaktiven Abfälle mit vernachlässigbarer Wärmeentwicklung, die ggf. nicht im Endlager Konrad eingelagert werden können</a:t>
            </a:r>
            <a:r>
              <a:rPr lang="de-DE" sz="1600" dirty="0">
                <a:effectLst/>
                <a:latin typeface="+mn-lt"/>
                <a:ea typeface="Calibri" panose="020F0502020204030204" pitchFamily="34" charset="0"/>
                <a:cs typeface="Times New Roman" panose="02020603050405020304" pitchFamily="18" charset="0"/>
              </a:rPr>
              <a:t>. Das sind radioaktive Abfälle, die aufgrund ihres Nuklidinventars und/oder ihrer chemischen Zusammensetzung oder dem Zeitpunkt ihres Anfalls nicht für eine Einlagerung in das Endlager Konrad geeignet sind. </a:t>
            </a:r>
            <a:r>
              <a:rPr lang="de-DE" sz="1600" b="1" dirty="0">
                <a:effectLst/>
                <a:latin typeface="+mn-lt"/>
                <a:ea typeface="Calibri" panose="020F0502020204030204" pitchFamily="34" charset="0"/>
                <a:cs typeface="Times New Roman" panose="02020603050405020304" pitchFamily="18" charset="0"/>
              </a:rPr>
              <a:t>Darüber hinaus sollen auch die radioaktiven Abfälle, die aus der Schachtanlage Asse II zurückgeholt werden sollen, bei der Standortsuche für dieses Endlager berücksichtigt werden. Gleiches gilt für das angefallene und anfallende abgereicherte Uran aus der Urananreicherung, sollte eine weitere Verwertung nicht erfolgen</a:t>
            </a:r>
            <a:r>
              <a:rPr lang="de-DE" sz="1600" dirty="0">
                <a:effectLst/>
                <a:latin typeface="+mn-lt"/>
                <a:ea typeface="Calibri" panose="020F0502020204030204" pitchFamily="34" charset="0"/>
                <a:cs typeface="Times New Roman" panose="02020603050405020304" pitchFamily="18" charset="0"/>
              </a:rPr>
              <a:t>.“</a:t>
            </a: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3412762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Rechtliche</a:t>
            </a:r>
            <a:r>
              <a:rPr lang="en-US" b="0" i="0" kern="1200" dirty="0">
                <a:solidFill>
                  <a:srgbClr val="FFFFFF"/>
                </a:solidFill>
                <a:latin typeface="+mj-lt"/>
                <a:ea typeface="+mj-ea"/>
                <a:cs typeface="+mj-cs"/>
              </a:rPr>
              <a:t> Basis </a:t>
            </a:r>
            <a:r>
              <a:rPr lang="en-US" b="0" i="0" kern="1200" dirty="0" err="1">
                <a:solidFill>
                  <a:srgbClr val="FFFFFF"/>
                </a:solidFill>
                <a:latin typeface="+mj-lt"/>
                <a:ea typeface="+mj-ea"/>
                <a:cs typeface="+mj-cs"/>
              </a:rPr>
              <a:t>StandAG</a:t>
            </a:r>
            <a:endParaRPr lang="en-US" b="0" i="0" kern="1200" dirty="0">
              <a:solidFill>
                <a:srgbClr val="FFFFFF"/>
              </a:solidFill>
              <a:latin typeface="+mj-lt"/>
              <a:ea typeface="+mj-ea"/>
              <a:cs typeface="+mj-cs"/>
            </a:endParaRP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a:bodyPr>
          <a:lstStyle/>
          <a:p>
            <a:pPr marL="0" indent="0">
              <a:lnSpc>
                <a:spcPct val="90000"/>
              </a:lnSpc>
              <a:buClr>
                <a:schemeClr val="bg1">
                  <a:lumMod val="65000"/>
                </a:schemeClr>
              </a:buClr>
              <a:buNone/>
            </a:pPr>
            <a:r>
              <a:rPr lang="en-US" sz="1600" b="1" u="sng" dirty="0" err="1"/>
              <a:t>StandAG</a:t>
            </a:r>
            <a:r>
              <a:rPr lang="en-US" sz="1600" b="1" u="sng" dirty="0"/>
              <a:t>  2017</a:t>
            </a:r>
            <a:endParaRPr lang="en-US" sz="1600" u="sng" dirty="0"/>
          </a:p>
          <a:p>
            <a:pPr marL="0" indent="0">
              <a:spcBef>
                <a:spcPts val="0"/>
              </a:spcBef>
              <a:buNone/>
            </a:pPr>
            <a:endParaRPr lang="de-DE" sz="1600" dirty="0">
              <a:effectLst/>
              <a:latin typeface="+mn-lt"/>
              <a:ea typeface="Times New Roman" panose="02020603050405020304" pitchFamily="18" charset="0"/>
              <a:cs typeface="Times New Roman" panose="02020603050405020304" pitchFamily="18" charset="0"/>
            </a:endParaRPr>
          </a:p>
          <a:p>
            <a:pPr marL="0" indent="0">
              <a:spcBef>
                <a:spcPts val="0"/>
              </a:spcBef>
              <a:buNone/>
            </a:pPr>
            <a:r>
              <a:rPr lang="de-DE" sz="1600" b="1" dirty="0">
                <a:effectLst/>
                <a:latin typeface="+mn-lt"/>
                <a:ea typeface="Times New Roman" panose="02020603050405020304" pitchFamily="18" charset="0"/>
                <a:cs typeface="Times New Roman" panose="02020603050405020304" pitchFamily="18" charset="0"/>
              </a:rPr>
              <a:t>§ 1 Abs. 6 </a:t>
            </a:r>
            <a:r>
              <a:rPr lang="de-DE" sz="1600" b="1" dirty="0" err="1">
                <a:effectLst/>
                <a:latin typeface="+mn-lt"/>
                <a:ea typeface="Times New Roman" panose="02020603050405020304" pitchFamily="18" charset="0"/>
                <a:cs typeface="Times New Roman" panose="02020603050405020304" pitchFamily="18" charset="0"/>
              </a:rPr>
              <a:t>StandAG</a:t>
            </a:r>
            <a:endParaRPr lang="de-DE" sz="1600" b="1" dirty="0">
              <a:effectLst/>
              <a:latin typeface="+mn-lt"/>
              <a:ea typeface="Calibri" panose="020F0502020204030204" pitchFamily="34" charset="0"/>
              <a:cs typeface="Times New Roman" panose="02020603050405020304" pitchFamily="18" charset="0"/>
            </a:endParaRPr>
          </a:p>
          <a:p>
            <a:pPr marL="0" indent="0">
              <a:spcBef>
                <a:spcPts val="0"/>
              </a:spcBef>
              <a:buNone/>
            </a:pPr>
            <a:r>
              <a:rPr lang="de-DE" sz="1600" dirty="0">
                <a:effectLst/>
                <a:latin typeface="+mn-lt"/>
                <a:ea typeface="Times New Roman" panose="02020603050405020304" pitchFamily="18" charset="0"/>
                <a:cs typeface="Times New Roman" panose="02020603050405020304" pitchFamily="18" charset="0"/>
              </a:rPr>
              <a:t>Begründung für den nachträglich eingefügten Absatz 6:</a:t>
            </a:r>
            <a:endParaRPr lang="de-DE" sz="1600" dirty="0">
              <a:effectLst/>
              <a:latin typeface="+mn-lt"/>
              <a:ea typeface="Calibri" panose="020F0502020204030204" pitchFamily="34" charset="0"/>
              <a:cs typeface="Times New Roman" panose="02020603050405020304" pitchFamily="18" charset="0"/>
            </a:endParaRPr>
          </a:p>
          <a:p>
            <a:pPr marL="0" indent="0">
              <a:spcBef>
                <a:spcPts val="0"/>
              </a:spcBef>
              <a:buNone/>
            </a:pPr>
            <a:endParaRPr lang="de-DE" sz="1600" dirty="0">
              <a:effectLst/>
              <a:latin typeface="+mn-lt"/>
              <a:ea typeface="Times New Roman" panose="02020603050405020304" pitchFamily="18" charset="0"/>
              <a:cs typeface="Times New Roman" panose="02020603050405020304" pitchFamily="18" charset="0"/>
            </a:endParaRPr>
          </a:p>
          <a:p>
            <a:pPr marL="0" indent="0">
              <a:spcBef>
                <a:spcPts val="0"/>
              </a:spcBef>
              <a:buNone/>
            </a:pPr>
            <a:r>
              <a:rPr lang="de-DE" sz="1600" dirty="0">
                <a:effectLst/>
                <a:latin typeface="+mn-lt"/>
                <a:ea typeface="Times New Roman" panose="02020603050405020304" pitchFamily="18" charset="0"/>
                <a:cs typeface="Times New Roman" panose="02020603050405020304" pitchFamily="18" charset="0"/>
              </a:rPr>
              <a:t>„</a:t>
            </a:r>
            <a:r>
              <a:rPr lang="de-DE" sz="1600" b="1" dirty="0">
                <a:effectLst/>
                <a:latin typeface="+mn-lt"/>
                <a:ea typeface="Times New Roman" panose="02020603050405020304" pitchFamily="18" charset="0"/>
                <a:cs typeface="Times New Roman" panose="02020603050405020304" pitchFamily="18" charset="0"/>
              </a:rPr>
              <a:t>Es wird klargestellt, dass die Einlagerung des Teils der schwach- und mittelradioaktiven Abfälle, die entsprechend dem Nationalen Entsorgungsprogramm, wenn möglich am gleichen Standort erfolgen soll, nur dann zulässig ist, wenn dabei die gleiche best-mögliche Sicherheit des Standortes wie bei der alleinigen Lagerung hochradioaktiver Abfälle gewährleistet ist.“</a:t>
            </a:r>
            <a:endParaRPr lang="de-DE" sz="1600" dirty="0">
              <a:effectLst/>
              <a:latin typeface="+mn-lt"/>
              <a:ea typeface="Calibri" panose="020F0502020204030204" pitchFamily="34" charset="0"/>
              <a:cs typeface="Times New Roman" panose="02020603050405020304" pitchFamily="18" charset="0"/>
            </a:endParaRP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35273255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StandAG</a:t>
            </a:r>
            <a:r>
              <a:rPr lang="en-US" b="0" i="0" kern="1200" dirty="0">
                <a:solidFill>
                  <a:srgbClr val="FFFFFF"/>
                </a:solidFill>
                <a:latin typeface="+mj-lt"/>
                <a:ea typeface="+mj-ea"/>
                <a:cs typeface="+mj-cs"/>
              </a:rPr>
              <a:t> und </a:t>
            </a:r>
            <a:r>
              <a:rPr lang="en-US" b="0" i="0" kern="1200" dirty="0" err="1">
                <a:solidFill>
                  <a:srgbClr val="FFFFFF"/>
                </a:solidFill>
                <a:latin typeface="+mj-lt"/>
                <a:ea typeface="+mj-ea"/>
                <a:cs typeface="+mj-cs"/>
              </a:rPr>
              <a:t>Nationales</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Entsorgungsprogramm</a:t>
            </a:r>
            <a:endParaRPr lang="en-US" b="0" i="0" kern="1200" dirty="0">
              <a:solidFill>
                <a:srgbClr val="FFFFFF"/>
              </a:solidFill>
              <a:latin typeface="+mj-lt"/>
              <a:ea typeface="+mj-ea"/>
              <a:cs typeface="+mj-cs"/>
            </a:endParaRP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lnSpcReduction="10000"/>
          </a:bodyPr>
          <a:lstStyle/>
          <a:p>
            <a:pPr marL="0" indent="0">
              <a:lnSpc>
                <a:spcPct val="90000"/>
              </a:lnSpc>
              <a:buClr>
                <a:schemeClr val="bg1">
                  <a:lumMod val="65000"/>
                </a:schemeClr>
              </a:buClr>
              <a:buNone/>
            </a:pPr>
            <a:r>
              <a:rPr lang="en-US" sz="1600" b="1" u="sng" dirty="0" err="1"/>
              <a:t>StandAG</a:t>
            </a:r>
            <a:r>
              <a:rPr lang="en-US" sz="1600" b="1" u="sng" dirty="0"/>
              <a:t> §27</a:t>
            </a:r>
            <a:endParaRPr lang="en-US" sz="1600" u="sng" dirty="0"/>
          </a:p>
          <a:p>
            <a:pPr marL="0" indent="0">
              <a:spcBef>
                <a:spcPts val="0"/>
              </a:spcBef>
              <a:buNone/>
            </a:pPr>
            <a:endParaRPr lang="de-DE" sz="1600" dirty="0">
              <a:effectLst/>
              <a:latin typeface="+mn-lt"/>
              <a:ea typeface="Calibri" panose="020F0502020204030204" pitchFamily="34" charset="0"/>
              <a:cs typeface="Times New Roman" panose="02020603050405020304" pitchFamily="18" charset="0"/>
            </a:endParaRPr>
          </a:p>
          <a:p>
            <a:pPr marL="0" indent="0">
              <a:spcBef>
                <a:spcPts val="0"/>
              </a:spcBef>
              <a:buNone/>
            </a:pPr>
            <a:r>
              <a:rPr lang="de-DE" sz="1600" b="1" dirty="0">
                <a:effectLst/>
                <a:latin typeface="+mn-lt"/>
                <a:ea typeface="Calibri" panose="020F0502020204030204" pitchFamily="34" charset="0"/>
                <a:cs typeface="Arial" panose="020B0604020202020204" pitchFamily="34" charset="0"/>
              </a:rPr>
              <a:t>„(3) Vorläufige Sicherheitsuntersuchungen werden auf der Grundlage abdeckender Annahmen zu Menge, Art und Eigenschaften der radioaktiven Abfälle durchgeführt. </a:t>
            </a:r>
            <a:r>
              <a:rPr lang="de-DE" sz="1600" dirty="0">
                <a:effectLst/>
                <a:latin typeface="+mn-lt"/>
                <a:ea typeface="Calibri" panose="020F0502020204030204" pitchFamily="34" charset="0"/>
                <a:cs typeface="Arial" panose="020B0604020202020204" pitchFamily="34" charset="0"/>
              </a:rPr>
              <a:t>Der Detaillierungsgrad der vorläufigen Sicherheitsuntersuchungen nimmt von Phase zu Phase des Auswahlverfahrens zu.</a:t>
            </a:r>
          </a:p>
          <a:p>
            <a:pPr marL="0" indent="0">
              <a:spcBef>
                <a:spcPts val="0"/>
              </a:spcBef>
              <a:buNone/>
            </a:pPr>
            <a:endParaRPr lang="de-DE" sz="1600" dirty="0">
              <a:effectLst/>
              <a:latin typeface="+mn-lt"/>
              <a:ea typeface="Calibri" panose="020F0502020204030204" pitchFamily="34" charset="0"/>
              <a:cs typeface="Arial" panose="020B0604020202020204" pitchFamily="34" charset="0"/>
            </a:endParaRPr>
          </a:p>
          <a:p>
            <a:pPr marL="0" indent="0">
              <a:spcBef>
                <a:spcPts val="0"/>
              </a:spcBef>
              <a:buNone/>
            </a:pPr>
            <a:r>
              <a:rPr lang="de-DE" sz="1600" b="1" dirty="0" err="1">
                <a:effectLst/>
                <a:latin typeface="+mn-lt"/>
                <a:ea typeface="Calibri" panose="020F0502020204030204" pitchFamily="34" charset="0"/>
                <a:cs typeface="Arial" panose="020B0604020202020204" pitchFamily="34" charset="0"/>
              </a:rPr>
              <a:t>NaPro</a:t>
            </a:r>
            <a:r>
              <a:rPr lang="de-DE" sz="1600" b="1" dirty="0">
                <a:effectLst/>
                <a:latin typeface="+mn-lt"/>
                <a:ea typeface="Calibri" panose="020F0502020204030204" pitchFamily="34" charset="0"/>
                <a:cs typeface="Arial" panose="020B0604020202020204" pitchFamily="34" charset="0"/>
              </a:rPr>
              <a:t> 2015, Absatz 3.1.2</a:t>
            </a:r>
          </a:p>
          <a:p>
            <a:pPr marL="0" indent="0">
              <a:spcBef>
                <a:spcPts val="0"/>
              </a:spcBef>
              <a:buNone/>
            </a:pPr>
            <a:endParaRPr lang="de-DE" sz="1600" dirty="0">
              <a:effectLst/>
              <a:latin typeface="+mn-lt"/>
              <a:ea typeface="Calibri" panose="020F0502020204030204" pitchFamily="34" charset="0"/>
              <a:cs typeface="Arial" panose="020B0604020202020204" pitchFamily="34" charset="0"/>
            </a:endParaRPr>
          </a:p>
          <a:p>
            <a:pPr marL="0" indent="0">
              <a:spcBef>
                <a:spcPts val="0"/>
              </a:spcBef>
              <a:buNone/>
            </a:pPr>
            <a:r>
              <a:rPr lang="de-DE" sz="1600" dirty="0">
                <a:effectLst/>
                <a:latin typeface="+mn-lt"/>
                <a:ea typeface="Times New Roman" panose="02020603050405020304" pitchFamily="18" charset="0"/>
                <a:cs typeface="Arial" panose="020B0604020202020204" pitchFamily="34" charset="0"/>
              </a:rPr>
              <a:t>(…) Erst wenn die Kriterien für die Einlagerung in das Endlager nach Standortauswahlgesetz festgelegt sind und ausreichende Informationen zur Menge, zur Beschaffenheit und zum Zeitpunkt des Anfalls der aus der Schachtanlage Asse II zurückzuholenden radioaktiven Abfälle vorliegen, kann eine abschließende Entscheidung über den Endlagerstandort für diese Abfälle </a:t>
            </a:r>
            <a:r>
              <a:rPr lang="de-DE" sz="1600" dirty="0">
                <a:solidFill>
                  <a:srgbClr val="FF0000"/>
                </a:solidFill>
                <a:effectLst/>
                <a:latin typeface="+mn-lt"/>
                <a:ea typeface="Times New Roman" panose="02020603050405020304" pitchFamily="18" charset="0"/>
                <a:cs typeface="Arial" panose="020B0604020202020204" pitchFamily="34" charset="0"/>
              </a:rPr>
              <a:t>– </a:t>
            </a:r>
            <a:r>
              <a:rPr lang="de-DE" sz="1600" b="1" dirty="0">
                <a:solidFill>
                  <a:srgbClr val="FF0000"/>
                </a:solidFill>
                <a:effectLst/>
                <a:latin typeface="+mn-lt"/>
                <a:ea typeface="Times New Roman" panose="02020603050405020304" pitchFamily="18" charset="0"/>
                <a:cs typeface="Arial" panose="020B0604020202020204" pitchFamily="34" charset="0"/>
              </a:rPr>
              <a:t>unter Einbeziehung aller technischen, ökonomischen und politischen Aspekte</a:t>
            </a:r>
            <a:r>
              <a:rPr lang="de-DE" sz="1600" dirty="0">
                <a:solidFill>
                  <a:srgbClr val="FF0000"/>
                </a:solidFill>
                <a:effectLst/>
                <a:latin typeface="+mn-lt"/>
                <a:ea typeface="Times New Roman" panose="02020603050405020304" pitchFamily="18" charset="0"/>
                <a:cs typeface="Arial" panose="020B0604020202020204" pitchFamily="34" charset="0"/>
              </a:rPr>
              <a:t> – </a:t>
            </a:r>
            <a:r>
              <a:rPr lang="de-DE" sz="1600" b="1" dirty="0">
                <a:solidFill>
                  <a:srgbClr val="FF0000"/>
                </a:solidFill>
                <a:effectLst/>
                <a:latin typeface="+mn-lt"/>
                <a:ea typeface="Times New Roman" panose="02020603050405020304" pitchFamily="18" charset="0"/>
                <a:cs typeface="Arial" panose="020B0604020202020204" pitchFamily="34" charset="0"/>
              </a:rPr>
              <a:t>getroffen werden.“</a:t>
            </a:r>
            <a:endParaRPr lang="de-DE" sz="1600" b="1" dirty="0">
              <a:solidFill>
                <a:srgbClr val="FF0000"/>
              </a:solidFill>
              <a:effectLst/>
              <a:latin typeface="+mn-lt"/>
              <a:ea typeface="Calibri" panose="020F0502020204030204" pitchFamily="34" charset="0"/>
              <a:cs typeface="Arial" panose="020B0604020202020204" pitchFamily="34" charset="0"/>
            </a:endParaRP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33067452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Endlagersicherheitsuntersuchungs-verordnung</a:t>
            </a:r>
            <a:r>
              <a:rPr lang="en-US" b="0" i="0" kern="1200" dirty="0">
                <a:solidFill>
                  <a:srgbClr val="FFFFFF"/>
                </a:solidFill>
                <a:latin typeface="+mj-lt"/>
                <a:ea typeface="+mj-ea"/>
                <a:cs typeface="+mj-cs"/>
              </a:rPr>
              <a:t> (2020)</a:t>
            </a: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lnSpcReduction="10000"/>
          </a:bodyPr>
          <a:lstStyle/>
          <a:p>
            <a:pPr marL="0" indent="0">
              <a:lnSpc>
                <a:spcPct val="90000"/>
              </a:lnSpc>
              <a:buClr>
                <a:schemeClr val="bg1">
                  <a:lumMod val="65000"/>
                </a:schemeClr>
              </a:buClr>
              <a:buNone/>
            </a:pPr>
            <a:r>
              <a:rPr lang="en-US" sz="1600" b="1" u="sng" dirty="0" err="1"/>
              <a:t>Rechtliche</a:t>
            </a:r>
            <a:r>
              <a:rPr lang="en-US" sz="1600" b="1" u="sng" dirty="0"/>
              <a:t> Basis: </a:t>
            </a:r>
            <a:r>
              <a:rPr lang="en-US" sz="1600" b="1" u="sng" dirty="0" err="1"/>
              <a:t>EndlSiUntV</a:t>
            </a:r>
            <a:endParaRPr lang="en-US" sz="1600" u="sng" dirty="0"/>
          </a:p>
          <a:p>
            <a:pPr marL="0" indent="0">
              <a:spcBef>
                <a:spcPts val="0"/>
              </a:spcBef>
              <a:buNone/>
            </a:pPr>
            <a:endParaRPr lang="de-DE" sz="1600" dirty="0">
              <a:effectLst/>
              <a:latin typeface="+mn-lt"/>
              <a:ea typeface="Calibri" panose="020F0502020204030204" pitchFamily="34" charset="0"/>
              <a:cs typeface="Times New Roman" panose="02020603050405020304" pitchFamily="18" charset="0"/>
            </a:endParaRPr>
          </a:p>
          <a:p>
            <a:pPr marL="0" indent="0">
              <a:spcBef>
                <a:spcPts val="0"/>
              </a:spcBef>
              <a:buNone/>
            </a:pPr>
            <a:r>
              <a:rPr lang="de-DE" sz="1600" b="1" dirty="0">
                <a:effectLst/>
                <a:latin typeface="+mn-lt"/>
                <a:ea typeface="Times New Roman" panose="02020603050405020304" pitchFamily="18" charset="0"/>
                <a:cs typeface="Times New Roman" panose="02020603050405020304" pitchFamily="18" charset="0"/>
              </a:rPr>
              <a:t>§ 21 Endlagerung von schwach- und mittelradioaktiven Abfällen am selben Standort</a:t>
            </a:r>
            <a:endParaRPr lang="de-DE" sz="1600" dirty="0">
              <a:effectLst/>
              <a:latin typeface="+mn-lt"/>
              <a:ea typeface="Calibri" panose="020F0502020204030204" pitchFamily="34" charset="0"/>
              <a:cs typeface="Times New Roman" panose="02020603050405020304" pitchFamily="18" charset="0"/>
            </a:endParaRPr>
          </a:p>
          <a:p>
            <a:pPr marL="0" indent="0">
              <a:spcBef>
                <a:spcPts val="0"/>
              </a:spcBef>
              <a:buNone/>
            </a:pPr>
            <a:endParaRPr lang="de-DE" sz="800" dirty="0">
              <a:solidFill>
                <a:srgbClr val="FF0000"/>
              </a:solidFill>
              <a:effectLst/>
              <a:latin typeface="+mn-lt"/>
              <a:ea typeface="Times New Roman" panose="02020603050405020304" pitchFamily="18" charset="0"/>
              <a:cs typeface="Times New Roman" panose="02020603050405020304" pitchFamily="18" charset="0"/>
            </a:endParaRPr>
          </a:p>
          <a:p>
            <a:pPr marL="0" indent="0">
              <a:spcBef>
                <a:spcPts val="0"/>
              </a:spcBef>
              <a:buNone/>
            </a:pPr>
            <a:r>
              <a:rPr lang="de-DE" sz="1600" dirty="0">
                <a:solidFill>
                  <a:srgbClr val="FF0000"/>
                </a:solidFill>
                <a:effectLst/>
                <a:latin typeface="+mn-lt"/>
                <a:ea typeface="Times New Roman" panose="02020603050405020304" pitchFamily="18" charset="0"/>
                <a:cs typeface="Times New Roman" panose="02020603050405020304" pitchFamily="18" charset="0"/>
              </a:rPr>
              <a:t>Keine Rückholbarkeit!</a:t>
            </a:r>
          </a:p>
          <a:p>
            <a:pPr marL="0" indent="0">
              <a:spcBef>
                <a:spcPts val="0"/>
              </a:spcBef>
              <a:buNone/>
            </a:pPr>
            <a:endParaRPr lang="de-DE" sz="800" dirty="0">
              <a:solidFill>
                <a:srgbClr val="FF0000"/>
              </a:solidFill>
              <a:effectLst/>
              <a:latin typeface="+mn-lt"/>
              <a:ea typeface="Calibri" panose="020F0502020204030204" pitchFamily="34" charset="0"/>
              <a:cs typeface="Times New Roman" panose="02020603050405020304" pitchFamily="18" charset="0"/>
            </a:endParaRPr>
          </a:p>
          <a:p>
            <a:pPr marL="0" indent="0">
              <a:spcBef>
                <a:spcPts val="0"/>
              </a:spcBef>
              <a:buNone/>
            </a:pPr>
            <a:r>
              <a:rPr lang="de-DE" sz="1600" dirty="0">
                <a:effectLst/>
                <a:latin typeface="+mn-lt"/>
                <a:ea typeface="Times New Roman" panose="02020603050405020304" pitchFamily="18" charset="0"/>
                <a:cs typeface="Times New Roman" panose="02020603050405020304" pitchFamily="18" charset="0"/>
              </a:rPr>
              <a:t>„(2) Soll am selben Standort eine zusätzliche Endlagerung von schwach- und mittelradioaktiven Abfällen erfolgen, so ist für diese Abfälle ein </a:t>
            </a:r>
            <a:r>
              <a:rPr lang="de-DE" sz="1600" b="1" dirty="0">
                <a:effectLst/>
                <a:latin typeface="+mn-lt"/>
                <a:ea typeface="Times New Roman" panose="02020603050405020304" pitchFamily="18" charset="0"/>
                <a:cs typeface="Times New Roman" panose="02020603050405020304" pitchFamily="18" charset="0"/>
              </a:rPr>
              <a:t>separates Endlagerbergwerk </a:t>
            </a:r>
            <a:r>
              <a:rPr lang="de-DE" sz="1600" dirty="0">
                <a:effectLst/>
                <a:latin typeface="+mn-lt"/>
                <a:ea typeface="Times New Roman" panose="02020603050405020304" pitchFamily="18" charset="0"/>
                <a:cs typeface="Times New Roman" panose="02020603050405020304" pitchFamily="18" charset="0"/>
              </a:rPr>
              <a:t>aufzufahren. Zwischen der technischen Infrastruktur dieses Endlagerbergwerkes und der technischen Infrastruktur des Endlagerbergwerkes für hochradioaktive Abfälle dürfen keine sicherheitsrelevanten wechselseitigen Abhängigkeiten oder nachteiligen Beeinflussungen bestehen. Die übertägige Handhabung und Behandlung der hochradioaktiven Abfälle und der schwach- und mittelradioaktiven Abfälle sind voneinander zu trennen. </a:t>
            </a:r>
            <a:r>
              <a:rPr lang="de-DE" sz="1600" dirty="0">
                <a:solidFill>
                  <a:srgbClr val="FF0000"/>
                </a:solidFill>
                <a:effectLst/>
                <a:latin typeface="+mn-lt"/>
                <a:ea typeface="Times New Roman" panose="02020603050405020304" pitchFamily="18" charset="0"/>
                <a:cs typeface="Times New Roman" panose="02020603050405020304" pitchFamily="18" charset="0"/>
              </a:rPr>
              <a:t>Über die Sätze 1 bis 3 hinausgehende Anforderungen an die Betriebs- und Langzeitsicherheit des Endlagers für schwach- und mittelradioaktive Abfälle sind nicht Gegenstand dieser Verordnung.“</a:t>
            </a:r>
            <a:endParaRPr lang="de-DE" sz="1600" dirty="0">
              <a:effectLst/>
              <a:latin typeface="+mn-lt"/>
              <a:ea typeface="Calibri" panose="020F0502020204030204" pitchFamily="34" charset="0"/>
              <a:cs typeface="Times New Roman" panose="02020603050405020304" pitchFamily="18" charset="0"/>
            </a:endParaRP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23378932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I Lüchow-Dannenberg">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
  <TotalTime>0</TotalTime>
  <Words>1547</Words>
  <Application>Microsoft Office PowerPoint</Application>
  <PresentationFormat>Breitbild</PresentationFormat>
  <Paragraphs>132</Paragraphs>
  <Slides>18</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18</vt:i4>
      </vt:variant>
    </vt:vector>
  </HeadingPairs>
  <TitlesOfParts>
    <vt:vector size="22" baseType="lpstr">
      <vt:lpstr>Arial</vt:lpstr>
      <vt:lpstr>Century Gothic</vt:lpstr>
      <vt:lpstr>Wingdings 3</vt:lpstr>
      <vt:lpstr>BI Lüchow-Dannenberg</vt:lpstr>
      <vt:lpstr>Aus Gorleben lernen heißt auf den Schacht Konrad verzichten</vt:lpstr>
      <vt:lpstr>Aus Gorleben lernen heißt auf den Schacht Konrad verzichten</vt:lpstr>
      <vt:lpstr>Inhaltsübersicht</vt:lpstr>
      <vt:lpstr>Neustart oder Fehlstart der “Endlager”suche</vt:lpstr>
      <vt:lpstr>Jede Menge Atommüll</vt:lpstr>
      <vt:lpstr>Nationales Entsorgungsprogramm</vt:lpstr>
      <vt:lpstr>Rechtliche Basis StandAG</vt:lpstr>
      <vt:lpstr>StandAG und Nationales Entsorgungsprogramm</vt:lpstr>
      <vt:lpstr>Endlagersicherheitsuntersuchungs-verordnung (2020)</vt:lpstr>
      <vt:lpstr>Zweierlei Atomrecht</vt:lpstr>
      <vt:lpstr>Zulässige Strahlenbelastung</vt:lpstr>
      <vt:lpstr>Ungereimtheit Flächenbedarf</vt:lpstr>
      <vt:lpstr>Flächenbedarf hochradioaktiver Müll</vt:lpstr>
      <vt:lpstr>Aus Gorleben lernen heißt: Auf Schacht Konrad verzichten</vt:lpstr>
      <vt:lpstr>Leerstelle BGE Zwischenbericht</vt:lpstr>
      <vt:lpstr>Aus Gorleben lernen heißt: Auf Schacht Konrad verzichten</vt:lpstr>
      <vt:lpstr>Aus Gorleben lernen heißt: Auf Schacht Konrad verzichten</vt:lpstr>
      <vt:lpstr>Aus Gorleben lernen heißt: Auf Schacht Konrad verzichten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Endlagersuche – und was wird aus Gorleben?</dc:title>
  <dc:creator>Andreas Conradt</dc:creator>
  <cp:lastModifiedBy>Wolfgang Ehmke</cp:lastModifiedBy>
  <cp:revision>60</cp:revision>
  <dcterms:created xsi:type="dcterms:W3CDTF">2020-09-01T09:26:08Z</dcterms:created>
  <dcterms:modified xsi:type="dcterms:W3CDTF">2021-01-30T14:47:10Z</dcterms:modified>
</cp:coreProperties>
</file>