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89" r:id="rId2"/>
    <p:sldId id="330" r:id="rId3"/>
    <p:sldId id="337" r:id="rId4"/>
    <p:sldId id="329" r:id="rId5"/>
    <p:sldId id="332" r:id="rId6"/>
    <p:sldId id="334" r:id="rId7"/>
    <p:sldId id="333" r:id="rId8"/>
    <p:sldId id="339" r:id="rId9"/>
    <p:sldId id="335" r:id="rId10"/>
    <p:sldId id="34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25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de-DE"/>
              <a:t>Mastertitelformat bearbeiten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07.02.2021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B33F82AD-BE16-4533-BFA9-AD206A0B22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324164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abild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07.02.2021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DFA36ED6-BE46-48E8-98ED-2C5733A5C0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63483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de-DE"/>
              <a:t>Mastertitelformat bearbeiten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07.02.2021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3" name="Grafik 2">
            <a:extLst>
              <a:ext uri="{FF2B5EF4-FFF2-40B4-BE49-F238E27FC236}">
                <a16:creationId xmlns:a16="http://schemas.microsoft.com/office/drawing/2014/main" id="{BA3A5D33-FF77-4CDD-9358-BD837FD42E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102287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de-DE"/>
              <a:t>Mastertitelformat bearbeiten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de-DE"/>
              <a:t>Mastertextformat bearbeiten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07.02.2021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pic>
        <p:nvPicPr>
          <p:cNvPr id="3" name="Grafik 2">
            <a:extLst>
              <a:ext uri="{FF2B5EF4-FFF2-40B4-BE49-F238E27FC236}">
                <a16:creationId xmlns:a16="http://schemas.microsoft.com/office/drawing/2014/main" id="{4D986648-3578-4368-BDF8-2750596356A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9867016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07.02.2021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C120A22C-814D-4E2E-9FC6-67BC71B7EA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5610761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07.02.2021</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0FC42B26-3A5B-43D2-AF94-1C91AD242E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922336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Bildsp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de-DE"/>
              <a:t>Mastertitelformat bearbeiten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07.02.2021</a:t>
            </a:fld>
            <a:endParaRPr lang="de-DE"/>
          </a:p>
        </p:txBody>
      </p:sp>
      <p:sp>
        <p:nvSpPr>
          <p:cNvPr id="4"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F474589E-BFC0-4AD0-AC3F-D637EE882E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40243034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nchor="t" anchorCtr="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07.02.2021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96771377-E6BD-45E0-8514-4B1B8000CF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340402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de-DE"/>
              <a:t>Mastertitelformat bearbeiten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07.02.2021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8" name="Grafik 7">
            <a:extLst>
              <a:ext uri="{FF2B5EF4-FFF2-40B4-BE49-F238E27FC236}">
                <a16:creationId xmlns:a16="http://schemas.microsoft.com/office/drawing/2014/main" id="{8783867A-DDAB-4467-A5CA-CF9733DCB89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825423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07.02.2021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10" name="Grafik 9">
            <a:extLst>
              <a:ext uri="{FF2B5EF4-FFF2-40B4-BE49-F238E27FC236}">
                <a16:creationId xmlns:a16="http://schemas.microsoft.com/office/drawing/2014/main" id="{FD5BEC01-589C-4E4A-B038-43F0888DF0C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538357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07.02.2021</a:t>
            </a:fld>
            <a:endParaRPr lang="de-DE"/>
          </a:p>
        </p:txBody>
      </p:sp>
      <p:sp>
        <p:nvSpPr>
          <p:cNvPr id="5" name="Footer Placeholder 4"/>
          <p:cNvSpPr>
            <a:spLocks noGrp="1"/>
          </p:cNvSpPr>
          <p:nvPr>
            <p:ph type="ftr" sz="quarter" idx="11"/>
          </p:nvPr>
        </p:nvSpPr>
        <p:spPr/>
        <p:txBody>
          <a:bodyPr/>
          <a:lstStyle/>
          <a:p>
            <a:endParaRPr lang="de-DE"/>
          </a:p>
        </p:txBody>
      </p:sp>
      <p:pic>
        <p:nvPicPr>
          <p:cNvPr id="8" name="Grafik 7">
            <a:extLst>
              <a:ext uri="{FF2B5EF4-FFF2-40B4-BE49-F238E27FC236}">
                <a16:creationId xmlns:a16="http://schemas.microsoft.com/office/drawing/2014/main" id="{5CE81C95-0F66-4FF5-8D19-2E4BFA605F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006371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07.02.2021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0D9506E8-7693-430E-BCD0-44BD6791BB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907041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07.02.2021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11" name="Grafik 10">
            <a:extLst>
              <a:ext uri="{FF2B5EF4-FFF2-40B4-BE49-F238E27FC236}">
                <a16:creationId xmlns:a16="http://schemas.microsoft.com/office/drawing/2014/main" id="{23AAF1AC-86B0-41FE-A528-75693490FC2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240098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7" name="Date Placeholder 2"/>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07.02.2021</a:t>
            </a:fld>
            <a:endParaRPr lang="de-DE"/>
          </a:p>
        </p:txBody>
      </p:sp>
      <p:sp>
        <p:nvSpPr>
          <p:cNvPr id="5" name="Footer Placeholder 3"/>
          <p:cNvSpPr>
            <a:spLocks noGrp="1"/>
          </p:cNvSpPr>
          <p:nvPr>
            <p:ph type="ftr" sz="quarter" idx="11"/>
          </p:nvPr>
        </p:nvSpPr>
        <p:spPr/>
        <p:txBody>
          <a:bodyPr/>
          <a:lstStyle/>
          <a:p>
            <a:endParaRPr lang="de-DE"/>
          </a:p>
        </p:txBody>
      </p:sp>
      <p:sp>
        <p:nvSpPr>
          <p:cNvPr id="6" name="Slide Number Placeholder 4"/>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3" name="Grafik 2">
            <a:extLst>
              <a:ext uri="{FF2B5EF4-FFF2-40B4-BE49-F238E27FC236}">
                <a16:creationId xmlns:a16="http://schemas.microsoft.com/office/drawing/2014/main" id="{7A4289DE-1CC8-40F3-9A15-C1E36969F2F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026841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
        <p:nvSpPr>
          <p:cNvPr id="7" name="Date Placeholder 1"/>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07.02.2021</a:t>
            </a:fld>
            <a:endParaRPr lang="de-DE"/>
          </a:p>
        </p:txBody>
      </p:sp>
      <p:sp>
        <p:nvSpPr>
          <p:cNvPr id="5" name="Footer Placeholder 2"/>
          <p:cNvSpPr>
            <a:spLocks noGrp="1"/>
          </p:cNvSpPr>
          <p:nvPr>
            <p:ph type="ftr" sz="quarter" idx="11"/>
          </p:nvPr>
        </p:nvSpPr>
        <p:spPr/>
        <p:txBody>
          <a:bodyPr/>
          <a:lstStyle/>
          <a:p>
            <a:endParaRPr lang="de-DE"/>
          </a:p>
        </p:txBody>
      </p:sp>
      <p:sp>
        <p:nvSpPr>
          <p:cNvPr id="6" name="Slide Number Placeholder 3"/>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2" name="Grafik 1">
            <a:extLst>
              <a:ext uri="{FF2B5EF4-FFF2-40B4-BE49-F238E27FC236}">
                <a16:creationId xmlns:a16="http://schemas.microsoft.com/office/drawing/2014/main" id="{7FF77625-74A6-4EFE-9F9B-F9A96EBC3C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068178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de-DE"/>
              <a:t>Mastertitelformat bearbeiten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7"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07.02.2021</a:t>
            </a:fld>
            <a:endParaRPr lang="de-DE"/>
          </a:p>
        </p:txBody>
      </p:sp>
      <p:sp>
        <p:nvSpPr>
          <p:cNvPr id="5" name="Footer Placeholder 5"/>
          <p:cNvSpPr>
            <a:spLocks noGrp="1"/>
          </p:cNvSpPr>
          <p:nvPr>
            <p:ph type="ftr" sz="quarter" idx="11"/>
          </p:nvPr>
        </p:nvSpPr>
        <p:spPr/>
        <p:txBody>
          <a:bodyPr/>
          <a:lstStyle/>
          <a:p>
            <a:endParaRPr lang="de-DE"/>
          </a:p>
        </p:txBody>
      </p:sp>
      <p:sp>
        <p:nvSpPr>
          <p:cNvPr id="6"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224F192F-FD14-42AC-A9DB-5EDAB15697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373989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de-DE"/>
              <a:t>Mastertitelformat bearbeiten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5" name="Date Placeholder 4"/>
          <p:cNvSpPr>
            <a:spLocks noGrp="1"/>
          </p:cNvSpPr>
          <p:nvPr>
            <p:ph type="dt" sz="half" idx="10"/>
          </p:nvPr>
        </p:nvSpPr>
        <p:spPr>
          <a:xfrm>
            <a:off x="295091" y="6400801"/>
            <a:ext cx="990599" cy="304799"/>
          </a:xfrm>
          <a:prstGeom prst="rect">
            <a:avLst/>
          </a:prstGeom>
        </p:spPr>
        <p:txBody>
          <a:bodyPr/>
          <a:lstStyle/>
          <a:p>
            <a:fld id="{95710A22-BB3D-4242-8BAF-F7C2E44CAA65}" type="datetimeFigureOut">
              <a:rPr lang="de-DE" smtClean="0"/>
              <a:t>07.02.2021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a:xfrm>
            <a:off x="10352540" y="295729"/>
            <a:ext cx="838199" cy="767687"/>
          </a:xfrm>
          <a:prstGeom prst="rect">
            <a:avLst/>
          </a:prstGeom>
        </p:spPr>
        <p:txBody>
          <a:bodyPr/>
          <a:lstStyle/>
          <a:p>
            <a:fld id="{2C2B949F-B9DC-4C6F-9CD2-9DFC582EFE37}" type="slidenum">
              <a:rPr lang="de-DE" smtClean="0"/>
              <a:t>‹Nr.›</a:t>
            </a:fld>
            <a:endParaRPr lang="de-DE"/>
          </a:p>
        </p:txBody>
      </p:sp>
      <p:pic>
        <p:nvPicPr>
          <p:cNvPr id="9" name="Grafik 8">
            <a:extLst>
              <a:ext uri="{FF2B5EF4-FFF2-40B4-BE49-F238E27FC236}">
                <a16:creationId xmlns:a16="http://schemas.microsoft.com/office/drawing/2014/main" id="{C8FE5526-D7C6-4111-81DA-097714F89B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1598678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117874" y="2603783"/>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de-DE"/>
              <a:t>Mastertitelformat bearbeiten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en-US" dirty="0"/>
          </a:p>
        </p:txBody>
      </p:sp>
      <p:sp>
        <p:nvSpPr>
          <p:cNvPr id="5" name="Footer Placeholder 4"/>
          <p:cNvSpPr>
            <a:spLocks noGrp="1"/>
          </p:cNvSpPr>
          <p:nvPr>
            <p:ph type="ftr" sz="quarter" idx="3"/>
          </p:nvPr>
        </p:nvSpPr>
        <p:spPr>
          <a:xfrm>
            <a:off x="3242574" y="6400799"/>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de-DE" dirty="0"/>
          </a:p>
        </p:txBody>
      </p:sp>
      <p:pic>
        <p:nvPicPr>
          <p:cNvPr id="12" name="Grafik 11">
            <a:extLst>
              <a:ext uri="{FF2B5EF4-FFF2-40B4-BE49-F238E27FC236}">
                <a16:creationId xmlns:a16="http://schemas.microsoft.com/office/drawing/2014/main" id="{5CF6C1DB-E7F0-4FD9-A5EA-5206D5D53399}"/>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8765238" y="5079090"/>
            <a:ext cx="3174604" cy="1523810"/>
          </a:xfrm>
          <a:prstGeom prst="rect">
            <a:avLst/>
          </a:prstGeom>
        </p:spPr>
      </p:pic>
    </p:spTree>
    <p:extLst>
      <p:ext uri="{BB962C8B-B14F-4D97-AF65-F5344CB8AC3E}">
        <p14:creationId xmlns:p14="http://schemas.microsoft.com/office/powerpoint/2010/main" val="83633029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hyperlink" Target="mailto:wolfgang-ehmke@t-online.de"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mailto:buero@bi-luechow-dannenberg.de"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https://www.nationales-begleitgremium.de/SharedDocs/Downloads/DE/Downloads_Gutachten/Gutachten_Steinsalz_15_10_2020.pdf;jsessionid=DBC7710498BECC583935270EDF83DCDA.intranet242?__blob=publicationFile&amp;v=10" TargetMode="External"/><Relationship Id="rId3" Type="http://schemas.openxmlformats.org/officeDocument/2006/relationships/image" Target="../media/image3.png"/><Relationship Id="rId7" Type="http://schemas.openxmlformats.org/officeDocument/2006/relationships/hyperlink" Target="https://endlagerdialog.de/wp-content/uploads/2021/01/AMK_2021.pdf"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bge.de/de/endlagersuche/zwischenbericht-teilgebiete/004-00tg-053-00ig-t-f-tpg/" TargetMode="External"/><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www.gesetze-im-internet.de/standag_2017/BJNR107410017.html" TargetMode="Externa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0" name="Picture 9">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8" name="Rectangle 17">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2" name="Titel 1">
            <a:extLst>
              <a:ext uri="{FF2B5EF4-FFF2-40B4-BE49-F238E27FC236}">
                <a16:creationId xmlns:a16="http://schemas.microsoft.com/office/drawing/2014/main" id="{3B2E18E5-B02E-4571-BDC2-BDFEA0875081}"/>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Phase I</a:t>
            </a:r>
            <a:br>
              <a:rPr lang="en-US" b="0" i="0" kern="1200" dirty="0">
                <a:solidFill>
                  <a:srgbClr val="FFFFFF"/>
                </a:solidFill>
                <a:latin typeface="+mj-lt"/>
                <a:ea typeface="+mj-ea"/>
                <a:cs typeface="+mj-cs"/>
              </a:rPr>
            </a:br>
            <a:r>
              <a:rPr lang="en-US" dirty="0" err="1">
                <a:solidFill>
                  <a:srgbClr val="FFFFFF"/>
                </a:solidFill>
              </a:rPr>
              <a:t>z</a:t>
            </a:r>
            <a:r>
              <a:rPr lang="en-US" b="0" i="0" kern="1200" dirty="0" err="1">
                <a:solidFill>
                  <a:srgbClr val="FFFFFF"/>
                </a:solidFill>
                <a:latin typeface="+mj-lt"/>
                <a:ea typeface="+mj-ea"/>
                <a:cs typeface="+mj-cs"/>
              </a:rPr>
              <a:t>weiter</a:t>
            </a:r>
            <a:r>
              <a:rPr lang="en-US" b="0" i="0" kern="1200" dirty="0">
                <a:solidFill>
                  <a:srgbClr val="FFFFFF"/>
                </a:solidFill>
                <a:latin typeface="+mj-lt"/>
                <a:ea typeface="+mj-ea"/>
                <a:cs typeface="+mj-cs"/>
              </a:rPr>
              <a:t> Schritt – Null </a:t>
            </a:r>
            <a:r>
              <a:rPr lang="en-US" b="0" i="0" kern="1200" dirty="0" err="1">
                <a:solidFill>
                  <a:srgbClr val="FFFFFF"/>
                </a:solidFill>
                <a:latin typeface="+mj-lt"/>
                <a:ea typeface="+mj-ea"/>
                <a:cs typeface="+mj-cs"/>
              </a:rPr>
              <a:t>Partizipation</a:t>
            </a:r>
            <a:r>
              <a:rPr lang="en-US" b="0" i="0" kern="1200" dirty="0">
                <a:solidFill>
                  <a:srgbClr val="FFFFFF"/>
                </a:solidFill>
                <a:latin typeface="+mj-lt"/>
                <a:ea typeface="+mj-ea"/>
                <a:cs typeface="+mj-cs"/>
              </a:rPr>
              <a:t>?</a:t>
            </a:r>
          </a:p>
        </p:txBody>
      </p:sp>
      <p:pic>
        <p:nvPicPr>
          <p:cNvPr id="4" name="Grafik 3">
            <a:extLst>
              <a:ext uri="{FF2B5EF4-FFF2-40B4-BE49-F238E27FC236}">
                <a16:creationId xmlns:a16="http://schemas.microsoft.com/office/drawing/2014/main" id="{6E95717A-F1D3-4809-B570-5F89CD41CBD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pic>
        <p:nvPicPr>
          <p:cNvPr id="6" name="Grafik 5" descr="Ein Bild, das Schild enthält.&#10;&#10;Automatisch generierte Beschreibung">
            <a:extLst>
              <a:ext uri="{FF2B5EF4-FFF2-40B4-BE49-F238E27FC236}">
                <a16:creationId xmlns:a16="http://schemas.microsoft.com/office/drawing/2014/main" id="{4FB9F230-BDD7-4592-ACA3-E542B105542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000726" y="2142461"/>
            <a:ext cx="6203584" cy="4135723"/>
          </a:xfrm>
          <a:prstGeom prst="rect">
            <a:avLst/>
          </a:prstGeom>
          <a:ln w="38100">
            <a:solidFill>
              <a:schemeClr val="accent6">
                <a:lumMod val="75000"/>
              </a:schemeClr>
            </a:solidFill>
          </a:ln>
        </p:spPr>
      </p:pic>
      <p:sp>
        <p:nvSpPr>
          <p:cNvPr id="19" name="Textfeld 18">
            <a:extLst>
              <a:ext uri="{FF2B5EF4-FFF2-40B4-BE49-F238E27FC236}">
                <a16:creationId xmlns:a16="http://schemas.microsoft.com/office/drawing/2014/main" id="{97787D85-5537-4BBF-824D-1C6C2AF16C9B}"/>
              </a:ext>
            </a:extLst>
          </p:cNvPr>
          <p:cNvSpPr txBox="1"/>
          <p:nvPr/>
        </p:nvSpPr>
        <p:spPr>
          <a:xfrm>
            <a:off x="635668" y="2490543"/>
            <a:ext cx="4337984" cy="923330"/>
          </a:xfrm>
          <a:prstGeom prst="rect">
            <a:avLst/>
          </a:prstGeom>
          <a:solidFill>
            <a:schemeClr val="accent6">
              <a:lumMod val="75000"/>
            </a:schemeClr>
          </a:solidFill>
        </p:spPr>
        <p:txBody>
          <a:bodyPr wrap="square" rtlCol="0">
            <a:spAutoFit/>
          </a:bodyPr>
          <a:lstStyle/>
          <a:p>
            <a:r>
              <a:rPr lang="de-DE" b="1" dirty="0">
                <a:solidFill>
                  <a:schemeClr val="bg1"/>
                </a:solidFill>
              </a:rPr>
              <a:t>Beitrag für die 1. Beratungskonferenz</a:t>
            </a:r>
            <a:br>
              <a:rPr lang="de-DE" b="1" dirty="0">
                <a:solidFill>
                  <a:schemeClr val="bg1"/>
                </a:solidFill>
              </a:rPr>
            </a:br>
            <a:r>
              <a:rPr lang="de-DE" b="1" dirty="0">
                <a:solidFill>
                  <a:schemeClr val="bg1"/>
                </a:solidFill>
              </a:rPr>
              <a:t>Fachkonferenz Teilgebiete </a:t>
            </a:r>
          </a:p>
          <a:p>
            <a:r>
              <a:rPr lang="de-DE" b="1" dirty="0">
                <a:solidFill>
                  <a:schemeClr val="bg1"/>
                </a:solidFill>
              </a:rPr>
              <a:t>6. Februar 2021, E 3</a:t>
            </a:r>
          </a:p>
        </p:txBody>
      </p:sp>
      <p:sp>
        <p:nvSpPr>
          <p:cNvPr id="17" name="Textfeld 16">
            <a:extLst>
              <a:ext uri="{FF2B5EF4-FFF2-40B4-BE49-F238E27FC236}">
                <a16:creationId xmlns:a16="http://schemas.microsoft.com/office/drawing/2014/main" id="{FC6FC5DB-E3B6-47E4-B408-41193AD203AF}"/>
              </a:ext>
            </a:extLst>
          </p:cNvPr>
          <p:cNvSpPr txBox="1"/>
          <p:nvPr/>
        </p:nvSpPr>
        <p:spPr>
          <a:xfrm>
            <a:off x="635668" y="3703086"/>
            <a:ext cx="4220494" cy="369332"/>
          </a:xfrm>
          <a:prstGeom prst="rect">
            <a:avLst/>
          </a:prstGeom>
          <a:solidFill>
            <a:schemeClr val="accent6">
              <a:lumMod val="75000"/>
            </a:schemeClr>
          </a:solidFill>
        </p:spPr>
        <p:txBody>
          <a:bodyPr wrap="square" rtlCol="0">
            <a:spAutoFit/>
          </a:bodyPr>
          <a:lstStyle/>
          <a:p>
            <a:r>
              <a:rPr lang="de-DE" b="1" dirty="0">
                <a:solidFill>
                  <a:schemeClr val="bg1"/>
                </a:solidFill>
              </a:rPr>
              <a:t> Wolfgang Ehmke</a:t>
            </a:r>
          </a:p>
        </p:txBody>
      </p:sp>
    </p:spTree>
    <p:extLst>
      <p:ext uri="{BB962C8B-B14F-4D97-AF65-F5344CB8AC3E}">
        <p14:creationId xmlns:p14="http://schemas.microsoft.com/office/powerpoint/2010/main" val="17257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Und </a:t>
            </a:r>
            <a:r>
              <a:rPr lang="en-US" b="0" i="0" kern="1200" dirty="0" err="1">
                <a:solidFill>
                  <a:srgbClr val="FFFFFF"/>
                </a:solidFill>
                <a:latin typeface="+mj-lt"/>
                <a:ea typeface="+mj-ea"/>
                <a:cs typeface="+mj-cs"/>
              </a:rPr>
              <a:t>tschüss</a:t>
            </a:r>
            <a:r>
              <a:rPr lang="en-US" b="0" i="0" kern="1200" dirty="0">
                <a:solidFill>
                  <a:srgbClr val="FFFFFF"/>
                </a:solidFill>
                <a:latin typeface="+mj-lt"/>
                <a:ea typeface="+mj-ea"/>
                <a:cs typeface="+mj-cs"/>
              </a:rPr>
              <a:t>!</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nSpc>
                <a:spcPct val="90000"/>
              </a:lnSpc>
              <a:buNone/>
            </a:pPr>
            <a:r>
              <a:rPr lang="en-US" sz="1600" b="1" u="sng" dirty="0" err="1">
                <a:latin typeface="+mn-lt"/>
              </a:rPr>
              <a:t>Vielen</a:t>
            </a:r>
            <a:r>
              <a:rPr lang="en-US" sz="1600" b="1" u="sng" dirty="0">
                <a:latin typeface="+mn-lt"/>
              </a:rPr>
              <a:t> Dank </a:t>
            </a:r>
            <a:r>
              <a:rPr lang="en-US" sz="1600" b="1" u="sng" dirty="0" err="1">
                <a:latin typeface="+mn-lt"/>
              </a:rPr>
              <a:t>für</a:t>
            </a:r>
            <a:r>
              <a:rPr lang="en-US" sz="1600" b="1" u="sng" dirty="0">
                <a:latin typeface="+mn-lt"/>
              </a:rPr>
              <a:t> </a:t>
            </a:r>
            <a:r>
              <a:rPr lang="en-US" sz="1600" b="1" u="sng" dirty="0" err="1">
                <a:latin typeface="+mn-lt"/>
              </a:rPr>
              <a:t>Ihre</a:t>
            </a:r>
            <a:r>
              <a:rPr lang="en-US" sz="1600" b="1" u="sng" dirty="0">
                <a:latin typeface="+mn-lt"/>
              </a:rPr>
              <a:t> </a:t>
            </a:r>
            <a:r>
              <a:rPr lang="en-US" sz="1600" b="1" u="sng" dirty="0" err="1">
                <a:latin typeface="+mn-lt"/>
              </a:rPr>
              <a:t>Aufmerksamkeit</a:t>
            </a:r>
            <a:endParaRPr lang="en-US" sz="1600" b="1" u="sng" dirty="0">
              <a:latin typeface="+mn-lt"/>
            </a:endParaRPr>
          </a:p>
          <a:p>
            <a:pPr marL="0" indent="0">
              <a:spcBef>
                <a:spcPts val="0"/>
              </a:spcBef>
              <a:buNone/>
            </a:pPr>
            <a:endParaRPr lang="en-US" sz="1600" b="1" dirty="0">
              <a:latin typeface="+mn-lt"/>
            </a:endParaRPr>
          </a:p>
          <a:p>
            <a:pPr marL="0" indent="0">
              <a:spcBef>
                <a:spcPts val="0"/>
              </a:spcBef>
              <a:buNone/>
            </a:pPr>
            <a:r>
              <a:rPr lang="en-US" sz="1600" b="1" dirty="0">
                <a:latin typeface="+mn-lt"/>
              </a:rPr>
              <a:t>Wolfgang Ehmke</a:t>
            </a:r>
          </a:p>
          <a:p>
            <a:pPr marL="0" indent="0">
              <a:spcBef>
                <a:spcPts val="0"/>
              </a:spcBef>
              <a:buNone/>
            </a:pPr>
            <a:r>
              <a:rPr lang="en-US" sz="1600" b="1" dirty="0" err="1">
                <a:latin typeface="+mn-lt"/>
              </a:rPr>
              <a:t>Bürgerinitiative</a:t>
            </a:r>
            <a:r>
              <a:rPr lang="en-US" sz="1600" b="1" dirty="0">
                <a:latin typeface="+mn-lt"/>
              </a:rPr>
              <a:t> </a:t>
            </a:r>
            <a:r>
              <a:rPr lang="en-US" sz="1600" b="1" dirty="0" err="1">
                <a:latin typeface="+mn-lt"/>
              </a:rPr>
              <a:t>Umweltschutz</a:t>
            </a:r>
            <a:r>
              <a:rPr lang="en-US" sz="1600" b="1" dirty="0">
                <a:latin typeface="+mn-lt"/>
              </a:rPr>
              <a:t> </a:t>
            </a:r>
            <a:r>
              <a:rPr lang="en-US" sz="1600" b="1" dirty="0" err="1">
                <a:latin typeface="+mn-lt"/>
              </a:rPr>
              <a:t>Lüchow</a:t>
            </a:r>
            <a:r>
              <a:rPr lang="en-US" sz="1600" b="1" dirty="0">
                <a:latin typeface="+mn-lt"/>
              </a:rPr>
              <a:t>-Dannenberg </a:t>
            </a:r>
            <a:r>
              <a:rPr lang="en-US" sz="1600" b="1" dirty="0" err="1">
                <a:latin typeface="+mn-lt"/>
              </a:rPr>
              <a:t>e.V</a:t>
            </a:r>
            <a:r>
              <a:rPr lang="en-US" sz="1600" b="1" dirty="0">
                <a:latin typeface="+mn-lt"/>
              </a:rPr>
              <a:t>.</a:t>
            </a:r>
          </a:p>
          <a:p>
            <a:pPr marL="0" indent="0">
              <a:spcBef>
                <a:spcPts val="0"/>
              </a:spcBef>
              <a:buNone/>
            </a:pPr>
            <a:r>
              <a:rPr lang="en-US" sz="1600" b="1" dirty="0" err="1">
                <a:latin typeface="+mn-lt"/>
              </a:rPr>
              <a:t>Rosenstr</a:t>
            </a:r>
            <a:r>
              <a:rPr lang="en-US" sz="1600" b="1" dirty="0">
                <a:latin typeface="+mn-lt"/>
              </a:rPr>
              <a:t>. 20, 29439 </a:t>
            </a:r>
            <a:r>
              <a:rPr lang="en-US" sz="1600" b="1" dirty="0" err="1">
                <a:latin typeface="+mn-lt"/>
              </a:rPr>
              <a:t>Lüchow</a:t>
            </a:r>
            <a:endParaRPr lang="en-US" sz="1600" b="1" dirty="0">
              <a:latin typeface="+mn-lt"/>
            </a:endParaRPr>
          </a:p>
          <a:p>
            <a:pPr marL="0" indent="0">
              <a:spcBef>
                <a:spcPts val="0"/>
              </a:spcBef>
              <a:buNone/>
            </a:pPr>
            <a:r>
              <a:rPr lang="en-US" sz="1600" b="1" dirty="0">
                <a:latin typeface="+mn-lt"/>
                <a:hlinkClick r:id="rId6"/>
              </a:rPr>
              <a:t>buero@bi-luechow-dannenberg.de</a:t>
            </a:r>
            <a:endParaRPr lang="en-US" sz="1600" b="1" dirty="0">
              <a:latin typeface="+mn-lt"/>
            </a:endParaRPr>
          </a:p>
          <a:p>
            <a:pPr marL="0" indent="0">
              <a:spcBef>
                <a:spcPts val="0"/>
              </a:spcBef>
              <a:buNone/>
            </a:pPr>
            <a:r>
              <a:rPr lang="en-US" sz="1600" b="1" dirty="0">
                <a:latin typeface="+mn-lt"/>
                <a:hlinkClick r:id="rId7"/>
              </a:rPr>
              <a:t>wolfgang-ehmke@t-online.de</a:t>
            </a:r>
            <a:endParaRPr lang="en-US" sz="1600" b="1" dirty="0">
              <a:latin typeface="+mn-lt"/>
            </a:endParaRPr>
          </a:p>
          <a:p>
            <a:pPr marL="0" indent="0">
              <a:spcBef>
                <a:spcPts val="0"/>
              </a:spcBef>
              <a:buNone/>
            </a:pPr>
            <a:r>
              <a:rPr lang="en-US" sz="1600" b="1" dirty="0">
                <a:latin typeface="+mn-lt"/>
              </a:rPr>
              <a:t>Tel. 0170 510 56 06</a:t>
            </a:r>
          </a:p>
          <a:p>
            <a:pPr marL="0" indent="0">
              <a:spcBef>
                <a:spcPts val="0"/>
              </a:spcBef>
              <a:buNone/>
            </a:pPr>
            <a:endParaRPr lang="en-US" sz="1600" b="1" dirty="0">
              <a:latin typeface="+mn-lt"/>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42909472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Ausgangslage</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BGE -</a:t>
            </a:r>
            <a:r>
              <a:rPr lang="en-US" b="0" i="0" kern="1200" dirty="0" err="1">
                <a:solidFill>
                  <a:srgbClr val="FFFFFF"/>
                </a:solidFill>
                <a:latin typeface="+mj-lt"/>
                <a:ea typeface="+mj-ea"/>
                <a:cs typeface="+mj-cs"/>
              </a:rPr>
              <a:t>Zwischenbericht</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fontScale="77500" lnSpcReduction="20000"/>
          </a:bodyPr>
          <a:lstStyle/>
          <a:p>
            <a:pPr marL="0" indent="0">
              <a:lnSpc>
                <a:spcPct val="115000"/>
              </a:lnSpc>
              <a:spcAft>
                <a:spcPts val="1000"/>
              </a:spcAft>
              <a:buNone/>
            </a:pPr>
            <a:r>
              <a:rPr lang="de-DE" sz="2300" dirty="0">
                <a:effectLst/>
                <a:latin typeface="+mn-lt"/>
                <a:ea typeface="Times New Roman" panose="02020603050405020304" pitchFamily="18" charset="0"/>
                <a:cs typeface="Arial" panose="020B0604020202020204" pitchFamily="34" charset="0"/>
              </a:rPr>
              <a:t>Die BGE hat 90 Teilgebiete ermittelt, die „günstige geologische Voraussetzungen“ für die Endlagerung hochradioaktiver Abfälle erwarten lassen. Berücksichtigt man die Überlagerung einiger Teilgebiete, wurde in Deutschland eine Fläche von ca. 194 157 km², also ein Anteil von ca. 54 % der Landesfläche als geologisch günstig ausgewiesen. </a:t>
            </a:r>
          </a:p>
          <a:p>
            <a:pPr marL="0" indent="0" algn="just">
              <a:lnSpc>
                <a:spcPct val="115000"/>
              </a:lnSpc>
              <a:spcAft>
                <a:spcPts val="1000"/>
              </a:spcAft>
              <a:buNone/>
            </a:pPr>
            <a:r>
              <a:rPr lang="de-DE" sz="2300" dirty="0">
                <a:effectLst/>
                <a:latin typeface="+mn-lt"/>
                <a:ea typeface="Times New Roman" panose="02020603050405020304" pitchFamily="18" charset="0"/>
                <a:cs typeface="Arial" panose="020B0604020202020204" pitchFamily="34" charset="0"/>
              </a:rPr>
              <a:t>Am Ende des zweiten Schritts der Phase I werden </a:t>
            </a:r>
            <a:r>
              <a:rPr lang="de-DE" sz="2300" b="1" dirty="0">
                <a:effectLst/>
                <a:latin typeface="+mn-lt"/>
                <a:ea typeface="Times New Roman" panose="02020603050405020304" pitchFamily="18" charset="0"/>
                <a:cs typeface="Arial" panose="020B0604020202020204" pitchFamily="34" charset="0"/>
              </a:rPr>
              <a:t>x Standortregionen</a:t>
            </a:r>
            <a:r>
              <a:rPr lang="de-DE" sz="2300" dirty="0">
                <a:effectLst/>
                <a:latin typeface="+mn-lt"/>
                <a:ea typeface="Times New Roman" panose="02020603050405020304" pitchFamily="18" charset="0"/>
                <a:cs typeface="Arial" panose="020B0604020202020204" pitchFamily="34" charset="0"/>
              </a:rPr>
              <a:t> für die obertägige Erkundung benannt. </a:t>
            </a:r>
            <a:r>
              <a:rPr lang="de-DE" sz="2300" b="1" dirty="0">
                <a:effectLst/>
                <a:latin typeface="+mn-lt"/>
                <a:ea typeface="Times New Roman" panose="02020603050405020304" pitchFamily="18" charset="0"/>
                <a:cs typeface="Arial" panose="020B0604020202020204" pitchFamily="34" charset="0"/>
              </a:rPr>
              <a:t>In diesem iterativen Prozess bleiben von den 54 % also x Prozent der Fläche übrig</a:t>
            </a:r>
            <a:r>
              <a:rPr lang="de-DE" sz="2300" b="1" dirty="0">
                <a:latin typeface="+mn-lt"/>
                <a:ea typeface="Times New Roman" panose="02020603050405020304" pitchFamily="18" charset="0"/>
                <a:cs typeface="Arial" panose="020B0604020202020204" pitchFamily="34" charset="0"/>
              </a:rPr>
              <a:t>.</a:t>
            </a:r>
          </a:p>
          <a:p>
            <a:pPr marL="0" indent="0">
              <a:lnSpc>
                <a:spcPct val="115000"/>
              </a:lnSpc>
              <a:spcAft>
                <a:spcPts val="1000"/>
              </a:spcAft>
              <a:buNone/>
            </a:pPr>
            <a:r>
              <a:rPr lang="de-DE" sz="2300" b="1" dirty="0">
                <a:latin typeface="+mn-lt"/>
                <a:ea typeface="Times New Roman" panose="02020603050405020304" pitchFamily="18" charset="0"/>
                <a:cs typeface="Arial" panose="020B0604020202020204" pitchFamily="34" charset="0"/>
              </a:rPr>
              <a:t>Grobe Abschätzung</a:t>
            </a:r>
            <a:r>
              <a:rPr lang="de-DE" sz="2300" b="1" dirty="0">
                <a:effectLst/>
                <a:latin typeface="+mn-lt"/>
                <a:ea typeface="Times New Roman" panose="02020603050405020304" pitchFamily="18" charset="0"/>
                <a:cs typeface="Arial" panose="020B0604020202020204" pitchFamily="34" charset="0"/>
              </a:rPr>
              <a:t>: das sind bei </a:t>
            </a:r>
            <a:r>
              <a:rPr lang="de-DE" sz="2300" b="1" dirty="0" err="1">
                <a:effectLst/>
                <a:latin typeface="+mn-lt"/>
                <a:ea typeface="Times New Roman" panose="02020603050405020304" pitchFamily="18" charset="0"/>
                <a:cs typeface="Arial" panose="020B0604020202020204" pitchFamily="34" charset="0"/>
              </a:rPr>
              <a:t>vllt</a:t>
            </a:r>
            <a:r>
              <a:rPr lang="de-DE" sz="2300" b="1" dirty="0">
                <a:effectLst/>
                <a:latin typeface="+mn-lt"/>
                <a:ea typeface="Times New Roman" panose="02020603050405020304" pitchFamily="18" charset="0"/>
                <a:cs typeface="Arial" panose="020B0604020202020204" pitchFamily="34" charset="0"/>
              </a:rPr>
              <a:t>. 6-8 Standortregionen – etwa 200 Quadratkilometer</a:t>
            </a:r>
            <a:endParaRPr lang="de-DE" sz="1600" dirty="0">
              <a:effectLst/>
              <a:latin typeface="+mn-lt"/>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6041243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Flächenbedarf</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hochradioaktiver</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Müll</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lnSpcReduction="10000"/>
          </a:bodyPr>
          <a:lstStyle/>
          <a:p>
            <a:pPr marL="0" indent="0" algn="just">
              <a:spcBef>
                <a:spcPts val="0"/>
              </a:spcBef>
              <a:buNone/>
            </a:pPr>
            <a:r>
              <a:rPr lang="de-DE" sz="1600" dirty="0">
                <a:effectLst/>
                <a:latin typeface="+mn-lt"/>
                <a:ea typeface="Times New Roman" panose="02020603050405020304" pitchFamily="18" charset="0"/>
                <a:cs typeface="Arial" panose="020B0604020202020204" pitchFamily="34" charset="0"/>
              </a:rPr>
              <a:t>Salz (3 km²) sowie Ton (10 km²) und Kristallin (6 km²) </a:t>
            </a:r>
            <a:r>
              <a:rPr lang="de-DE" sz="1600" dirty="0" err="1">
                <a:effectLst/>
                <a:latin typeface="+mn-lt"/>
                <a:ea typeface="Times New Roman" panose="02020603050405020304" pitchFamily="18" charset="0"/>
                <a:cs typeface="Arial" panose="020B0604020202020204" pitchFamily="34" charset="0"/>
              </a:rPr>
              <a:t>lt</a:t>
            </a:r>
            <a:r>
              <a:rPr lang="de-DE" sz="1600" dirty="0">
                <a:effectLst/>
                <a:latin typeface="+mn-lt"/>
                <a:ea typeface="Times New Roman" panose="02020603050405020304" pitchFamily="18" charset="0"/>
                <a:cs typeface="Arial" panose="020B0604020202020204" pitchFamily="34" charset="0"/>
              </a:rPr>
              <a:t> AK End</a:t>
            </a:r>
          </a:p>
          <a:p>
            <a:pPr marL="0" indent="0" algn="just">
              <a:spcBef>
                <a:spcPts val="0"/>
              </a:spcBef>
              <a:buNone/>
            </a:pPr>
            <a:endParaRPr lang="de-DE" sz="1600" dirty="0">
              <a:effectLst/>
              <a:latin typeface="+mn-lt"/>
              <a:ea typeface="Times New Roman" panose="02020603050405020304" pitchFamily="18" charset="0"/>
              <a:cs typeface="Arial" panose="020B0604020202020204" pitchFamily="34" charset="0"/>
            </a:endParaRPr>
          </a:p>
          <a:p>
            <a:pPr marL="0" indent="0" algn="just">
              <a:spcBef>
                <a:spcPts val="0"/>
              </a:spcBef>
              <a:buNone/>
            </a:pPr>
            <a:r>
              <a:rPr lang="de-DE" sz="1600" dirty="0">
                <a:effectLst/>
                <a:latin typeface="+mn-lt"/>
                <a:ea typeface="Times New Roman" panose="02020603050405020304" pitchFamily="18" charset="0"/>
                <a:cs typeface="Arial" panose="020B0604020202020204" pitchFamily="34" charset="0"/>
              </a:rPr>
              <a:t>Diese geschätzten Angaben sind auch im </a:t>
            </a:r>
            <a:r>
              <a:rPr lang="de-DE" sz="1600" dirty="0" err="1">
                <a:effectLst/>
                <a:latin typeface="+mn-lt"/>
                <a:ea typeface="Times New Roman" panose="02020603050405020304" pitchFamily="18" charset="0"/>
                <a:cs typeface="Arial" panose="020B0604020202020204" pitchFamily="34" charset="0"/>
              </a:rPr>
              <a:t>StandAG</a:t>
            </a:r>
            <a:r>
              <a:rPr lang="de-DE" sz="1600" dirty="0">
                <a:effectLst/>
                <a:latin typeface="+mn-lt"/>
                <a:ea typeface="Times New Roman" panose="02020603050405020304" pitchFamily="18" charset="0"/>
                <a:cs typeface="Arial" panose="020B0604020202020204" pitchFamily="34" charset="0"/>
              </a:rPr>
              <a:t> genannt und waren für den BGE-Zwischenbericht die Richtschnur </a:t>
            </a:r>
          </a:p>
          <a:p>
            <a:pPr marL="0" indent="0" algn="just">
              <a:spcBef>
                <a:spcPts val="0"/>
              </a:spcBef>
              <a:buNone/>
            </a:pPr>
            <a:br>
              <a:rPr lang="de-DE" sz="1600" dirty="0">
                <a:effectLst/>
                <a:latin typeface="+mn-lt"/>
                <a:ea typeface="Times New Roman" panose="02020603050405020304" pitchFamily="18" charset="0"/>
                <a:cs typeface="Arial" panose="020B0604020202020204" pitchFamily="34" charset="0"/>
              </a:rPr>
            </a:br>
            <a:r>
              <a:rPr lang="de-DE" sz="1600" i="1" dirty="0">
                <a:effectLst/>
                <a:latin typeface="+mn-lt"/>
                <a:ea typeface="Times New Roman" panose="02020603050405020304" pitchFamily="18" charset="0"/>
                <a:cs typeface="Arial" panose="020B0604020202020204" pitchFamily="34" charset="0"/>
              </a:rPr>
              <a:t>Quelle</a:t>
            </a:r>
            <a:r>
              <a:rPr lang="de-DE" sz="1600" dirty="0">
                <a:effectLst/>
                <a:latin typeface="+mn-lt"/>
                <a:ea typeface="Times New Roman" panose="02020603050405020304" pitchFamily="18" charset="0"/>
                <a:cs typeface="Arial" panose="020B0604020202020204" pitchFamily="34" charset="0"/>
              </a:rPr>
              <a:t>: DBE TECHNOLOGY GmbH für die Endlagerkommission (K-MAT 58):</a:t>
            </a:r>
          </a:p>
          <a:p>
            <a:pPr marL="0" indent="0" algn="just">
              <a:spcBef>
                <a:spcPts val="0"/>
              </a:spcBef>
              <a:buNone/>
            </a:pPr>
            <a:endParaRPr lang="de-DE" sz="800" dirty="0">
              <a:effectLst/>
              <a:latin typeface="+mn-lt"/>
              <a:ea typeface="Times New Roman" panose="02020603050405020304" pitchFamily="18" charset="0"/>
              <a:cs typeface="Arial" panose="020B0604020202020204" pitchFamily="34" charset="0"/>
            </a:endParaRPr>
          </a:p>
          <a:p>
            <a:pPr algn="just">
              <a:spcBef>
                <a:spcPts val="0"/>
              </a:spcBef>
              <a:buClr>
                <a:schemeClr val="accent6">
                  <a:lumMod val="75000"/>
                </a:schemeClr>
              </a:buClr>
            </a:pPr>
            <a:r>
              <a:rPr lang="de-DE" sz="1600" dirty="0">
                <a:latin typeface="+mn-lt"/>
              </a:rPr>
              <a:t>Für Steinsalz (Grenztemperatur an der Behälteroberfläche von 100 Grad Celsius) wurde eine Fläche von rund 2,28 km² berechnet, bei 200 °C sind es hingegen 1,28 km² </a:t>
            </a:r>
          </a:p>
          <a:p>
            <a:pPr algn="just">
              <a:spcBef>
                <a:spcPts val="0"/>
              </a:spcBef>
              <a:buClr>
                <a:schemeClr val="accent6">
                  <a:lumMod val="75000"/>
                </a:schemeClr>
              </a:buClr>
            </a:pPr>
            <a:endParaRPr lang="de-DE" sz="1600" dirty="0">
              <a:latin typeface="+mn-lt"/>
            </a:endParaRPr>
          </a:p>
          <a:p>
            <a:pPr algn="just">
              <a:spcBef>
                <a:spcPts val="0"/>
              </a:spcBef>
              <a:buClr>
                <a:schemeClr val="accent6">
                  <a:lumMod val="75000"/>
                </a:schemeClr>
              </a:buClr>
            </a:pPr>
            <a:r>
              <a:rPr lang="de-DE" sz="1600" dirty="0">
                <a:latin typeface="+mn-lt"/>
              </a:rPr>
              <a:t>Im Tongestein wurde eine Fläche von 6,6 km² berechnet - bei </a:t>
            </a:r>
            <a:r>
              <a:rPr lang="de-DE" sz="1600" dirty="0" err="1">
                <a:latin typeface="+mn-lt"/>
              </a:rPr>
              <a:t>Kristallingestein</a:t>
            </a:r>
            <a:r>
              <a:rPr lang="de-DE" sz="1600" dirty="0">
                <a:latin typeface="+mn-lt"/>
              </a:rPr>
              <a:t> 3,56 km² </a:t>
            </a:r>
          </a:p>
          <a:p>
            <a:pPr marL="0" indent="0" algn="just">
              <a:spcBef>
                <a:spcPts val="0"/>
              </a:spcBef>
              <a:buClr>
                <a:schemeClr val="accent6">
                  <a:lumMod val="75000"/>
                </a:schemeClr>
              </a:buClr>
              <a:buNone/>
            </a:pPr>
            <a:endParaRPr lang="de-DE" sz="1600" dirty="0">
              <a:latin typeface="+mn-lt"/>
            </a:endParaRPr>
          </a:p>
          <a:p>
            <a:pPr marL="0" indent="0" algn="just">
              <a:spcBef>
                <a:spcPts val="0"/>
              </a:spcBef>
              <a:buClr>
                <a:schemeClr val="accent6">
                  <a:lumMod val="75000"/>
                </a:schemeClr>
              </a:buClr>
              <a:buNone/>
            </a:pPr>
            <a:r>
              <a:rPr lang="de-DE" sz="1600" b="1" dirty="0">
                <a:latin typeface="+mn-lt"/>
                <a:cs typeface="Arial" panose="020B0604020202020204" pitchFamily="34" charset="0"/>
              </a:rPr>
              <a:t>Ungeklärte Zahl der Standortregionen am Ende des zweiten Schritts, Phase I, wer legt das fest? Die BGE ist da frei…</a:t>
            </a:r>
          </a:p>
          <a:p>
            <a:pPr marL="0" indent="0" algn="just">
              <a:spcBef>
                <a:spcPts val="0"/>
              </a:spcBef>
              <a:buClr>
                <a:schemeClr val="accent6">
                  <a:lumMod val="75000"/>
                </a:schemeClr>
              </a:buClr>
              <a:buNone/>
            </a:pPr>
            <a:r>
              <a:rPr lang="de-DE" sz="1600" b="1" dirty="0">
                <a:latin typeface="+mn-lt"/>
                <a:cs typeface="Arial" panose="020B0604020202020204" pitchFamily="34" charset="0"/>
              </a:rPr>
              <a:t>Im </a:t>
            </a:r>
            <a:r>
              <a:rPr lang="de-DE" sz="1600" b="1" dirty="0" err="1">
                <a:latin typeface="+mn-lt"/>
                <a:cs typeface="Arial" panose="020B0604020202020204" pitchFamily="34" charset="0"/>
              </a:rPr>
              <a:t>StandAG</a:t>
            </a:r>
            <a:r>
              <a:rPr lang="de-DE" sz="1600" b="1" dirty="0">
                <a:latin typeface="+mn-lt"/>
                <a:cs typeface="Arial" panose="020B0604020202020204" pitchFamily="34" charset="0"/>
              </a:rPr>
              <a:t> keine Vorgabe </a:t>
            </a:r>
            <a:endParaRPr lang="de-DE" sz="1600" dirty="0">
              <a:latin typeface="+mn-lt"/>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004671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Phase I, Schritt </a:t>
            </a:r>
            <a:r>
              <a:rPr lang="en-US" b="0" i="0" kern="1200" dirty="0" err="1">
                <a:solidFill>
                  <a:srgbClr val="FFFFFF"/>
                </a:solidFill>
                <a:latin typeface="+mj-lt"/>
                <a:ea typeface="+mj-ea"/>
                <a:cs typeface="+mj-cs"/>
              </a:rPr>
              <a:t>eins</a:t>
            </a:r>
            <a:r>
              <a:rPr lang="en-US" b="0" i="0" kern="1200" dirty="0">
                <a:solidFill>
                  <a:srgbClr val="FFFFFF"/>
                </a:solidFill>
                <a:latin typeface="+mj-lt"/>
                <a:ea typeface="+mj-ea"/>
                <a:cs typeface="+mj-cs"/>
              </a:rPr>
              <a:t> – </a:t>
            </a:r>
            <a:br>
              <a:rPr lang="en-US" b="0" i="0" kern="1200" dirty="0">
                <a:solidFill>
                  <a:srgbClr val="FFFFFF"/>
                </a:solidFill>
                <a:latin typeface="+mj-lt"/>
                <a:ea typeface="+mj-ea"/>
                <a:cs typeface="+mj-cs"/>
              </a:rPr>
            </a:br>
            <a:r>
              <a:rPr lang="en-US" b="0" i="0" kern="1200" dirty="0">
                <a:solidFill>
                  <a:srgbClr val="FFFFFF"/>
                </a:solidFill>
                <a:latin typeface="+mj-lt"/>
                <a:ea typeface="+mj-ea"/>
                <a:cs typeface="+mj-cs"/>
              </a:rPr>
              <a:t>und was </a:t>
            </a:r>
            <a:r>
              <a:rPr lang="en-US" b="0" i="0" kern="1200" dirty="0" err="1">
                <a:solidFill>
                  <a:srgbClr val="FFFFFF"/>
                </a:solidFill>
                <a:latin typeface="+mj-lt"/>
                <a:ea typeface="+mj-ea"/>
                <a:cs typeface="+mj-cs"/>
              </a:rPr>
              <a:t>ist</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mit</a:t>
            </a:r>
            <a:r>
              <a:rPr lang="en-US" b="0" i="0" kern="1200" dirty="0">
                <a:solidFill>
                  <a:srgbClr val="FFFFFF"/>
                </a:solidFill>
                <a:latin typeface="+mj-lt"/>
                <a:ea typeface="+mj-ea"/>
                <a:cs typeface="+mj-cs"/>
              </a:rPr>
              <a:t> Schritt </a:t>
            </a:r>
            <a:r>
              <a:rPr lang="en-US" b="0" i="0" kern="1200" dirty="0" err="1">
                <a:solidFill>
                  <a:srgbClr val="FFFFFF"/>
                </a:solidFill>
                <a:latin typeface="+mj-lt"/>
                <a:ea typeface="+mj-ea"/>
                <a:cs typeface="+mj-cs"/>
              </a:rPr>
              <a:t>zwei</a:t>
            </a:r>
            <a:r>
              <a:rPr lang="en-US" b="0" i="0" kern="1200" dirty="0">
                <a:solidFill>
                  <a:srgbClr val="FFFFFF"/>
                </a:solidFill>
                <a:latin typeface="+mj-lt"/>
                <a:ea typeface="+mj-ea"/>
                <a:cs typeface="+mj-cs"/>
              </a:rPr>
              <a:t>?</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lnSpcReduction="10000"/>
          </a:bodyPr>
          <a:lstStyle/>
          <a:p>
            <a:pPr marL="0" indent="0" algn="just">
              <a:lnSpc>
                <a:spcPct val="115000"/>
              </a:lnSpc>
              <a:spcAft>
                <a:spcPts val="1000"/>
              </a:spcAft>
              <a:buNone/>
            </a:pPr>
            <a:r>
              <a:rPr lang="de-DE" sz="1800" b="1" dirty="0">
                <a:latin typeface="+mn-lt"/>
                <a:ea typeface="Times New Roman" panose="02020603050405020304" pitchFamily="18" charset="0"/>
                <a:cs typeface="Times New Roman" panose="02020603050405020304" pitchFamily="18" charset="0"/>
              </a:rPr>
              <a:t>Problem</a:t>
            </a:r>
            <a:r>
              <a:rPr lang="de-DE" sz="1800" dirty="0">
                <a:latin typeface="+mn-lt"/>
                <a:ea typeface="Times New Roman" panose="02020603050405020304" pitchFamily="18" charset="0"/>
                <a:cs typeface="Times New Roman" panose="02020603050405020304" pitchFamily="18" charset="0"/>
              </a:rPr>
              <a:t>: </a:t>
            </a:r>
          </a:p>
          <a:p>
            <a:pPr marL="0" indent="0" algn="just">
              <a:lnSpc>
                <a:spcPct val="115000"/>
              </a:lnSpc>
              <a:spcAft>
                <a:spcPts val="1000"/>
              </a:spcAft>
              <a:buNone/>
            </a:pPr>
            <a:r>
              <a:rPr lang="de-DE" sz="1800" dirty="0">
                <a:latin typeface="+mn-lt"/>
                <a:ea typeface="Times New Roman" panose="02020603050405020304" pitchFamily="18" charset="0"/>
                <a:cs typeface="Times New Roman" panose="02020603050405020304" pitchFamily="18" charset="0"/>
              </a:rPr>
              <a:t>I</a:t>
            </a:r>
            <a:r>
              <a:rPr lang="de-DE" sz="1800" dirty="0">
                <a:effectLst/>
                <a:latin typeface="+mn-lt"/>
                <a:ea typeface="Times New Roman" panose="02020603050405020304" pitchFamily="18" charset="0"/>
                <a:cs typeface="Times New Roman" panose="02020603050405020304" pitchFamily="18" charset="0"/>
              </a:rPr>
              <a:t>mmer deutlicher kristallisiert sich heraus, dass </a:t>
            </a:r>
            <a:r>
              <a:rPr lang="de-DE" sz="1800" b="1" dirty="0">
                <a:effectLst/>
                <a:latin typeface="+mn-lt"/>
                <a:ea typeface="Times New Roman" panose="02020603050405020304" pitchFamily="18" charset="0"/>
                <a:cs typeface="Times New Roman" panose="02020603050405020304" pitchFamily="18" charset="0"/>
              </a:rPr>
              <a:t>die wirklich wichtigen Entscheidungen erst nach Abschluss der Fachkonferenz Teilgebiete </a:t>
            </a:r>
            <a:r>
              <a:rPr lang="de-DE" sz="1800" dirty="0">
                <a:effectLst/>
                <a:latin typeface="+mn-lt"/>
                <a:ea typeface="Times New Roman" panose="02020603050405020304" pitchFamily="18" charset="0"/>
                <a:cs typeface="Times New Roman" panose="02020603050405020304" pitchFamily="18" charset="0"/>
              </a:rPr>
              <a:t>im Sommer 2021 </a:t>
            </a:r>
            <a:r>
              <a:rPr lang="de-DE" sz="1800" b="1" dirty="0">
                <a:effectLst/>
                <a:latin typeface="+mn-lt"/>
                <a:ea typeface="Times New Roman" panose="02020603050405020304" pitchFamily="18" charset="0"/>
                <a:cs typeface="Times New Roman" panose="02020603050405020304" pitchFamily="18" charset="0"/>
              </a:rPr>
              <a:t>fallen</a:t>
            </a:r>
            <a:r>
              <a:rPr lang="de-DE" sz="1800" dirty="0">
                <a:effectLst/>
                <a:latin typeface="+mn-lt"/>
                <a:ea typeface="Times New Roman" panose="02020603050405020304" pitchFamily="18" charset="0"/>
                <a:cs typeface="Times New Roman" panose="02020603050405020304" pitchFamily="18" charset="0"/>
              </a:rPr>
              <a:t>: Die BGE muss in voraussichtlich zwei bis drei Jahren Daten ihrer Ausgangsbasis, wie sie im Zwischenbericht abgebildet wird, auf einige oberirdisch zu erkundende Standortregionen herunterbrechen. </a:t>
            </a:r>
          </a:p>
          <a:p>
            <a:pPr marL="0" indent="0" algn="just">
              <a:lnSpc>
                <a:spcPct val="115000"/>
              </a:lnSpc>
              <a:spcAft>
                <a:spcPts val="1000"/>
              </a:spcAft>
              <a:buNone/>
            </a:pPr>
            <a:r>
              <a:rPr lang="de-DE" sz="1800" b="1" dirty="0">
                <a:effectLst/>
                <a:latin typeface="+mn-lt"/>
                <a:ea typeface="Times New Roman" panose="02020603050405020304" pitchFamily="18" charset="0"/>
                <a:cs typeface="Times New Roman" panose="02020603050405020304" pitchFamily="18" charset="0"/>
              </a:rPr>
              <a:t>Eine formelle Öffentlichkeitsbeteiligung, eine Mitsprache und Kontrolle durch die Zivilgesellschaft ist in diesem zweiten entscheidenden Schritt bis zur Vorlage des BGE-Endberichts lt. </a:t>
            </a:r>
            <a:r>
              <a:rPr lang="de-DE" sz="1800" b="1" dirty="0" err="1">
                <a:effectLst/>
                <a:latin typeface="+mn-lt"/>
                <a:ea typeface="Times New Roman" panose="02020603050405020304" pitchFamily="18" charset="0"/>
                <a:cs typeface="Times New Roman" panose="02020603050405020304" pitchFamily="18" charset="0"/>
              </a:rPr>
              <a:t>StandAG</a:t>
            </a:r>
            <a:r>
              <a:rPr lang="de-DE" sz="1800" b="1" dirty="0">
                <a:effectLst/>
                <a:latin typeface="+mn-lt"/>
                <a:ea typeface="Times New Roman" panose="02020603050405020304" pitchFamily="18" charset="0"/>
                <a:cs typeface="Times New Roman" panose="02020603050405020304" pitchFamily="18" charset="0"/>
              </a:rPr>
              <a:t> nicht vorgesehen</a:t>
            </a:r>
            <a:r>
              <a:rPr lang="de-DE" sz="1800" dirty="0">
                <a:effectLst/>
                <a:latin typeface="+mn-lt"/>
                <a:ea typeface="Times New Roman" panose="02020603050405020304" pitchFamily="18" charset="0"/>
                <a:cs typeface="Times New Roman" panose="02020603050405020304" pitchFamily="18" charset="0"/>
              </a:rPr>
              <a:t>. Alle Regelungen, die für diesen nächsten Schritt „verabredet“ werden könnten, wären unverbindlich</a:t>
            </a:r>
            <a:r>
              <a:rPr lang="de-DE" sz="1800" dirty="0">
                <a:latin typeface="+mn-lt"/>
                <a:ea typeface="Times New Roman" panose="02020603050405020304" pitchFamily="18" charset="0"/>
                <a:cs typeface="Times New Roman" panose="02020603050405020304" pitchFamily="18" charset="0"/>
              </a:rPr>
              <a:t>.</a:t>
            </a:r>
            <a:endParaRPr lang="de-DE" sz="1800" dirty="0">
              <a:effectLst/>
              <a:latin typeface="+mn-lt"/>
              <a:ea typeface="Times New Roman" panose="02020603050405020304" pitchFamily="18" charset="0"/>
              <a:cs typeface="Times New Roman" panose="02020603050405020304" pitchFamily="18"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2314470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Fachliteratur</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Referenzdaten</a:t>
            </a:r>
            <a:r>
              <a:rPr lang="en-US" b="0" i="0" kern="1200" dirty="0">
                <a:solidFill>
                  <a:srgbClr val="FFFFFF"/>
                </a:solidFill>
                <a:latin typeface="+mj-lt"/>
                <a:ea typeface="+mj-ea"/>
                <a:cs typeface="+mj-cs"/>
              </a:rPr>
              <a:t>…</a:t>
            </a: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fontScale="92500" lnSpcReduction="10000"/>
          </a:bodyPr>
          <a:lstStyle/>
          <a:p>
            <a:pPr marL="0" indent="0" algn="just">
              <a:lnSpc>
                <a:spcPct val="115000"/>
              </a:lnSpc>
              <a:spcAft>
                <a:spcPts val="1000"/>
              </a:spcAft>
              <a:buNone/>
            </a:pPr>
            <a:r>
              <a:rPr lang="de-DE" sz="1900" dirty="0">
                <a:effectLst/>
                <a:latin typeface="+mn-lt"/>
                <a:ea typeface="Times New Roman" panose="02020603050405020304" pitchFamily="18" charset="0"/>
                <a:cs typeface="Times New Roman" panose="02020603050405020304" pitchFamily="18" charset="0"/>
              </a:rPr>
              <a:t>Der BGE-</a:t>
            </a:r>
            <a:r>
              <a:rPr lang="de-DE" sz="1900" dirty="0">
                <a:latin typeface="+mn-lt"/>
                <a:ea typeface="Times New Roman" panose="02020603050405020304" pitchFamily="18" charset="0"/>
                <a:cs typeface="Times New Roman" panose="02020603050405020304" pitchFamily="18" charset="0"/>
              </a:rPr>
              <a:t>Zwischenbericht </a:t>
            </a:r>
            <a:r>
              <a:rPr lang="de-DE" sz="1900" dirty="0">
                <a:effectLst/>
                <a:latin typeface="+mn-lt"/>
                <a:ea typeface="Times New Roman" panose="02020603050405020304" pitchFamily="18" charset="0"/>
                <a:cs typeface="Times New Roman" panose="02020603050405020304" pitchFamily="18" charset="0"/>
              </a:rPr>
              <a:t>basiert u.a. auf dem </a:t>
            </a:r>
            <a:r>
              <a:rPr lang="de-DE" sz="1900" b="1" dirty="0">
                <a:effectLst/>
                <a:latin typeface="+mn-lt"/>
                <a:ea typeface="Times New Roman" panose="02020603050405020304" pitchFamily="18" charset="0"/>
                <a:cs typeface="Times New Roman" panose="02020603050405020304" pitchFamily="18" charset="0"/>
              </a:rPr>
              <a:t>Band „Mineralogie“ </a:t>
            </a:r>
            <a:r>
              <a:rPr lang="de-DE" sz="1900" dirty="0">
                <a:effectLst/>
                <a:latin typeface="+mn-lt"/>
                <a:ea typeface="Times New Roman" panose="02020603050405020304" pitchFamily="18" charset="0"/>
                <a:cs typeface="Times New Roman" panose="02020603050405020304" pitchFamily="18" charset="0"/>
              </a:rPr>
              <a:t>von Martin </a:t>
            </a:r>
            <a:r>
              <a:rPr lang="de-DE" sz="1900" dirty="0" err="1">
                <a:effectLst/>
                <a:latin typeface="+mn-lt"/>
                <a:ea typeface="Times New Roman" panose="02020603050405020304" pitchFamily="18" charset="0"/>
                <a:cs typeface="Times New Roman" panose="02020603050405020304" pitchFamily="18" charset="0"/>
              </a:rPr>
              <a:t>Okrusch</a:t>
            </a:r>
            <a:r>
              <a:rPr lang="de-DE" sz="1900" dirty="0">
                <a:effectLst/>
                <a:latin typeface="+mn-lt"/>
                <a:ea typeface="Times New Roman" panose="02020603050405020304" pitchFamily="18" charset="0"/>
                <a:cs typeface="Times New Roman" panose="02020603050405020304" pitchFamily="18" charset="0"/>
              </a:rPr>
              <a:t> und Siegfried Matthes aus dem Jahr 2009. </a:t>
            </a:r>
            <a:r>
              <a:rPr lang="de-DE" sz="1900" dirty="0" err="1">
                <a:solidFill>
                  <a:srgbClr val="4F81BD"/>
                </a:solidFill>
                <a:effectLst/>
                <a:latin typeface="+mn-lt"/>
                <a:ea typeface="Times New Roman" panose="02020603050405020304" pitchFamily="18" charset="0"/>
                <a:cs typeface="Times New Roman" panose="02020603050405020304" pitchFamily="18" charset="0"/>
              </a:rPr>
              <a:t>Okrusch</a:t>
            </a:r>
            <a:r>
              <a:rPr lang="de-DE" sz="1900" dirty="0">
                <a:solidFill>
                  <a:srgbClr val="4F81BD"/>
                </a:solidFill>
                <a:effectLst/>
                <a:latin typeface="+mn-lt"/>
                <a:ea typeface="Times New Roman" panose="02020603050405020304" pitchFamily="18" charset="0"/>
                <a:cs typeface="Times New Roman" panose="02020603050405020304" pitchFamily="18" charset="0"/>
              </a:rPr>
              <a:t>, Martin; Matthes, Siegfried: Mineralogie. Berlin 2005</a:t>
            </a:r>
            <a:endParaRPr lang="de-DE" sz="1900" dirty="0">
              <a:effectLst/>
              <a:latin typeface="+mn-lt"/>
              <a:ea typeface="Times New Roman" panose="02020603050405020304" pitchFamily="18" charset="0"/>
              <a:cs typeface="Times New Roman" panose="02020603050405020304" pitchFamily="18" charset="0"/>
            </a:endParaRPr>
          </a:p>
          <a:p>
            <a:pPr marL="0" indent="0" algn="just">
              <a:buNone/>
            </a:pPr>
            <a:r>
              <a:rPr lang="de-DE" sz="1900" dirty="0">
                <a:effectLst/>
                <a:latin typeface="+mn-lt"/>
                <a:ea typeface="Times New Roman" panose="02020603050405020304" pitchFamily="18" charset="0"/>
              </a:rPr>
              <a:t>So spottete – nicht nur - Bayerns Umweltminister Thorsten Glauber (Freie Wähler), die Ausweisung der Gebiete hätte auch "ein </a:t>
            </a:r>
            <a:r>
              <a:rPr lang="de-DE" sz="1900" dirty="0" err="1">
                <a:effectLst/>
                <a:latin typeface="+mn-lt"/>
                <a:ea typeface="Times New Roman" panose="02020603050405020304" pitchFamily="18" charset="0"/>
              </a:rPr>
              <a:t>Geologiestudent</a:t>
            </a:r>
            <a:r>
              <a:rPr lang="de-DE" sz="1900" dirty="0">
                <a:effectLst/>
                <a:latin typeface="+mn-lt"/>
                <a:ea typeface="Times New Roman" panose="02020603050405020304" pitchFamily="18" charset="0"/>
              </a:rPr>
              <a:t> im dritten Semester" geschafft. </a:t>
            </a:r>
            <a:endParaRPr lang="de-DE" sz="1900" dirty="0">
              <a:latin typeface="+mn-lt"/>
              <a:ea typeface="Times New Roman" panose="02020603050405020304" pitchFamily="18" charset="0"/>
              <a:cs typeface="Times New Roman" panose="02020603050405020304" pitchFamily="18" charset="0"/>
            </a:endParaRPr>
          </a:p>
          <a:p>
            <a:pPr marL="0" indent="0" algn="just">
              <a:lnSpc>
                <a:spcPct val="115000"/>
              </a:lnSpc>
              <a:spcAft>
                <a:spcPts val="1000"/>
              </a:spcAft>
              <a:buNone/>
            </a:pPr>
            <a:r>
              <a:rPr lang="de-DE" sz="1900" dirty="0">
                <a:effectLst/>
                <a:latin typeface="+mn-lt"/>
                <a:ea typeface="Times New Roman" panose="02020603050405020304" pitchFamily="18" charset="0"/>
                <a:cs typeface="Times New Roman" panose="02020603050405020304" pitchFamily="18" charset="0"/>
              </a:rPr>
              <a:t>Bei den </a:t>
            </a:r>
            <a:r>
              <a:rPr lang="de-DE" sz="1900" b="1" dirty="0">
                <a:effectLst/>
                <a:latin typeface="+mn-lt"/>
                <a:ea typeface="Times New Roman" panose="02020603050405020304" pitchFamily="18" charset="0"/>
                <a:cs typeface="Times New Roman" panose="02020603050405020304" pitchFamily="18" charset="0"/>
              </a:rPr>
              <a:t>Abwägungskriterien</a:t>
            </a:r>
            <a:r>
              <a:rPr lang="de-DE" sz="1900" dirty="0">
                <a:effectLst/>
                <a:latin typeface="+mn-lt"/>
                <a:ea typeface="Times New Roman" panose="02020603050405020304" pitchFamily="18" charset="0"/>
                <a:cs typeface="Times New Roman" panose="02020603050405020304" pitchFamily="18" charset="0"/>
              </a:rPr>
              <a:t> musste die BGE überwiegend auf sogenannte „Referenzdaten“ zurückgreifen. Die werden teilweise auch als „anhand von Fachliteratur“ beschrieben, die lediglich günstige Bedingungen von Ton und Kristallin darstellen. </a:t>
            </a:r>
          </a:p>
          <a:p>
            <a:pPr marL="0" indent="0">
              <a:lnSpc>
                <a:spcPct val="90000"/>
              </a:lnSpc>
              <a:buClr>
                <a:schemeClr val="bg1">
                  <a:lumMod val="65000"/>
                </a:schemeClr>
              </a:buClr>
              <a:buNone/>
            </a:pPr>
            <a:endParaRPr lang="de-DE" sz="1600" dirty="0">
              <a:effectLst/>
              <a:latin typeface="+mn-lt"/>
              <a:ea typeface="Calibri" panose="020F050202020403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412762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a:solidFill>
                  <a:srgbClr val="FFFFFF"/>
                </a:solidFill>
                <a:latin typeface="+mj-lt"/>
                <a:ea typeface="+mj-ea"/>
                <a:cs typeface="+mj-cs"/>
              </a:rPr>
              <a:t>…und </a:t>
            </a:r>
            <a:r>
              <a:rPr lang="en-US" b="0" i="0" kern="1200" dirty="0" err="1">
                <a:solidFill>
                  <a:srgbClr val="FFFFFF"/>
                </a:solidFill>
                <a:latin typeface="+mj-lt"/>
                <a:ea typeface="+mj-ea"/>
                <a:cs typeface="+mj-cs"/>
              </a:rPr>
              <a:t>gebietsspezifische</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Informationen</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fontScale="25000" lnSpcReduction="20000"/>
          </a:bodyPr>
          <a:lstStyle/>
          <a:p>
            <a:pPr marL="0" indent="0">
              <a:spcBef>
                <a:spcPts val="0"/>
              </a:spcBef>
              <a:buNone/>
            </a:pPr>
            <a:endParaRPr lang="de-DE" sz="6400" dirty="0">
              <a:effectLst/>
              <a:latin typeface="+mn-lt"/>
              <a:ea typeface="Calibri" panose="020F0502020204030204" pitchFamily="34" charset="0"/>
              <a:cs typeface="Times New Roman" panose="02020603050405020304" pitchFamily="18" charset="0"/>
            </a:endParaRPr>
          </a:p>
          <a:p>
            <a:pPr marL="0" indent="0" algn="just">
              <a:spcBef>
                <a:spcPts val="0"/>
              </a:spcBef>
              <a:buNone/>
              <a:tabLst>
                <a:tab pos="1362075" algn="l"/>
              </a:tabLst>
            </a:pPr>
            <a:r>
              <a:rPr lang="de-DE" sz="6400" dirty="0">
                <a:latin typeface="+mn-lt"/>
                <a:ea typeface="Times New Roman" panose="02020603050405020304" pitchFamily="18" charset="0"/>
                <a:cs typeface="Times New Roman" panose="02020603050405020304" pitchFamily="18" charset="0"/>
              </a:rPr>
              <a:t>Ein Beispiel:</a:t>
            </a:r>
            <a:r>
              <a:rPr lang="de-DE" sz="6400" dirty="0">
                <a:effectLst/>
                <a:latin typeface="+mn-lt"/>
                <a:ea typeface="Times New Roman" panose="02020603050405020304" pitchFamily="18" charset="0"/>
                <a:cs typeface="Times New Roman" panose="02020603050405020304" pitchFamily="18" charset="0"/>
              </a:rPr>
              <a:t> zum </a:t>
            </a:r>
            <a:r>
              <a:rPr lang="de-DE" sz="6400" dirty="0">
                <a:solidFill>
                  <a:srgbClr val="000000"/>
                </a:solidFill>
                <a:effectLst/>
                <a:latin typeface="+mn-lt"/>
                <a:ea typeface="Times New Roman" panose="02020603050405020304" pitchFamily="18" charset="0"/>
                <a:cs typeface="Times New Roman" panose="02020603050405020304" pitchFamily="18" charset="0"/>
              </a:rPr>
              <a:t>Teilgebiet </a:t>
            </a:r>
            <a:r>
              <a:rPr lang="de-DE" sz="6400" u="none" strike="noStrike" dirty="0">
                <a:solidFill>
                  <a:srgbClr val="000000"/>
                </a:solidFill>
                <a:effectLst/>
                <a:latin typeface="+mn-lt"/>
                <a:ea typeface="Times New Roman" panose="02020603050405020304" pitchFamily="18" charset="0"/>
                <a:cs typeface="Times New Roman" panose="02020603050405020304" pitchFamily="18" charset="0"/>
                <a:hlinkClick r:id="rId6"/>
              </a:rPr>
              <a:t>004_00TG_053_00IG_T_f_tpg</a:t>
            </a:r>
            <a:r>
              <a:rPr lang="de-DE" sz="6400" dirty="0">
                <a:solidFill>
                  <a:srgbClr val="000000"/>
                </a:solidFill>
                <a:effectLst/>
                <a:latin typeface="+mn-lt"/>
                <a:ea typeface="Times New Roman" panose="02020603050405020304" pitchFamily="18" charset="0"/>
                <a:cs typeface="Times New Roman" panose="02020603050405020304" pitchFamily="18" charset="0"/>
              </a:rPr>
              <a:t> kann </a:t>
            </a:r>
            <a:r>
              <a:rPr lang="de-DE" sz="6400" dirty="0">
                <a:effectLst/>
                <a:latin typeface="+mn-lt"/>
                <a:ea typeface="Times New Roman" panose="02020603050405020304" pitchFamily="18" charset="0"/>
                <a:cs typeface="Times New Roman" panose="02020603050405020304" pitchFamily="18" charset="0"/>
              </a:rPr>
              <a:t>man sicher sagen, dass keine standortspezifischen, sondern nur sogenannte </a:t>
            </a:r>
            <a:r>
              <a:rPr lang="de-DE" sz="6400" b="1" dirty="0">
                <a:effectLst/>
                <a:latin typeface="+mn-lt"/>
                <a:ea typeface="Times New Roman" panose="02020603050405020304" pitchFamily="18" charset="0"/>
                <a:cs typeface="Times New Roman" panose="02020603050405020304" pitchFamily="18" charset="0"/>
              </a:rPr>
              <a:t>„gebietsspezifische“ Informationen </a:t>
            </a:r>
            <a:r>
              <a:rPr lang="de-DE" sz="6400" dirty="0">
                <a:effectLst/>
                <a:latin typeface="+mn-lt"/>
                <a:ea typeface="Times New Roman" panose="02020603050405020304" pitchFamily="18" charset="0"/>
                <a:cs typeface="Times New Roman" panose="02020603050405020304" pitchFamily="18" charset="0"/>
              </a:rPr>
              <a:t>verwendet wurden. </a:t>
            </a:r>
          </a:p>
          <a:p>
            <a:pPr marL="0" indent="0" algn="just">
              <a:spcBef>
                <a:spcPts val="0"/>
              </a:spcBef>
              <a:buNone/>
              <a:tabLst>
                <a:tab pos="1362075" algn="l"/>
              </a:tabLst>
            </a:pPr>
            <a:r>
              <a:rPr lang="de-DE" sz="6400" dirty="0">
                <a:effectLst/>
                <a:latin typeface="+mn-lt"/>
                <a:ea typeface="Times New Roman" panose="02020603050405020304" pitchFamily="18" charset="0"/>
                <a:cs typeface="Times New Roman" panose="02020603050405020304" pitchFamily="18" charset="0"/>
              </a:rPr>
              <a:t>Gebietsspezifisch bedeutet, dass ausschließlich die Tiefenlage, die Mächtigkeit und die Flächenausdehnung des Gebietes in den BGE Bericht eingehen. Folge: die Kristallin- und Tongebiete, die die BGE als geologisch günstig ausweist, bleiben riesig.</a:t>
            </a:r>
          </a:p>
          <a:p>
            <a:pPr marL="0" indent="0" algn="just">
              <a:lnSpc>
                <a:spcPct val="115000"/>
              </a:lnSpc>
              <a:spcAft>
                <a:spcPts val="1000"/>
              </a:spcAft>
              <a:buNone/>
            </a:pPr>
            <a:r>
              <a:rPr lang="de-DE" sz="6400" b="1" dirty="0">
                <a:latin typeface="+mn-lt"/>
                <a:ea typeface="Calibri" panose="020F0502020204030204" pitchFamily="34" charset="0"/>
                <a:cs typeface="Arial" panose="020B0604020202020204" pitchFamily="34" charset="0"/>
              </a:rPr>
              <a:t>Weitere Literatur: </a:t>
            </a:r>
            <a:r>
              <a:rPr lang="de-DE" sz="6400" dirty="0">
                <a:latin typeface="+mn-lt"/>
                <a:ea typeface="Calibri" panose="020F0502020204030204" pitchFamily="34" charset="0"/>
                <a:cs typeface="Arial" panose="020B0604020202020204" pitchFamily="34" charset="0"/>
              </a:rPr>
              <a:t>Michael Mehnert</a:t>
            </a:r>
          </a:p>
          <a:p>
            <a:pPr marL="0" indent="0" algn="just">
              <a:lnSpc>
                <a:spcPct val="115000"/>
              </a:lnSpc>
              <a:spcAft>
                <a:spcPts val="1000"/>
              </a:spcAft>
              <a:buNone/>
            </a:pPr>
            <a:r>
              <a:rPr lang="de-DE" sz="6400" dirty="0">
                <a:latin typeface="+mn-lt"/>
                <a:hlinkClick r:id="rId7"/>
              </a:rPr>
              <a:t>https://endlagerdialog.de/wp-content/uploads/2021/01/AMK_2021.pdf</a:t>
            </a:r>
            <a:endParaRPr lang="de-DE" sz="6400" b="1" dirty="0">
              <a:latin typeface="+mn-lt"/>
              <a:cs typeface="Arial" panose="020B0604020202020204" pitchFamily="34" charset="0"/>
            </a:endParaRPr>
          </a:p>
          <a:p>
            <a:pPr marL="0" indent="0" algn="just">
              <a:lnSpc>
                <a:spcPct val="115000"/>
              </a:lnSpc>
              <a:spcAft>
                <a:spcPts val="1000"/>
              </a:spcAft>
              <a:buNone/>
            </a:pPr>
            <a:r>
              <a:rPr lang="de-DE" sz="6400" dirty="0">
                <a:effectLst/>
                <a:latin typeface="+mn-lt"/>
                <a:ea typeface="Times New Roman" panose="02020603050405020304" pitchFamily="18" charset="0"/>
                <a:cs typeface="Times New Roman" panose="02020603050405020304" pitchFamily="18" charset="0"/>
              </a:rPr>
              <a:t>Dr. Florian </a:t>
            </a:r>
            <a:r>
              <a:rPr lang="de-DE" sz="6400" dirty="0" err="1">
                <a:effectLst/>
                <a:latin typeface="+mn-lt"/>
                <a:ea typeface="Times New Roman" panose="02020603050405020304" pitchFamily="18" charset="0"/>
                <a:cs typeface="Times New Roman" panose="02020603050405020304" pitchFamily="18" charset="0"/>
              </a:rPr>
              <a:t>Fusseis</a:t>
            </a:r>
            <a:r>
              <a:rPr lang="de-DE" sz="6400" dirty="0">
                <a:effectLst/>
                <a:latin typeface="+mn-lt"/>
                <a:ea typeface="Times New Roman" panose="02020603050405020304" pitchFamily="18" charset="0"/>
                <a:cs typeface="Times New Roman" panose="02020603050405020304" pitchFamily="18" charset="0"/>
              </a:rPr>
              <a:t> und Prof. Randolf Rausch (TU </a:t>
            </a:r>
            <a:r>
              <a:rPr lang="de-DE" sz="6400">
                <a:effectLst/>
                <a:latin typeface="+mn-lt"/>
                <a:ea typeface="Times New Roman" panose="02020603050405020304" pitchFamily="18" charset="0"/>
                <a:cs typeface="Times New Roman" panose="02020603050405020304" pitchFamily="18" charset="0"/>
              </a:rPr>
              <a:t>Darmstadt) </a:t>
            </a:r>
            <a:r>
              <a:rPr lang="de-DE" sz="6400" u="sng" dirty="0">
                <a:solidFill>
                  <a:srgbClr val="0000FF"/>
                </a:solidFill>
                <a:effectLst/>
                <a:latin typeface="+mn-lt"/>
                <a:ea typeface="Times New Roman" panose="02020603050405020304" pitchFamily="18" charset="0"/>
                <a:cs typeface="Times New Roman" panose="02020603050405020304" pitchFamily="18" charset="0"/>
                <a:hlinkClick r:id="rId8"/>
              </a:rPr>
              <a:t>https://www.nationales-begleitgremium.de/SharedDocs/Downloads/DE/Downloads_Gutachten/Gutachten_Steinsalz_15_10_2020.pdf;jsessionid=DBC7710498BECC583935270EDF83DCDA.intranet242?__blob=publicationFile&amp;v=10</a:t>
            </a:r>
            <a:endParaRPr lang="de-DE" sz="6400" dirty="0">
              <a:effectLst/>
              <a:latin typeface="+mn-lt"/>
              <a:ea typeface="Times New Roman" panose="02020603050405020304" pitchFamily="18" charset="0"/>
              <a:cs typeface="Times New Roman" panose="02020603050405020304" pitchFamily="18" charset="0"/>
            </a:endParaRPr>
          </a:p>
          <a:p>
            <a:pPr marL="0" indent="0">
              <a:spcBef>
                <a:spcPts val="0"/>
              </a:spcBef>
              <a:buNone/>
              <a:tabLst>
                <a:tab pos="1362075" algn="l"/>
              </a:tabLst>
            </a:pPr>
            <a:endParaRPr lang="de-DE" sz="1600" b="1" dirty="0">
              <a:effectLst/>
              <a:latin typeface="+mn-lt"/>
              <a:ea typeface="Calibri" panose="020F0502020204030204" pitchFamily="34" charset="0"/>
              <a:cs typeface="Arial" panose="020B0604020202020204" pitchFamily="34"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9802284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Asynchronität</a:t>
            </a:r>
            <a:r>
              <a:rPr lang="en-US" b="0" i="0" kern="1200" dirty="0">
                <a:solidFill>
                  <a:srgbClr val="FFFFFF"/>
                </a:solidFill>
                <a:latin typeface="+mj-lt"/>
                <a:ea typeface="+mj-ea"/>
                <a:cs typeface="+mj-cs"/>
              </a:rPr>
              <a:t> und </a:t>
            </a:r>
            <a:r>
              <a:rPr lang="en-US" b="0" i="0" kern="1200" dirty="0" err="1">
                <a:solidFill>
                  <a:srgbClr val="FFFFFF"/>
                </a:solidFill>
                <a:latin typeface="+mj-lt"/>
                <a:ea typeface="+mj-ea"/>
                <a:cs typeface="+mj-cs"/>
              </a:rPr>
              <a:t>Lücke</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im</a:t>
            </a:r>
            <a:r>
              <a:rPr lang="en-US" b="0" i="0" kern="1200" dirty="0">
                <a:solidFill>
                  <a:srgbClr val="FFFFFF"/>
                </a:solidFill>
                <a:latin typeface="+mj-lt"/>
                <a:ea typeface="+mj-ea"/>
                <a:cs typeface="+mj-cs"/>
              </a:rPr>
              <a:t> </a:t>
            </a:r>
            <a:r>
              <a:rPr lang="en-US" b="0" i="0" kern="1200" dirty="0" err="1">
                <a:solidFill>
                  <a:srgbClr val="FFFFFF"/>
                </a:solidFill>
                <a:latin typeface="+mj-lt"/>
                <a:ea typeface="+mj-ea"/>
                <a:cs typeface="+mj-cs"/>
              </a:rPr>
              <a:t>Gesetz</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lnSpcReduction="10000"/>
          </a:bodyPr>
          <a:lstStyle/>
          <a:p>
            <a:pPr marL="0" indent="0" algn="just">
              <a:lnSpc>
                <a:spcPct val="90000"/>
              </a:lnSpc>
              <a:buClr>
                <a:schemeClr val="bg1">
                  <a:lumMod val="65000"/>
                </a:schemeClr>
              </a:buClr>
              <a:buNone/>
            </a:pPr>
            <a:r>
              <a:rPr lang="de-DE" sz="1800" dirty="0">
                <a:latin typeface="+mn-lt"/>
              </a:rPr>
              <a:t>Die Fachkonferenz Teilgebiete arbeitet sich am „unfertigen“ BGE-Zwischenbericht ab. Gleichzeitig beginnt die BGE mit dem sogenannten „Abschichten“, </a:t>
            </a:r>
            <a:r>
              <a:rPr lang="de-DE" sz="1800" b="1" dirty="0">
                <a:latin typeface="+mn-lt"/>
              </a:rPr>
              <a:t>ohne dass die </a:t>
            </a:r>
            <a:r>
              <a:rPr lang="de-DE" sz="1800" b="1">
                <a:latin typeface="+mn-lt"/>
              </a:rPr>
              <a:t>Konferenz einen </a:t>
            </a:r>
            <a:r>
              <a:rPr lang="de-DE" sz="1800" b="1" dirty="0">
                <a:latin typeface="+mn-lt"/>
              </a:rPr>
              <a:t>formellen Anspruch auf eine Draufsicht hätte.</a:t>
            </a:r>
          </a:p>
          <a:p>
            <a:pPr marL="0" indent="0" algn="just">
              <a:lnSpc>
                <a:spcPct val="90000"/>
              </a:lnSpc>
              <a:buClr>
                <a:schemeClr val="bg1">
                  <a:lumMod val="65000"/>
                </a:schemeClr>
              </a:buClr>
              <a:buNone/>
            </a:pPr>
            <a:r>
              <a:rPr lang="de-DE" sz="1800" dirty="0">
                <a:latin typeface="+mn-lt"/>
                <a:cs typeface="Times New Roman" panose="02020603050405020304" pitchFamily="18" charset="0"/>
              </a:rPr>
              <a:t>Nach sechs Monaten löst sich die Konferenz auf. Eine weitere formelle Beteiligung sieht das Gesetz nicht vor, obwohl der zweite Schritt der Phase I von viel größerer Bedeutung als der Kommentar eines Arbeitsstandes der BGE ist, der dermaßen „luftig“ daher kommt.</a:t>
            </a:r>
          </a:p>
          <a:p>
            <a:pPr marL="0" indent="0" algn="just">
              <a:lnSpc>
                <a:spcPct val="90000"/>
              </a:lnSpc>
              <a:buClr>
                <a:schemeClr val="bg1">
                  <a:lumMod val="65000"/>
                </a:schemeClr>
              </a:buClr>
              <a:buNone/>
            </a:pPr>
            <a:r>
              <a:rPr lang="de-DE" sz="1800" b="1" dirty="0">
                <a:effectLst/>
                <a:latin typeface="+mn-lt"/>
                <a:ea typeface="Times New Roman" panose="02020603050405020304" pitchFamily="18" charset="0"/>
                <a:cs typeface="Times New Roman" panose="02020603050405020304" pitchFamily="18" charset="0"/>
              </a:rPr>
              <a:t>Das </a:t>
            </a:r>
            <a:r>
              <a:rPr lang="de-DE" sz="1800" b="1" dirty="0" err="1">
                <a:effectLst/>
                <a:latin typeface="+mn-lt"/>
                <a:ea typeface="Times New Roman" panose="02020603050405020304" pitchFamily="18" charset="0"/>
                <a:cs typeface="Times New Roman" panose="02020603050405020304" pitchFamily="18" charset="0"/>
              </a:rPr>
              <a:t>StandAG</a:t>
            </a:r>
            <a:r>
              <a:rPr lang="de-DE" sz="1800" b="1" dirty="0">
                <a:effectLst/>
                <a:latin typeface="+mn-lt"/>
                <a:ea typeface="Times New Roman" panose="02020603050405020304" pitchFamily="18" charset="0"/>
                <a:cs typeface="Times New Roman" panose="02020603050405020304" pitchFamily="18" charset="0"/>
              </a:rPr>
              <a:t> offenbart an dieser Stelle also eine gravierende „Partizipationslücke“, deshalb muss für den Schritt 2 in der ersten Phase des Suchverfahrens ein zivilgesellschaftliches Gremium (in Anlehnung an die Fachkonferenzteilnehmenden) geschaffen werden, das Einblicke in die Arbeit der BGE und Mitsprache ermöglicht. </a:t>
            </a:r>
            <a:endParaRPr lang="de-DE" sz="1800" dirty="0">
              <a:effectLst/>
              <a:latin typeface="+mn-lt"/>
              <a:ea typeface="Times New Roman" panose="02020603050405020304" pitchFamily="18" charset="0"/>
              <a:cs typeface="Times New Roman" panose="02020603050405020304" pitchFamily="18" charset="0"/>
            </a:endParaRPr>
          </a:p>
          <a:p>
            <a:pPr marL="0" indent="0">
              <a:lnSpc>
                <a:spcPct val="90000"/>
              </a:lnSpc>
              <a:buClr>
                <a:schemeClr val="bg1">
                  <a:lumMod val="65000"/>
                </a:schemeClr>
              </a:buClr>
              <a:buNone/>
            </a:pPr>
            <a:endParaRPr lang="de-DE" sz="1600" dirty="0"/>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3378932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dirty="0" err="1">
                <a:solidFill>
                  <a:srgbClr val="FFFFFF"/>
                </a:solidFill>
              </a:rPr>
              <a:t>Fehlerkorrektur</a:t>
            </a:r>
            <a:r>
              <a:rPr lang="en-US" dirty="0">
                <a:solidFill>
                  <a:srgbClr val="FFFFFF"/>
                </a:solidFill>
              </a:rPr>
              <a:t> </a:t>
            </a:r>
            <a:r>
              <a:rPr lang="en-US" dirty="0" err="1">
                <a:solidFill>
                  <a:srgbClr val="FFFFFF"/>
                </a:solidFill>
              </a:rPr>
              <a:t>ist</a:t>
            </a:r>
            <a:r>
              <a:rPr lang="en-US" dirty="0">
                <a:solidFill>
                  <a:srgbClr val="FFFFFF"/>
                </a:solidFill>
              </a:rPr>
              <a:t> </a:t>
            </a:r>
            <a:r>
              <a:rPr lang="en-US" dirty="0" err="1">
                <a:solidFill>
                  <a:srgbClr val="FFFFFF"/>
                </a:solidFill>
              </a:rPr>
              <a:t>notwendig</a:t>
            </a:r>
            <a:endParaRPr lang="en-US" dirty="0">
              <a:solidFill>
                <a:srgbClr val="FFFFFF"/>
              </a:solidFill>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a:bodyPr>
          <a:lstStyle/>
          <a:p>
            <a:pPr marL="0" indent="0" algn="just">
              <a:lnSpc>
                <a:spcPct val="90000"/>
              </a:lnSpc>
              <a:buClr>
                <a:schemeClr val="bg1">
                  <a:lumMod val="65000"/>
                </a:schemeClr>
              </a:buClr>
              <a:buNone/>
            </a:pPr>
            <a:r>
              <a:rPr lang="de-DE" sz="1800" b="1" dirty="0">
                <a:effectLst/>
                <a:latin typeface="+mn-lt"/>
                <a:ea typeface="Times New Roman" panose="02020603050405020304" pitchFamily="18" charset="0"/>
                <a:cs typeface="Times New Roman" panose="02020603050405020304" pitchFamily="18" charset="0"/>
              </a:rPr>
              <a:t>Um im Zeitplan zu bleiben besteht die Gefahr, dass die BGE nun im zweiten Schritt statt geologischer einfach planungswissenschaftliche Daten heranzieht: Abstand zu Siedlungsflächen, Kulturdenkmälern und so fort. </a:t>
            </a:r>
          </a:p>
          <a:p>
            <a:pPr marL="0" indent="0" algn="just">
              <a:lnSpc>
                <a:spcPct val="90000"/>
              </a:lnSpc>
              <a:buClr>
                <a:schemeClr val="bg1">
                  <a:lumMod val="65000"/>
                </a:schemeClr>
              </a:buClr>
              <a:buNone/>
            </a:pPr>
            <a:endParaRPr lang="de-DE" sz="1800" dirty="0">
              <a:effectLst/>
              <a:latin typeface="+mn-lt"/>
              <a:ea typeface="Times New Roman" panose="02020603050405020304" pitchFamily="18" charset="0"/>
              <a:cs typeface="Times New Roman" panose="02020603050405020304" pitchFamily="18" charset="0"/>
            </a:endParaRPr>
          </a:p>
          <a:p>
            <a:pPr marL="0" indent="0" algn="just">
              <a:lnSpc>
                <a:spcPct val="90000"/>
              </a:lnSpc>
              <a:buClr>
                <a:schemeClr val="bg1">
                  <a:lumMod val="65000"/>
                </a:schemeClr>
              </a:buClr>
              <a:buNone/>
            </a:pPr>
            <a:r>
              <a:rPr lang="de-DE" sz="1800" b="1" dirty="0">
                <a:effectLst/>
                <a:latin typeface="+mn-lt"/>
                <a:ea typeface="Times New Roman" panose="02020603050405020304" pitchFamily="18" charset="0"/>
                <a:cs typeface="Times New Roman" panose="02020603050405020304" pitchFamily="18" charset="0"/>
              </a:rPr>
              <a:t>Für die Sicherheit eines tiefengeologischen Atommüll-Lagers sind solche Kriterien aber irrelevant</a:t>
            </a:r>
            <a:r>
              <a:rPr lang="de-DE" sz="1800" dirty="0">
                <a:effectLst/>
                <a:latin typeface="+mn-lt"/>
                <a:ea typeface="Times New Roman" panose="02020603050405020304" pitchFamily="18" charset="0"/>
                <a:cs typeface="Times New Roman" panose="02020603050405020304" pitchFamily="18" charset="0"/>
              </a:rPr>
              <a:t>. </a:t>
            </a:r>
          </a:p>
          <a:p>
            <a:pPr marL="0" indent="0" algn="just">
              <a:lnSpc>
                <a:spcPct val="90000"/>
              </a:lnSpc>
              <a:buClr>
                <a:schemeClr val="bg1">
                  <a:lumMod val="65000"/>
                </a:schemeClr>
              </a:buClr>
              <a:buNone/>
            </a:pPr>
            <a:r>
              <a:rPr lang="de-DE" sz="1800" dirty="0">
                <a:effectLst/>
                <a:latin typeface="+mn-lt"/>
                <a:ea typeface="Times New Roman" panose="02020603050405020304" pitchFamily="18" charset="0"/>
                <a:cs typeface="Times New Roman" panose="02020603050405020304" pitchFamily="18" charset="0"/>
              </a:rPr>
              <a:t>Bereits der BGE-Zwischenbericht legt nahe, dass die BGE wie oben angedeutet verfahren wird (siehe: BGE-Bericht Zeilen 204-209; 242ff!).</a:t>
            </a:r>
          </a:p>
          <a:p>
            <a:pPr marL="0" indent="0">
              <a:lnSpc>
                <a:spcPct val="90000"/>
              </a:lnSpc>
              <a:buClr>
                <a:schemeClr val="bg1">
                  <a:lumMod val="65000"/>
                </a:schemeClr>
              </a:buClr>
              <a:buNone/>
            </a:pPr>
            <a:endParaRPr lang="en-US" sz="1600" b="1" dirty="0"/>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22686072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1B28F63-CF00-448F-B141-FE33C33B189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2AE609E2-8522-44E4-9077-980E5BCF3E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FA533C5-33E3-4611-AF9F-72811D8B26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8949AD42-25FD-4C3D-9EEE-B7FEC580998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AC7D913-60B7-4603-881B-831DA5D3A9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87F0FDC4-AD8C-47D9-9131-623C98ADB0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Rectangle 20">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3" name="Rectangle 22">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7" name="Freeform: Shape 26">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el 2">
            <a:extLst>
              <a:ext uri="{FF2B5EF4-FFF2-40B4-BE49-F238E27FC236}">
                <a16:creationId xmlns:a16="http://schemas.microsoft.com/office/drawing/2014/main" id="{B3EAF099-DAE9-4763-B00C-3A3AA79532FF}"/>
              </a:ext>
            </a:extLst>
          </p:cNvPr>
          <p:cNvSpPr>
            <a:spLocks noGrp="1"/>
          </p:cNvSpPr>
          <p:nvPr>
            <p:ph type="title"/>
          </p:nvPr>
        </p:nvSpPr>
        <p:spPr>
          <a:xfrm>
            <a:off x="1103312" y="452718"/>
            <a:ext cx="8947522" cy="1400530"/>
          </a:xfrm>
        </p:spPr>
        <p:txBody>
          <a:bodyPr vert="horz" lIns="91440" tIns="45720" rIns="91440" bIns="45720" rtlCol="0" anchor="t">
            <a:normAutofit/>
          </a:bodyPr>
          <a:lstStyle/>
          <a:p>
            <a:r>
              <a:rPr lang="en-US" b="0" i="0" kern="1200" dirty="0" err="1">
                <a:solidFill>
                  <a:srgbClr val="FFFFFF"/>
                </a:solidFill>
                <a:latin typeface="+mj-lt"/>
                <a:ea typeface="+mj-ea"/>
                <a:cs typeface="+mj-cs"/>
              </a:rPr>
              <a:t>Fazit</a:t>
            </a:r>
            <a:endParaRPr lang="en-US" b="0" i="0" kern="1200" dirty="0">
              <a:solidFill>
                <a:srgbClr val="FFFFFF"/>
              </a:solidFill>
              <a:latin typeface="+mj-lt"/>
              <a:ea typeface="+mj-ea"/>
              <a:cs typeface="+mj-cs"/>
            </a:endParaRPr>
          </a:p>
        </p:txBody>
      </p:sp>
      <p:sp>
        <p:nvSpPr>
          <p:cNvPr id="4" name="Inhaltsplatzhalter 3">
            <a:extLst>
              <a:ext uri="{FF2B5EF4-FFF2-40B4-BE49-F238E27FC236}">
                <a16:creationId xmlns:a16="http://schemas.microsoft.com/office/drawing/2014/main" id="{B0B8F891-5970-4E12-BB1A-05C874C7149F}"/>
              </a:ext>
            </a:extLst>
          </p:cNvPr>
          <p:cNvSpPr>
            <a:spLocks noGrp="1"/>
          </p:cNvSpPr>
          <p:nvPr>
            <p:ph idx="4294967295"/>
          </p:nvPr>
        </p:nvSpPr>
        <p:spPr>
          <a:xfrm>
            <a:off x="1103312" y="2747478"/>
            <a:ext cx="8946541" cy="3484879"/>
          </a:xfrm>
        </p:spPr>
        <p:txBody>
          <a:bodyPr vert="horz" lIns="91440" tIns="45720" rIns="91440" bIns="45720" rtlCol="0">
            <a:normAutofit fontScale="85000" lnSpcReduction="20000"/>
          </a:bodyPr>
          <a:lstStyle/>
          <a:p>
            <a:pPr marL="0" indent="0">
              <a:spcBef>
                <a:spcPts val="0"/>
              </a:spcBef>
              <a:buNone/>
            </a:pPr>
            <a:r>
              <a:rPr lang="de-DE" sz="1600" b="1" dirty="0">
                <a:effectLst/>
                <a:latin typeface="+mn-lt"/>
                <a:ea typeface="Times New Roman" panose="02020603050405020304" pitchFamily="18" charset="0"/>
                <a:cs typeface="Times New Roman" panose="02020603050405020304" pitchFamily="18" charset="0"/>
              </a:rPr>
              <a:t>Moratorium sechs Monate – Aussetzen der Beratungskonferenzen, bis zur Vorlage eines „fertigen“ BGE-Zwischenberichts</a:t>
            </a:r>
          </a:p>
          <a:p>
            <a:pPr marL="0" indent="0">
              <a:spcBef>
                <a:spcPts val="0"/>
              </a:spcBef>
              <a:buNone/>
            </a:pPr>
            <a:r>
              <a:rPr lang="de-DE" sz="1600" b="1" dirty="0">
                <a:effectLst/>
                <a:latin typeface="+mn-lt"/>
                <a:ea typeface="Times New Roman" panose="02020603050405020304" pitchFamily="18" charset="0"/>
                <a:cs typeface="Times New Roman" panose="02020603050405020304" pitchFamily="18" charset="0"/>
              </a:rPr>
              <a:t> </a:t>
            </a:r>
          </a:p>
          <a:p>
            <a:pPr marL="0" indent="0">
              <a:spcBef>
                <a:spcPts val="0"/>
              </a:spcBef>
              <a:buNone/>
            </a:pPr>
            <a:r>
              <a:rPr lang="de-DE" sz="1600" b="1" dirty="0">
                <a:latin typeface="+mn-lt"/>
                <a:ea typeface="Times New Roman" panose="02020603050405020304" pitchFamily="18" charset="0"/>
                <a:cs typeface="Times New Roman" panose="02020603050405020304" pitchFamily="18" charset="0"/>
              </a:rPr>
              <a:t>a</a:t>
            </a:r>
            <a:r>
              <a:rPr lang="de-DE" sz="1600" b="1" dirty="0">
                <a:effectLst/>
                <a:latin typeface="+mn-lt"/>
                <a:ea typeface="Times New Roman" panose="02020603050405020304" pitchFamily="18" charset="0"/>
                <a:cs typeface="Times New Roman" panose="02020603050405020304" pitchFamily="18" charset="0"/>
              </a:rPr>
              <a:t>nschließend in Phase I, Schritt 2 Notwendigkeit einer „gläsernen </a:t>
            </a:r>
            <a:r>
              <a:rPr lang="de-DE" sz="1600" b="1" dirty="0">
                <a:latin typeface="+mn-lt"/>
                <a:ea typeface="Times New Roman" panose="02020603050405020304" pitchFamily="18" charset="0"/>
                <a:cs typeface="Times New Roman" panose="02020603050405020304" pitchFamily="18" charset="0"/>
              </a:rPr>
              <a:t>BGE“ mit laufender Berichterstattung</a:t>
            </a:r>
          </a:p>
          <a:p>
            <a:pPr marL="0" indent="0">
              <a:spcBef>
                <a:spcPts val="0"/>
              </a:spcBef>
              <a:buNone/>
            </a:pPr>
            <a:endParaRPr lang="de-DE" sz="1600" b="1" dirty="0">
              <a:latin typeface="+mn-lt"/>
              <a:ea typeface="Times New Roman" panose="02020603050405020304" pitchFamily="18" charset="0"/>
              <a:cs typeface="Times New Roman" panose="02020603050405020304" pitchFamily="18" charset="0"/>
            </a:endParaRPr>
          </a:p>
          <a:p>
            <a:pPr marL="0" indent="0">
              <a:spcBef>
                <a:spcPts val="0"/>
              </a:spcBef>
              <a:buNone/>
            </a:pPr>
            <a:r>
              <a:rPr lang="de-DE" sz="1600" b="1" dirty="0">
                <a:latin typeface="+mn-lt"/>
                <a:ea typeface="Times New Roman" panose="02020603050405020304" pitchFamily="18" charset="0"/>
                <a:cs typeface="Times New Roman" panose="02020603050405020304" pitchFamily="18" charset="0"/>
              </a:rPr>
              <a:t>Bedingung: Gewährleistung eines formellen Partizipationsformats in der Phase </a:t>
            </a:r>
            <a:r>
              <a:rPr lang="de-DE" sz="1600" b="1" dirty="0" err="1">
                <a:latin typeface="+mn-lt"/>
                <a:ea typeface="Times New Roman" panose="02020603050405020304" pitchFamily="18" charset="0"/>
                <a:cs typeface="Times New Roman" panose="02020603050405020304" pitchFamily="18" charset="0"/>
              </a:rPr>
              <a:t>I,Schritt</a:t>
            </a:r>
            <a:r>
              <a:rPr lang="de-DE" sz="1600" b="1" dirty="0">
                <a:latin typeface="+mn-lt"/>
                <a:ea typeface="Times New Roman" panose="02020603050405020304" pitchFamily="18" charset="0"/>
                <a:cs typeface="Times New Roman" panose="02020603050405020304" pitchFamily="18" charset="0"/>
              </a:rPr>
              <a:t> 2</a:t>
            </a:r>
          </a:p>
          <a:p>
            <a:pPr marL="0" indent="0">
              <a:spcBef>
                <a:spcPts val="0"/>
              </a:spcBef>
              <a:buNone/>
            </a:pPr>
            <a:endParaRPr lang="de-DE" sz="1600" b="1" dirty="0">
              <a:latin typeface="+mn-lt"/>
              <a:ea typeface="Times New Roman" panose="02020603050405020304" pitchFamily="18" charset="0"/>
              <a:cs typeface="Times New Roman" panose="02020603050405020304" pitchFamily="18" charset="0"/>
            </a:endParaRPr>
          </a:p>
          <a:p>
            <a:pPr marL="0" indent="0">
              <a:spcBef>
                <a:spcPts val="0"/>
              </a:spcBef>
              <a:buNone/>
            </a:pPr>
            <a:r>
              <a:rPr lang="de-DE" sz="1600" b="1" dirty="0">
                <a:effectLst/>
                <a:latin typeface="+mn-lt"/>
                <a:ea typeface="Times New Roman" panose="02020603050405020304" pitchFamily="18" charset="0"/>
                <a:cs typeface="Arial" panose="020B0604020202020204" pitchFamily="34" charset="0"/>
              </a:rPr>
              <a:t>Novelle des </a:t>
            </a:r>
            <a:r>
              <a:rPr lang="de-DE" sz="1600" b="1" dirty="0" err="1">
                <a:effectLst/>
                <a:latin typeface="+mn-lt"/>
                <a:ea typeface="Times New Roman" panose="02020603050405020304" pitchFamily="18" charset="0"/>
                <a:cs typeface="Arial" panose="020B0604020202020204" pitchFamily="34" charset="0"/>
              </a:rPr>
              <a:t>StandAG</a:t>
            </a:r>
            <a:endParaRPr lang="de-DE" sz="1600" b="1" dirty="0">
              <a:effectLst/>
              <a:latin typeface="+mn-lt"/>
              <a:ea typeface="Times New Roman" panose="02020603050405020304" pitchFamily="18" charset="0"/>
              <a:cs typeface="Arial" panose="020B0604020202020204" pitchFamily="34" charset="0"/>
            </a:endParaRPr>
          </a:p>
          <a:p>
            <a:pPr marL="0" indent="0">
              <a:spcBef>
                <a:spcPts val="0"/>
              </a:spcBef>
              <a:buNone/>
            </a:pPr>
            <a:r>
              <a:rPr lang="de-DE" sz="1600" dirty="0">
                <a:effectLst/>
                <a:latin typeface="+mn-lt"/>
                <a:ea typeface="Times New Roman" panose="02020603050405020304" pitchFamily="18" charset="0"/>
                <a:cs typeface="Times New Roman" panose="02020603050405020304" pitchFamily="18" charset="0"/>
              </a:rPr>
              <a:t>solange das </a:t>
            </a:r>
            <a:r>
              <a:rPr lang="de-DE" sz="1600" dirty="0" err="1">
                <a:effectLst/>
                <a:latin typeface="+mn-lt"/>
                <a:ea typeface="Times New Roman" panose="02020603050405020304" pitchFamily="18" charset="0"/>
                <a:cs typeface="Times New Roman" panose="02020603050405020304" pitchFamily="18" charset="0"/>
              </a:rPr>
              <a:t>BaSE</a:t>
            </a:r>
            <a:r>
              <a:rPr lang="de-DE" sz="1600" dirty="0">
                <a:effectLst/>
                <a:latin typeface="+mn-lt"/>
                <a:ea typeface="Times New Roman" panose="02020603050405020304" pitchFamily="18" charset="0"/>
                <a:cs typeface="Times New Roman" panose="02020603050405020304" pitchFamily="18" charset="0"/>
              </a:rPr>
              <a:t> von ihrem Recht, § 5 Absatz 3 </a:t>
            </a:r>
            <a:r>
              <a:rPr lang="de-DE" sz="1600" dirty="0" err="1">
                <a:effectLst/>
                <a:latin typeface="+mn-lt"/>
                <a:ea typeface="Times New Roman" panose="02020603050405020304" pitchFamily="18" charset="0"/>
                <a:cs typeface="Times New Roman" panose="02020603050405020304" pitchFamily="18" charset="0"/>
              </a:rPr>
              <a:t>StandAG</a:t>
            </a:r>
            <a:r>
              <a:rPr lang="de-DE" sz="1600" dirty="0">
                <a:effectLst/>
                <a:latin typeface="+mn-lt"/>
                <a:ea typeface="Times New Roman" panose="02020603050405020304" pitchFamily="18" charset="0"/>
                <a:cs typeface="Times New Roman" panose="02020603050405020304" pitchFamily="18" charset="0"/>
              </a:rPr>
              <a:t> </a:t>
            </a:r>
            <a:r>
              <a:rPr lang="de-DE" sz="1600" u="sng" dirty="0">
                <a:solidFill>
                  <a:srgbClr val="0000FF"/>
                </a:solidFill>
                <a:effectLst/>
                <a:latin typeface="+mn-lt"/>
                <a:ea typeface="Times New Roman" panose="02020603050405020304" pitchFamily="18" charset="0"/>
                <a:cs typeface="Times New Roman" panose="02020603050405020304" pitchFamily="18" charset="0"/>
                <a:hlinkClick r:id="rId6"/>
              </a:rPr>
              <a:t>https://www.gesetze-im-internet.de/standag_2017/BJNR107410017.</a:t>
            </a:r>
          </a:p>
          <a:p>
            <a:pPr marL="0" indent="0">
              <a:spcBef>
                <a:spcPts val="0"/>
              </a:spcBef>
              <a:buNone/>
            </a:pPr>
            <a:r>
              <a:rPr lang="de-DE" sz="1600" u="sng" dirty="0" err="1">
                <a:solidFill>
                  <a:srgbClr val="0000FF"/>
                </a:solidFill>
                <a:effectLst/>
                <a:latin typeface="+mn-lt"/>
                <a:ea typeface="Times New Roman" panose="02020603050405020304" pitchFamily="18" charset="0"/>
                <a:cs typeface="Times New Roman" panose="02020603050405020304" pitchFamily="18" charset="0"/>
                <a:hlinkClick r:id="rId6"/>
              </a:rPr>
              <a:t>Html</a:t>
            </a:r>
            <a:endParaRPr lang="de-DE" sz="1600" u="sng" dirty="0">
              <a:solidFill>
                <a:srgbClr val="0000FF"/>
              </a:solidFill>
              <a:effectLst/>
              <a:latin typeface="+mn-lt"/>
              <a:ea typeface="Times New Roman" panose="02020603050405020304" pitchFamily="18" charset="0"/>
              <a:cs typeface="Times New Roman" panose="02020603050405020304" pitchFamily="18" charset="0"/>
            </a:endParaRPr>
          </a:p>
          <a:p>
            <a:pPr marL="0" indent="0">
              <a:spcBef>
                <a:spcPts val="0"/>
              </a:spcBef>
              <a:buNone/>
            </a:pPr>
            <a:r>
              <a:rPr lang="de-DE" sz="1600" dirty="0">
                <a:effectLst/>
                <a:latin typeface="+mn-lt"/>
                <a:ea typeface="Times New Roman" panose="02020603050405020304" pitchFamily="18" charset="0"/>
                <a:cs typeface="Times New Roman" panose="02020603050405020304" pitchFamily="18" charset="0"/>
              </a:rPr>
              <a:t>nicht vollumfänglich Gebrauch macht.</a:t>
            </a:r>
          </a:p>
          <a:p>
            <a:pPr marL="0" indent="0">
              <a:spcBef>
                <a:spcPts val="0"/>
              </a:spcBef>
              <a:buNone/>
            </a:pPr>
            <a:endParaRPr lang="de-DE" sz="1600" dirty="0">
              <a:effectLst/>
              <a:latin typeface="+mn-lt"/>
              <a:ea typeface="Times New Roman" panose="02020603050405020304" pitchFamily="18" charset="0"/>
              <a:cs typeface="Times New Roman" panose="02020603050405020304" pitchFamily="18" charset="0"/>
            </a:endParaRPr>
          </a:p>
          <a:p>
            <a:pPr marL="0" indent="0">
              <a:spcBef>
                <a:spcPts val="0"/>
              </a:spcBef>
              <a:buNone/>
            </a:pPr>
            <a:r>
              <a:rPr lang="de-DE" sz="1600" dirty="0">
                <a:latin typeface="+mn-lt"/>
                <a:ea typeface="Calibri" panose="020F0502020204030204" pitchFamily="34" charset="0"/>
                <a:cs typeface="Times New Roman" panose="02020603050405020304" pitchFamily="18" charset="0"/>
              </a:rPr>
              <a:t>Anmerkung: NBG kein Ersatz für die gewichtige Rolle der Zivilgesellschaft!</a:t>
            </a:r>
          </a:p>
          <a:p>
            <a:pPr marL="0" indent="0">
              <a:spcBef>
                <a:spcPts val="0"/>
              </a:spcBef>
              <a:buNone/>
            </a:pPr>
            <a:endParaRPr lang="de-DE" sz="1600" b="1" dirty="0">
              <a:latin typeface="+mn-lt"/>
              <a:ea typeface="Calibri" panose="020F0502020204030204" pitchFamily="34" charset="0"/>
              <a:cs typeface="Times New Roman" panose="02020603050405020304" pitchFamily="18" charset="0"/>
            </a:endParaRPr>
          </a:p>
          <a:p>
            <a:pPr marL="0" indent="0" algn="just">
              <a:spcBef>
                <a:spcPts val="0"/>
              </a:spcBef>
              <a:buNone/>
            </a:pPr>
            <a:r>
              <a:rPr lang="de-DE" sz="1600" b="1" dirty="0">
                <a:effectLst/>
                <a:latin typeface="+mn-lt"/>
                <a:ea typeface="Times New Roman" panose="02020603050405020304" pitchFamily="18" charset="0"/>
                <a:cs typeface="Times New Roman" panose="02020603050405020304" pitchFamily="18" charset="0"/>
              </a:rPr>
              <a:t>Eine solche Gesetzesinitiative, die erkennbare Defizite der Verfahrensbeteiligung heilt, setzt allerdings die Erkenntnis voraus, dass ein dauerhafter Einschluss hochradioaktiver Abfälle in einem tiefengeologischen Lager nicht gegen die Zivilgesellschaft durchsetzbar ist.</a:t>
            </a:r>
          </a:p>
          <a:p>
            <a:pPr marL="0" indent="0">
              <a:spcBef>
                <a:spcPts val="0"/>
              </a:spcBef>
              <a:buNone/>
            </a:pPr>
            <a:endParaRPr lang="de-DE" sz="1600" dirty="0">
              <a:effectLst/>
              <a:latin typeface="+mn-lt"/>
              <a:ea typeface="Calibri" panose="020F0502020204030204" pitchFamily="34" charset="0"/>
              <a:cs typeface="Arial" panose="020B0604020202020204" pitchFamily="34" charset="0"/>
            </a:endParaRPr>
          </a:p>
        </p:txBody>
      </p:sp>
      <p:pic>
        <p:nvPicPr>
          <p:cNvPr id="2" name="Grafik 1">
            <a:extLst>
              <a:ext uri="{FF2B5EF4-FFF2-40B4-BE49-F238E27FC236}">
                <a16:creationId xmlns:a16="http://schemas.microsoft.com/office/drawing/2014/main" id="{AD9E9A9A-A411-47EC-8AF3-E5F6DE2F509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98516" y="5996865"/>
            <a:ext cx="1298393" cy="622370"/>
          </a:xfrm>
          <a:prstGeom prst="rect">
            <a:avLst/>
          </a:prstGeom>
        </p:spPr>
      </p:pic>
    </p:spTree>
    <p:extLst>
      <p:ext uri="{BB962C8B-B14F-4D97-AF65-F5344CB8AC3E}">
        <p14:creationId xmlns:p14="http://schemas.microsoft.com/office/powerpoint/2010/main" val="356224142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 Lüchow-Dannenberg">
  <a:themeElements>
    <a:clrScheme name="Orange">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0</TotalTime>
  <Words>995</Words>
  <Application>Microsoft Office PowerPoint</Application>
  <PresentationFormat>Breitbild</PresentationFormat>
  <Paragraphs>68</Paragraphs>
  <Slides>10</Slides>
  <Notes>0</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10</vt:i4>
      </vt:variant>
    </vt:vector>
  </HeadingPairs>
  <TitlesOfParts>
    <vt:vector size="14" baseType="lpstr">
      <vt:lpstr>Arial</vt:lpstr>
      <vt:lpstr>Century Gothic</vt:lpstr>
      <vt:lpstr>Wingdings 3</vt:lpstr>
      <vt:lpstr>BI Lüchow-Dannenberg</vt:lpstr>
      <vt:lpstr>Phase I zweiter Schritt – Null Partizipation?</vt:lpstr>
      <vt:lpstr>Ausgangslage BGE -Zwischenbericht</vt:lpstr>
      <vt:lpstr>Flächenbedarf hochradioaktiver Müll</vt:lpstr>
      <vt:lpstr>Phase I, Schritt eins –  und was ist mit Schritt zwei?</vt:lpstr>
      <vt:lpstr>Fachliteratur, Referenzdaten…</vt:lpstr>
      <vt:lpstr>…und gebietsspezifische Informationen</vt:lpstr>
      <vt:lpstr>Asynchronität und Lücke im Gesetz</vt:lpstr>
      <vt:lpstr>Fehlerkorrektur ist notwendig</vt:lpstr>
      <vt:lpstr>Fazit</vt:lpstr>
      <vt:lpstr>Und tschüss!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Endlagersuche – und was wird aus Gorleben?</dc:title>
  <dc:creator>Andreas Conradt</dc:creator>
  <cp:lastModifiedBy>Wolfgang Ehmke</cp:lastModifiedBy>
  <cp:revision>92</cp:revision>
  <dcterms:created xsi:type="dcterms:W3CDTF">2020-09-01T09:26:08Z</dcterms:created>
  <dcterms:modified xsi:type="dcterms:W3CDTF">2021-02-07T11:12:29Z</dcterms:modified>
</cp:coreProperties>
</file>