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89" r:id="rId2"/>
    <p:sldId id="258" r:id="rId3"/>
    <p:sldId id="292" r:id="rId4"/>
    <p:sldId id="297" r:id="rId5"/>
    <p:sldId id="298" r:id="rId6"/>
    <p:sldId id="311" r:id="rId7"/>
    <p:sldId id="339" r:id="rId8"/>
    <p:sldId id="312" r:id="rId9"/>
    <p:sldId id="315" r:id="rId10"/>
    <p:sldId id="300" r:id="rId11"/>
    <p:sldId id="313" r:id="rId12"/>
    <p:sldId id="302" r:id="rId13"/>
    <p:sldId id="301" r:id="rId14"/>
    <p:sldId id="303" r:id="rId15"/>
    <p:sldId id="304" r:id="rId16"/>
    <p:sldId id="321" r:id="rId17"/>
    <p:sldId id="305" r:id="rId18"/>
    <p:sldId id="314" r:id="rId19"/>
    <p:sldId id="307" r:id="rId20"/>
    <p:sldId id="316" r:id="rId21"/>
    <p:sldId id="319" r:id="rId22"/>
    <p:sldId id="320" r:id="rId23"/>
    <p:sldId id="322" r:id="rId24"/>
    <p:sldId id="323" r:id="rId25"/>
    <p:sldId id="324" r:id="rId26"/>
    <p:sldId id="310" r:id="rId27"/>
    <p:sldId id="30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B33F82AD-BE16-4533-BFA9-AD206A0B2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2416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DFA36ED6-BE46-48E8-98ED-2C5733A5C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63483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BA3A5D33-FF77-4CDD-9358-BD837FD42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10228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pic>
        <p:nvPicPr>
          <p:cNvPr id="3" name="Grafik 2">
            <a:extLst>
              <a:ext uri="{FF2B5EF4-FFF2-40B4-BE49-F238E27FC236}">
                <a16:creationId xmlns:a16="http://schemas.microsoft.com/office/drawing/2014/main" id="{4D986648-3578-4368-BDF8-275059635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8670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C120A22C-814D-4E2E-9FC6-67BC71B7E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56107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0FC42B26-3A5B-43D2-AF94-1C91AD242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2233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F474589E-BFC0-4AD0-AC3F-D637EE882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4024303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96771377-E6BD-45E0-8514-4B1B8000C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40402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8783867A-DDAB-4467-A5CA-CF9733DCB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82542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0" name="Grafik 9">
            <a:extLst>
              <a:ext uri="{FF2B5EF4-FFF2-40B4-BE49-F238E27FC236}">
                <a16:creationId xmlns:a16="http://schemas.microsoft.com/office/drawing/2014/main" id="{FD5BEC01-589C-4E4A-B038-43F0888DF0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53835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5" name="Footer Placeholder 4"/>
          <p:cNvSpPr>
            <a:spLocks noGrp="1"/>
          </p:cNvSpPr>
          <p:nvPr>
            <p:ph type="ftr" sz="quarter" idx="11"/>
          </p:nvPr>
        </p:nvSpPr>
        <p:spPr/>
        <p:txBody>
          <a:bodyPr/>
          <a:lstStyle/>
          <a:p>
            <a:endParaRPr lang="de-DE"/>
          </a:p>
        </p:txBody>
      </p:sp>
      <p:pic>
        <p:nvPicPr>
          <p:cNvPr id="8" name="Grafik 7">
            <a:extLst>
              <a:ext uri="{FF2B5EF4-FFF2-40B4-BE49-F238E27FC236}">
                <a16:creationId xmlns:a16="http://schemas.microsoft.com/office/drawing/2014/main" id="{5CE81C95-0F66-4FF5-8D19-2E4BFA605F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0637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0D9506E8-7693-430E-BCD0-44BD6791BB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90704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1" name="Grafik 10">
            <a:extLst>
              <a:ext uri="{FF2B5EF4-FFF2-40B4-BE49-F238E27FC236}">
                <a16:creationId xmlns:a16="http://schemas.microsoft.com/office/drawing/2014/main" id="{23AAF1AC-86B0-41FE-A528-75693490F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24009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7A4289DE-1CC8-40F3-9A15-C1E36969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02684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2" name="Grafik 1">
            <a:extLst>
              <a:ext uri="{FF2B5EF4-FFF2-40B4-BE49-F238E27FC236}">
                <a16:creationId xmlns:a16="http://schemas.microsoft.com/office/drawing/2014/main" id="{7FF77625-74A6-4EFE-9F9B-F9A96EBC3C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6817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224F192F-FD14-42AC-A9DB-5EDAB1569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37398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09.03.2021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C8FE5526-D7C6-4111-81DA-097714F89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59867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17874" y="2603783"/>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3242574" y="64007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dirty="0"/>
          </a:p>
        </p:txBody>
      </p:sp>
      <p:pic>
        <p:nvPicPr>
          <p:cNvPr id="12" name="Grafik 11">
            <a:extLst>
              <a:ext uri="{FF2B5EF4-FFF2-40B4-BE49-F238E27FC236}">
                <a16:creationId xmlns:a16="http://schemas.microsoft.com/office/drawing/2014/main" id="{5CF6C1DB-E7F0-4FD9-A5EA-5206D5D5339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765238" y="5079090"/>
            <a:ext cx="3174604" cy="1523810"/>
          </a:xfrm>
          <a:prstGeom prst="rect">
            <a:avLst/>
          </a:prstGeom>
        </p:spPr>
      </p:pic>
    </p:spTree>
    <p:extLst>
      <p:ext uri="{BB962C8B-B14F-4D97-AF65-F5344CB8AC3E}">
        <p14:creationId xmlns:p14="http://schemas.microsoft.com/office/powerpoint/2010/main" val="8363302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Gorleben </a:t>
            </a:r>
            <a:r>
              <a:rPr lang="en-US" b="0" i="0" kern="1200" dirty="0" err="1">
                <a:solidFill>
                  <a:srgbClr val="FFFFFF"/>
                </a:solidFill>
                <a:latin typeface="+mj-lt"/>
                <a:ea typeface="+mj-ea"/>
                <a:cs typeface="+mj-cs"/>
              </a:rPr>
              <a:t>ist</a:t>
            </a:r>
            <a:r>
              <a:rPr lang="en-US" dirty="0">
                <a:solidFill>
                  <a:srgbClr val="FFFFFF"/>
                </a:solidFill>
              </a:rPr>
              <a:t> </a:t>
            </a:r>
            <a:r>
              <a:rPr lang="en-US" dirty="0" err="1">
                <a:solidFill>
                  <a:srgbClr val="FFFFFF"/>
                </a:solidFill>
              </a:rPr>
              <a:t>raus</a:t>
            </a:r>
            <a:r>
              <a:rPr lang="en-US" dirty="0">
                <a:solidFill>
                  <a:srgbClr val="FFFFFF"/>
                </a:solidFill>
              </a:rPr>
              <a:t>.</a:t>
            </a:r>
            <a:br>
              <a:rPr lang="en-US" dirty="0">
                <a:solidFill>
                  <a:srgbClr val="FFFFFF"/>
                </a:solidFill>
              </a:rPr>
            </a:br>
            <a:r>
              <a:rPr lang="en-US" dirty="0">
                <a:solidFill>
                  <a:srgbClr val="FFFFFF"/>
                </a:solidFill>
              </a:rPr>
              <a:t>Der Landkreis </a:t>
            </a:r>
            <a:r>
              <a:rPr lang="en-US" dirty="0" err="1">
                <a:solidFill>
                  <a:srgbClr val="FFFFFF"/>
                </a:solidFill>
              </a:rPr>
              <a:t>bleibt</a:t>
            </a:r>
            <a:r>
              <a:rPr lang="en-US" dirty="0">
                <a:solidFill>
                  <a:srgbClr val="FFFFFF"/>
                </a:solidFill>
              </a:rPr>
              <a:t> </a:t>
            </a:r>
            <a:r>
              <a:rPr lang="en-US" dirty="0" err="1">
                <a:solidFill>
                  <a:srgbClr val="FFFFFF"/>
                </a:solidFill>
              </a:rPr>
              <a:t>drin</a:t>
            </a:r>
            <a:r>
              <a:rPr lang="en-US" dirty="0">
                <a:solidFill>
                  <a:srgbClr val="FFFFFF"/>
                </a:solidFill>
              </a:rPr>
              <a:t>!</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6" name="Grafik 5" descr="Ein Bild, das Schild enthält.&#10;&#10;Automatisch generierte Beschreibung">
            <a:extLst>
              <a:ext uri="{FF2B5EF4-FFF2-40B4-BE49-F238E27FC236}">
                <a16:creationId xmlns:a16="http://schemas.microsoft.com/office/drawing/2014/main" id="{4FB9F230-BDD7-4592-ACA3-E542B1055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0726" y="2142461"/>
            <a:ext cx="6203584" cy="4135723"/>
          </a:xfrm>
          <a:prstGeom prst="rect">
            <a:avLst/>
          </a:prstGeom>
          <a:ln w="38100">
            <a:solidFill>
              <a:schemeClr val="accent6">
                <a:lumMod val="75000"/>
              </a:schemeClr>
            </a:solidFill>
          </a:ln>
        </p:spPr>
      </p:pic>
      <p:sp>
        <p:nvSpPr>
          <p:cNvPr id="19" name="Textfeld 18">
            <a:extLst>
              <a:ext uri="{FF2B5EF4-FFF2-40B4-BE49-F238E27FC236}">
                <a16:creationId xmlns:a16="http://schemas.microsoft.com/office/drawing/2014/main" id="{97787D85-5537-4BBF-824D-1C6C2AF16C9B}"/>
              </a:ext>
            </a:extLst>
          </p:cNvPr>
          <p:cNvSpPr txBox="1"/>
          <p:nvPr/>
        </p:nvSpPr>
        <p:spPr>
          <a:xfrm>
            <a:off x="635668" y="2490543"/>
            <a:ext cx="3671637" cy="923330"/>
          </a:xfrm>
          <a:prstGeom prst="rect">
            <a:avLst/>
          </a:prstGeom>
          <a:solidFill>
            <a:schemeClr val="accent6">
              <a:lumMod val="75000"/>
            </a:schemeClr>
          </a:solidFill>
        </p:spPr>
        <p:txBody>
          <a:bodyPr wrap="square" rtlCol="0">
            <a:spAutoFit/>
          </a:bodyPr>
          <a:lstStyle/>
          <a:p>
            <a:r>
              <a:rPr lang="de-DE" b="1" dirty="0">
                <a:solidFill>
                  <a:schemeClr val="bg1"/>
                </a:solidFill>
              </a:rPr>
              <a:t>Fachausschuss Atomanlagen</a:t>
            </a:r>
            <a:br>
              <a:rPr lang="de-DE" b="1" dirty="0">
                <a:solidFill>
                  <a:schemeClr val="bg1"/>
                </a:solidFill>
              </a:rPr>
            </a:br>
            <a:r>
              <a:rPr lang="de-DE" b="1" dirty="0">
                <a:solidFill>
                  <a:schemeClr val="bg1"/>
                </a:solidFill>
              </a:rPr>
              <a:t>des KT Lüchow-Dannenberg am 9.03.2021</a:t>
            </a:r>
          </a:p>
        </p:txBody>
      </p:sp>
    </p:spTree>
    <p:extLst>
      <p:ext uri="{BB962C8B-B14F-4D97-AF65-F5344CB8AC3E}">
        <p14:creationId xmlns:p14="http://schemas.microsoft.com/office/powerpoint/2010/main" val="17257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9869488"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a:t>
            </a:r>
            <a:r>
              <a:rPr lang="en-US" b="0" i="0" kern="1200" dirty="0">
                <a:solidFill>
                  <a:srgbClr val="FFFFFF"/>
                </a:solidFill>
                <a:latin typeface="+mj-lt"/>
                <a:ea typeface="+mj-ea"/>
                <a:cs typeface="+mj-cs"/>
              </a:rPr>
              <a:t> des BGE-</a:t>
            </a:r>
            <a:r>
              <a:rPr lang="en-US" b="0" i="0" kern="1200" dirty="0" err="1">
                <a:solidFill>
                  <a:srgbClr val="FFFFFF"/>
                </a:solidFill>
                <a:latin typeface="+mj-lt"/>
                <a:ea typeface="+mj-ea"/>
                <a:cs typeface="+mj-cs"/>
              </a:rPr>
              <a:t>Zwischenberichts</a:t>
            </a:r>
            <a:br>
              <a:rPr lang="en-US" dirty="0">
                <a:solidFill>
                  <a:srgbClr val="FFFFFF"/>
                </a:solidFill>
              </a:rPr>
            </a:br>
            <a:r>
              <a:rPr lang="en-US" b="0" i="0" kern="1200" dirty="0" err="1">
                <a:solidFill>
                  <a:srgbClr val="FFFFFF"/>
                </a:solidFill>
                <a:latin typeface="+mj-lt"/>
                <a:ea typeface="+mj-ea"/>
                <a:cs typeface="+mj-cs"/>
              </a:rPr>
              <a:t>für</a:t>
            </a:r>
            <a:r>
              <a:rPr lang="en-US" b="0" i="0" kern="1200" dirty="0">
                <a:solidFill>
                  <a:srgbClr val="FFFFFF"/>
                </a:solidFill>
                <a:latin typeface="+mj-lt"/>
                <a:ea typeface="+mj-ea"/>
                <a:cs typeface="+mj-cs"/>
              </a:rPr>
              <a:t> die Region</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Der Landkreis </a:t>
            </a:r>
            <a:r>
              <a:rPr lang="en-US" sz="1600" b="1" dirty="0" err="1">
                <a:latin typeface="+mn-lt"/>
              </a:rPr>
              <a:t>bleibt</a:t>
            </a:r>
            <a:r>
              <a:rPr lang="en-US" sz="1600" b="1" dirty="0">
                <a:latin typeface="+mn-lt"/>
              </a:rPr>
              <a:t> </a:t>
            </a:r>
            <a:r>
              <a:rPr lang="en-US" sz="1600" b="1" dirty="0" err="1">
                <a:latin typeface="+mn-lt"/>
              </a:rPr>
              <a:t>drin</a:t>
            </a:r>
            <a:r>
              <a:rPr lang="en-US" sz="1600" b="1" dirty="0">
                <a:latin typeface="+mn-lt"/>
              </a:rPr>
              <a:t>!</a:t>
            </a:r>
            <a:endParaRPr lang="en-US" sz="1600" dirty="0">
              <a:latin typeface="+mn-lt"/>
            </a:endParaRPr>
          </a:p>
          <a:p>
            <a:pPr marL="0" indent="0">
              <a:buNone/>
            </a:pPr>
            <a:r>
              <a:rPr lang="de-DE" sz="1600" dirty="0">
                <a:effectLst/>
                <a:latin typeface="+mn-lt"/>
                <a:ea typeface="Times New Roman" panose="02020603050405020304" pitchFamily="18" charset="0"/>
              </a:rPr>
              <a:t>Nun geht es um die</a:t>
            </a:r>
            <a:r>
              <a:rPr lang="de-DE" sz="1600" b="1" dirty="0">
                <a:effectLst/>
                <a:latin typeface="+mn-lt"/>
                <a:ea typeface="Times New Roman" panose="02020603050405020304" pitchFamily="18" charset="0"/>
              </a:rPr>
              <a:t> Tonvorkommen. </a:t>
            </a:r>
            <a:r>
              <a:rPr lang="de-DE" sz="1600" dirty="0">
                <a:effectLst/>
                <a:latin typeface="+mn-lt"/>
                <a:ea typeface="Times New Roman" panose="02020603050405020304" pitchFamily="18" charset="0"/>
              </a:rPr>
              <a:t>Es lassen sich folgende Teilgebiete identifizieren, die das Kreisgebiet betreffen (vom Liegenden zum Hangenden, also von unten nach oben oder von alt nach jung):</a:t>
            </a:r>
          </a:p>
          <a:p>
            <a:pPr marL="0" indent="0">
              <a:lnSpc>
                <a:spcPct val="107000"/>
              </a:lnSpc>
              <a:spcAft>
                <a:spcPts val="800"/>
              </a:spcAft>
              <a:buNone/>
            </a:pPr>
            <a:r>
              <a:rPr lang="de-DE" sz="1600" dirty="0">
                <a:effectLst/>
                <a:latin typeface="+mn-lt"/>
                <a:ea typeface="Times New Roman" panose="02020603050405020304" pitchFamily="18" charset="0"/>
                <a:cs typeface="Times New Roman" panose="02020603050405020304" pitchFamily="18" charset="0"/>
              </a:rPr>
              <a:t>006_00TG_188_00IG_T_f_ju        </a:t>
            </a:r>
            <a:r>
              <a:rPr lang="de-DE" sz="1600" b="1" dirty="0">
                <a:effectLst/>
                <a:latin typeface="+mn-lt"/>
                <a:ea typeface="Times New Roman" panose="02020603050405020304" pitchFamily="18" charset="0"/>
                <a:cs typeface="Times New Roman" panose="02020603050405020304" pitchFamily="18" charset="0"/>
              </a:rPr>
              <a:t>Lias vor               </a:t>
            </a:r>
            <a:r>
              <a:rPr lang="de-DE" sz="1600" b="1" dirty="0">
                <a:latin typeface="+mn-lt"/>
                <a:ea typeface="Times New Roman" panose="02020603050405020304" pitchFamily="18" charset="0"/>
                <a:cs typeface="Times New Roman" panose="02020603050405020304" pitchFamily="18" charset="0"/>
              </a:rPr>
              <a:t>201,5 </a:t>
            </a:r>
            <a:r>
              <a:rPr lang="de-DE" sz="1600" b="1" dirty="0">
                <a:effectLst/>
                <a:latin typeface="+mn-lt"/>
                <a:ea typeface="Times New Roman" panose="02020603050405020304" pitchFamily="18" charset="0"/>
                <a:cs typeface="Times New Roman" panose="02020603050405020304" pitchFamily="18" charset="0"/>
              </a:rPr>
              <a:t> – 173 Mio. Jahren</a:t>
            </a:r>
            <a:endParaRPr lang="de-DE" sz="1600" b="1"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600" dirty="0">
                <a:effectLst/>
                <a:latin typeface="+mn-lt"/>
                <a:ea typeface="Times New Roman" panose="02020603050405020304" pitchFamily="18" charset="0"/>
                <a:cs typeface="Times New Roman" panose="02020603050405020304" pitchFamily="18" charset="0"/>
              </a:rPr>
              <a:t>005_00TG_055_00IG_T_f_jm       </a:t>
            </a:r>
            <a:r>
              <a:rPr lang="de-DE" sz="1600" b="1" dirty="0">
                <a:effectLst/>
                <a:latin typeface="+mn-lt"/>
                <a:ea typeface="Times New Roman" panose="02020603050405020304" pitchFamily="18" charset="0"/>
                <a:cs typeface="Times New Roman" panose="02020603050405020304" pitchFamily="18" charset="0"/>
              </a:rPr>
              <a:t>Dogger  vor           173 – 16</a:t>
            </a:r>
            <a:r>
              <a:rPr lang="de-DE" sz="1600" b="1" dirty="0">
                <a:latin typeface="+mn-lt"/>
                <a:ea typeface="Times New Roman" panose="02020603050405020304" pitchFamily="18" charset="0"/>
                <a:cs typeface="Times New Roman" panose="02020603050405020304" pitchFamily="18" charset="0"/>
              </a:rPr>
              <a:t>3</a:t>
            </a:r>
            <a:r>
              <a:rPr lang="de-DE" sz="1600" b="1" dirty="0">
                <a:effectLst/>
                <a:latin typeface="+mn-lt"/>
                <a:ea typeface="Times New Roman" panose="02020603050405020304" pitchFamily="18" charset="0"/>
                <a:cs typeface="Times New Roman" panose="02020603050405020304" pitchFamily="18" charset="0"/>
              </a:rPr>
              <a:t> </a:t>
            </a:r>
            <a:r>
              <a:rPr lang="de-DE" sz="1600" b="1" dirty="0">
                <a:latin typeface="+mn-lt"/>
                <a:ea typeface="Times New Roman" panose="02020603050405020304" pitchFamily="18" charset="0"/>
                <a:cs typeface="Times New Roman" panose="02020603050405020304" pitchFamily="18" charset="0"/>
              </a:rPr>
              <a:t>Mio. </a:t>
            </a:r>
            <a:r>
              <a:rPr lang="de-DE" sz="1600" b="1" dirty="0">
                <a:effectLst/>
                <a:latin typeface="+mn-lt"/>
                <a:ea typeface="Times New Roman" panose="02020603050405020304" pitchFamily="18" charset="0"/>
                <a:cs typeface="Times New Roman" panose="02020603050405020304" pitchFamily="18" charset="0"/>
              </a:rPr>
              <a:t>Jahren</a:t>
            </a:r>
            <a:endParaRPr lang="de-DE" sz="1600" b="1"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600" dirty="0">
                <a:solidFill>
                  <a:srgbClr val="FF0000"/>
                </a:solidFill>
                <a:effectLst/>
                <a:latin typeface="+mn-lt"/>
                <a:ea typeface="Times New Roman" panose="02020603050405020304" pitchFamily="18" charset="0"/>
                <a:cs typeface="Times New Roman" panose="02020603050405020304" pitchFamily="18" charset="0"/>
              </a:rPr>
              <a:t>007_00TG_202_02IG_T_f_kru      </a:t>
            </a:r>
            <a:r>
              <a:rPr lang="de-DE" sz="1600" b="1" dirty="0">
                <a:solidFill>
                  <a:srgbClr val="FF0000"/>
                </a:solidFill>
                <a:effectLst/>
                <a:latin typeface="+mn-lt"/>
                <a:ea typeface="Times New Roman" panose="02020603050405020304" pitchFamily="18" charset="0"/>
                <a:cs typeface="Times New Roman" panose="02020603050405020304" pitchFamily="18" charset="0"/>
              </a:rPr>
              <a:t>Unterkreide  vor    145 – 101 Mio. Jahren</a:t>
            </a:r>
            <a:endParaRPr lang="de-DE" sz="1600" b="1" dirty="0">
              <a:solidFill>
                <a:srgbClr val="FF0000"/>
              </a:solidFill>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600" dirty="0">
                <a:solidFill>
                  <a:srgbClr val="FF0000"/>
                </a:solidFill>
                <a:effectLst/>
                <a:latin typeface="+mn-lt"/>
                <a:ea typeface="Times New Roman" panose="02020603050405020304" pitchFamily="18" charset="0"/>
                <a:cs typeface="Times New Roman" panose="02020603050405020304" pitchFamily="18" charset="0"/>
              </a:rPr>
              <a:t>004_00TG_053_00IG_T_f_tpg     </a:t>
            </a:r>
            <a:r>
              <a:rPr lang="de-DE" sz="1600" b="1" dirty="0">
                <a:solidFill>
                  <a:srgbClr val="FF0000"/>
                </a:solidFill>
                <a:effectLst/>
                <a:latin typeface="+mn-lt"/>
                <a:ea typeface="Times New Roman" panose="02020603050405020304" pitchFamily="18" charset="0"/>
                <a:cs typeface="Times New Roman" panose="02020603050405020304" pitchFamily="18" charset="0"/>
              </a:rPr>
              <a:t>unteres Tertiär  vor    66 – 2</a:t>
            </a:r>
            <a:r>
              <a:rPr lang="de-DE" sz="1600" b="1" dirty="0">
                <a:solidFill>
                  <a:srgbClr val="FF0000"/>
                </a:solidFill>
                <a:latin typeface="+mn-lt"/>
                <a:ea typeface="Times New Roman" panose="02020603050405020304" pitchFamily="18" charset="0"/>
                <a:cs typeface="Times New Roman" panose="02020603050405020304" pitchFamily="18" charset="0"/>
              </a:rPr>
              <a:t>3</a:t>
            </a:r>
            <a:r>
              <a:rPr lang="de-DE" sz="1600" b="1" dirty="0">
                <a:solidFill>
                  <a:srgbClr val="FF0000"/>
                </a:solidFill>
                <a:effectLst/>
                <a:latin typeface="+mn-lt"/>
                <a:ea typeface="Times New Roman" panose="02020603050405020304" pitchFamily="18" charset="0"/>
                <a:cs typeface="Times New Roman" panose="02020603050405020304" pitchFamily="18" charset="0"/>
              </a:rPr>
              <a:t> Mio. Jahren</a:t>
            </a:r>
            <a:endParaRPr lang="de-DE" sz="1600" b="1" dirty="0">
              <a:solidFill>
                <a:srgbClr val="FF0000"/>
              </a:solidFill>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494076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Es </a:t>
            </a:r>
            <a:r>
              <a:rPr lang="en-US" b="0" i="0" kern="1200" dirty="0" err="1">
                <a:solidFill>
                  <a:srgbClr val="FFFFFF"/>
                </a:solidFill>
                <a:latin typeface="+mj-lt"/>
                <a:ea typeface="+mj-ea"/>
                <a:cs typeface="+mj-cs"/>
              </a:rPr>
              <a:t>sind</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wirklich</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vier</a:t>
            </a:r>
            <a:r>
              <a:rPr lang="en-US" b="0" i="0" kern="1200" dirty="0">
                <a:solidFill>
                  <a:srgbClr val="FFFFFF"/>
                </a:solidFill>
                <a:latin typeface="+mj-lt"/>
                <a:ea typeface="+mj-ea"/>
                <a:cs typeface="+mj-cs"/>
              </a:rPr>
              <a:t> …</a:t>
            </a: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5" name="Inhaltsplatzhalter 4">
            <a:extLst>
              <a:ext uri="{FF2B5EF4-FFF2-40B4-BE49-F238E27FC236}">
                <a16:creationId xmlns:a16="http://schemas.microsoft.com/office/drawing/2014/main" id="{7096B08F-D567-4D28-A987-5D1E5E16EC36}"/>
              </a:ext>
            </a:extLst>
          </p:cNvPr>
          <p:cNvPicPr>
            <a:picLocks noChangeAspect="1"/>
          </p:cNvPicPr>
          <p:nvPr/>
        </p:nvPicPr>
        <p:blipFill>
          <a:blip r:embed="rId7"/>
          <a:stretch>
            <a:fillRect/>
          </a:stretch>
        </p:blipFill>
        <p:spPr>
          <a:xfrm>
            <a:off x="2300721" y="2090129"/>
            <a:ext cx="7587381" cy="4352644"/>
          </a:xfrm>
          <a:prstGeom prst="rect">
            <a:avLst/>
          </a:prstGeom>
          <a:ln w="38100">
            <a:solidFill>
              <a:schemeClr val="accent6">
                <a:lumMod val="75000"/>
              </a:schemeClr>
            </a:solidFill>
          </a:ln>
        </p:spPr>
      </p:pic>
    </p:spTree>
    <p:extLst>
      <p:ext uri="{BB962C8B-B14F-4D97-AF65-F5344CB8AC3E}">
        <p14:creationId xmlns:p14="http://schemas.microsoft.com/office/powerpoint/2010/main" val="13385773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Es </a:t>
            </a:r>
            <a:r>
              <a:rPr lang="en-US" b="0" i="0" kern="1200" dirty="0" err="1">
                <a:solidFill>
                  <a:srgbClr val="FFFFFF"/>
                </a:solidFill>
                <a:latin typeface="+mj-lt"/>
                <a:ea typeface="+mj-ea"/>
                <a:cs typeface="+mj-cs"/>
              </a:rPr>
              <a:t>sind</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vier</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Teilgebiete</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a:t>
            </a:r>
            <a:r>
              <a:rPr lang="en-US" b="0" i="0" kern="1200" dirty="0" err="1">
                <a:solidFill>
                  <a:srgbClr val="FFFFFF"/>
                </a:solidFill>
                <a:latin typeface="+mj-lt"/>
                <a:ea typeface="+mj-ea"/>
                <a:cs typeface="+mj-cs"/>
              </a:rPr>
              <a:t>nicht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zwei</a:t>
            </a:r>
            <a:r>
              <a:rPr lang="en-US" dirty="0">
                <a:solidFill>
                  <a:srgbClr val="FFFFFF"/>
                </a:solidFill>
              </a:rPr>
              <a:t>)</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9" name="Inhaltsplatzhalter 4">
            <a:extLst>
              <a:ext uri="{FF2B5EF4-FFF2-40B4-BE49-F238E27FC236}">
                <a16:creationId xmlns:a16="http://schemas.microsoft.com/office/drawing/2014/main" id="{216F6042-9D1D-43B5-9E4C-635835148381}"/>
              </a:ext>
            </a:extLst>
          </p:cNvPr>
          <p:cNvPicPr>
            <a:picLocks noGrp="1" noChangeAspect="1"/>
          </p:cNvPicPr>
          <p:nvPr>
            <p:ph idx="1"/>
          </p:nvPr>
        </p:nvPicPr>
        <p:blipFill>
          <a:blip r:embed="rId7"/>
          <a:stretch>
            <a:fillRect/>
          </a:stretch>
        </p:blipFill>
        <p:spPr>
          <a:xfrm>
            <a:off x="2300721" y="2091435"/>
            <a:ext cx="7587381" cy="4351338"/>
          </a:xfrm>
          <a:ln w="38100">
            <a:solidFill>
              <a:schemeClr val="accent6">
                <a:lumMod val="75000"/>
              </a:schemeClr>
            </a:solidFill>
          </a:ln>
        </p:spPr>
      </p:pic>
    </p:spTree>
    <p:extLst>
      <p:ext uri="{BB962C8B-B14F-4D97-AF65-F5344CB8AC3E}">
        <p14:creationId xmlns:p14="http://schemas.microsoft.com/office/powerpoint/2010/main" val="16644507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Der Landkreis </a:t>
            </a:r>
            <a:r>
              <a:rPr lang="en-US" sz="1600" b="1" dirty="0" err="1">
                <a:latin typeface="+mn-lt"/>
              </a:rPr>
              <a:t>bleibt</a:t>
            </a:r>
            <a:r>
              <a:rPr lang="en-US" sz="1600" b="1" dirty="0">
                <a:latin typeface="+mn-lt"/>
              </a:rPr>
              <a:t> </a:t>
            </a:r>
            <a:r>
              <a:rPr lang="en-US" sz="1600" b="1" dirty="0" err="1">
                <a:latin typeface="+mn-lt"/>
              </a:rPr>
              <a:t>drin</a:t>
            </a:r>
            <a:r>
              <a:rPr lang="en-US" sz="1600" b="1" dirty="0">
                <a:latin typeface="+mn-lt"/>
              </a:rPr>
              <a:t>!</a:t>
            </a:r>
            <a:endParaRPr lang="en-US" sz="1600" dirty="0">
              <a:latin typeface="+mn-lt"/>
            </a:endParaRPr>
          </a:p>
          <a:p>
            <a:pPr marL="0" indent="0">
              <a:buNone/>
            </a:pPr>
            <a:r>
              <a:rPr lang="de-DE" sz="1600" b="1" dirty="0"/>
              <a:t>Es lassen sich folgende Teilgebiete identifizieren, die das Kreisgebiet betreffen </a:t>
            </a:r>
            <a:br>
              <a:rPr lang="de-DE" sz="1600" b="1" dirty="0"/>
            </a:br>
            <a:r>
              <a:rPr lang="de-DE" sz="1600" b="1" dirty="0"/>
              <a:t>(vom Liegenden zum Hangenden, also von unten nach oben oder von alt nach jung):</a:t>
            </a:r>
          </a:p>
          <a:p>
            <a:pPr marL="0" indent="0">
              <a:lnSpc>
                <a:spcPct val="107000"/>
              </a:lnSpc>
              <a:buNone/>
            </a:pPr>
            <a:r>
              <a:rPr lang="de-DE" sz="1600" b="1" dirty="0"/>
              <a:t>006</a:t>
            </a:r>
            <a:r>
              <a:rPr lang="de-DE" sz="1600" dirty="0"/>
              <a:t>_00TG_188_00IG_T_f_ju  ist die älteste geologische Einheit in dieser Aufstellung, es handelt sich um Tonstein des Lias, auch als </a:t>
            </a:r>
            <a:r>
              <a:rPr lang="de-DE" sz="1600" dirty="0">
                <a:solidFill>
                  <a:srgbClr val="FF0000"/>
                </a:solidFill>
              </a:rPr>
              <a:t>unterer Jura </a:t>
            </a:r>
            <a:r>
              <a:rPr lang="de-DE" sz="1600" dirty="0"/>
              <a:t>bekannt. Das Gebiet erstreckt sich auf einer </a:t>
            </a:r>
            <a:r>
              <a:rPr lang="de-DE" sz="1600" b="1" dirty="0"/>
              <a:t>Fläche von 18.564 km</a:t>
            </a:r>
            <a:r>
              <a:rPr lang="de-DE" sz="1600" b="1" baseline="30000" dirty="0"/>
              <a:t>2</a:t>
            </a:r>
            <a:r>
              <a:rPr lang="de-DE" sz="1600" b="1" dirty="0"/>
              <a:t> </a:t>
            </a:r>
            <a:r>
              <a:rPr lang="de-DE" sz="1600" dirty="0"/>
              <a:t>über ganz Norddeutschland. Die BGE geht davon aus, irgendwo innerhalb dieses Gebietes einen </a:t>
            </a:r>
            <a:r>
              <a:rPr lang="de-DE" sz="1600" dirty="0" err="1"/>
              <a:t>ewG</a:t>
            </a:r>
            <a:r>
              <a:rPr lang="de-DE" sz="1600" dirty="0"/>
              <a:t> von 10 km2 ausweisen zu können, der nicht durch Störungen im Deckgebirge beeinflusst ist. Das Abwägungskriterium „Deckgebirge“ ist von den vier „gebietsspezifisch“ (d.h. für die gesamte Fläche des Gesteinskörpers, also nicht sehr standortbezogen) bewerteten Abwägungskriterien dasjenige, das mit „bedingt günstig“ gewertet wurde, weil nicht überall in diesem </a:t>
            </a:r>
            <a:br>
              <a:rPr lang="de-DE" sz="1600" dirty="0"/>
            </a:br>
            <a:r>
              <a:rPr lang="de-DE" sz="1600" dirty="0"/>
              <a:t>Gebiet von einem ungestörten Deckgebirge ausgegangen werden kann.</a:t>
            </a:r>
          </a:p>
          <a:p>
            <a:pPr marL="0" indent="0">
              <a:lnSpc>
                <a:spcPct val="107000"/>
              </a:lnSpc>
              <a:spcAft>
                <a:spcPts val="800"/>
              </a:spcAft>
              <a:buNone/>
            </a:pP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56488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Der Landkreis </a:t>
            </a:r>
            <a:r>
              <a:rPr lang="en-US" sz="1600" b="1" dirty="0" err="1">
                <a:latin typeface="+mn-lt"/>
              </a:rPr>
              <a:t>bleibt</a:t>
            </a:r>
            <a:r>
              <a:rPr lang="en-US" sz="1600" b="1" dirty="0">
                <a:latin typeface="+mn-lt"/>
              </a:rPr>
              <a:t> </a:t>
            </a:r>
            <a:r>
              <a:rPr lang="en-US" sz="1600" b="1" dirty="0" err="1">
                <a:latin typeface="+mn-lt"/>
              </a:rPr>
              <a:t>drin</a:t>
            </a:r>
            <a:r>
              <a:rPr lang="en-US" sz="1600" b="1" dirty="0">
                <a:latin typeface="+mn-lt"/>
              </a:rPr>
              <a:t>!</a:t>
            </a:r>
            <a:endParaRPr lang="en-US" sz="1600" dirty="0">
              <a:latin typeface="+mn-lt"/>
            </a:endParaRPr>
          </a:p>
          <a:p>
            <a:pPr marL="0" indent="0">
              <a:buNone/>
            </a:pPr>
            <a:r>
              <a:rPr lang="de-DE" sz="1600" b="1" dirty="0">
                <a:latin typeface="+mn-lt"/>
              </a:rPr>
              <a:t>Es lassen sich folgende Teilgebiete identifizieren, die das Kreisgebiet betreffen </a:t>
            </a:r>
            <a:br>
              <a:rPr lang="de-DE" sz="1600" b="1" dirty="0">
                <a:latin typeface="+mn-lt"/>
              </a:rPr>
            </a:br>
            <a:r>
              <a:rPr lang="de-DE" sz="1600" b="1" dirty="0">
                <a:latin typeface="+mn-lt"/>
              </a:rPr>
              <a:t>(vom Liegenden zum Hangenden, also von unten nach oben oder von alt nach jung):</a:t>
            </a:r>
          </a:p>
          <a:p>
            <a:pPr marL="0" indent="0">
              <a:buNone/>
            </a:pPr>
            <a:r>
              <a:rPr lang="de-DE" sz="1600" dirty="0">
                <a:effectLst/>
                <a:latin typeface="+mn-lt"/>
                <a:ea typeface="Times New Roman" panose="02020603050405020304" pitchFamily="18" charset="0"/>
                <a:cs typeface="Times New Roman" panose="02020603050405020304" pitchFamily="18" charset="0"/>
              </a:rPr>
              <a:t>Das Gebiet </a:t>
            </a:r>
            <a:r>
              <a:rPr lang="de-DE" sz="1600" b="1" dirty="0">
                <a:effectLst/>
                <a:latin typeface="+mn-lt"/>
                <a:ea typeface="Times New Roman" panose="02020603050405020304" pitchFamily="18" charset="0"/>
                <a:cs typeface="Times New Roman" panose="02020603050405020304" pitchFamily="18" charset="0"/>
              </a:rPr>
              <a:t>005_00TG_055_00IG_T_f_jm </a:t>
            </a:r>
            <a:r>
              <a:rPr lang="de-DE" sz="1600" dirty="0">
                <a:effectLst/>
                <a:latin typeface="+mn-lt"/>
                <a:ea typeface="Times New Roman" panose="02020603050405020304" pitchFamily="18" charset="0"/>
              </a:rPr>
              <a:t>beschreibt die Verbreitung der nächst jüngeren geologischen Einheit in dieser Aufstellung, es handelt sich um Tonstein des Dogger, auch als </a:t>
            </a:r>
            <a:r>
              <a:rPr lang="de-DE" sz="1600" dirty="0">
                <a:solidFill>
                  <a:srgbClr val="FF0000"/>
                </a:solidFill>
                <a:effectLst/>
                <a:latin typeface="+mn-lt"/>
                <a:ea typeface="Times New Roman" panose="02020603050405020304" pitchFamily="18" charset="0"/>
              </a:rPr>
              <a:t>mittlerer Jura </a:t>
            </a:r>
            <a:r>
              <a:rPr lang="de-DE" sz="1600" dirty="0">
                <a:effectLst/>
                <a:latin typeface="+mn-lt"/>
                <a:ea typeface="Times New Roman" panose="02020603050405020304" pitchFamily="18" charset="0"/>
              </a:rPr>
              <a:t>bezeichnet. Das Gebiet erstreckt sich auf einer </a:t>
            </a:r>
            <a:r>
              <a:rPr lang="de-DE" sz="1600" b="1" dirty="0">
                <a:effectLst/>
                <a:latin typeface="+mn-lt"/>
                <a:ea typeface="Times New Roman" panose="02020603050405020304" pitchFamily="18" charset="0"/>
              </a:rPr>
              <a:t>Fläche von 18.811 km</a:t>
            </a:r>
            <a:r>
              <a:rPr lang="de-DE" sz="1600" b="1" baseline="30000" dirty="0">
                <a:effectLst/>
                <a:latin typeface="+mn-lt"/>
                <a:ea typeface="Times New Roman" panose="02020603050405020304" pitchFamily="18" charset="0"/>
              </a:rPr>
              <a:t>2</a:t>
            </a:r>
            <a:r>
              <a:rPr lang="de-DE" sz="1600" b="1" dirty="0">
                <a:effectLst/>
                <a:latin typeface="+mn-lt"/>
                <a:ea typeface="Times New Roman" panose="02020603050405020304" pitchFamily="18" charset="0"/>
              </a:rPr>
              <a:t> </a:t>
            </a:r>
            <a:r>
              <a:rPr lang="de-DE" sz="1600" dirty="0">
                <a:effectLst/>
                <a:latin typeface="+mn-lt"/>
                <a:ea typeface="Times New Roman" panose="02020603050405020304" pitchFamily="18" charset="0"/>
              </a:rPr>
              <a:t>über ganz Norddeutschland, hat also eine noch größere Fläche als der Lias-Ton (006_...). Der Rest ist analog zum oben für den Lias gesagten. Lias und Dogger liegen in Norddeutschland m. W. meistens konkordant übereinander, d. h., da folgt das eine </a:t>
            </a:r>
            <a:r>
              <a:rPr lang="de-DE" sz="1600" dirty="0" err="1">
                <a:effectLst/>
                <a:latin typeface="+mn-lt"/>
                <a:ea typeface="Times New Roman" panose="02020603050405020304" pitchFamily="18" charset="0"/>
              </a:rPr>
              <a:t>Tonpaket</a:t>
            </a:r>
            <a:r>
              <a:rPr lang="de-DE" sz="1600" dirty="0">
                <a:effectLst/>
                <a:latin typeface="+mn-lt"/>
                <a:ea typeface="Times New Roman" panose="02020603050405020304" pitchFamily="18" charset="0"/>
              </a:rPr>
              <a:t> direkt auf das andere</a:t>
            </a:r>
            <a:endParaRPr lang="de-DE" sz="16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5842557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Der Landkreis </a:t>
            </a:r>
            <a:r>
              <a:rPr lang="en-US" sz="1600" b="1" dirty="0" err="1">
                <a:latin typeface="+mn-lt"/>
              </a:rPr>
              <a:t>bleibt</a:t>
            </a:r>
            <a:r>
              <a:rPr lang="en-US" sz="1600" b="1" dirty="0">
                <a:latin typeface="+mn-lt"/>
              </a:rPr>
              <a:t> </a:t>
            </a:r>
            <a:r>
              <a:rPr lang="en-US" sz="1600" b="1" dirty="0" err="1">
                <a:latin typeface="+mn-lt"/>
              </a:rPr>
              <a:t>drin</a:t>
            </a:r>
            <a:r>
              <a:rPr lang="en-US" sz="1600" b="1" dirty="0">
                <a:latin typeface="+mn-lt"/>
              </a:rPr>
              <a:t>!</a:t>
            </a:r>
            <a:endParaRPr lang="en-US" sz="1600" dirty="0">
              <a:latin typeface="+mn-lt"/>
            </a:endParaRPr>
          </a:p>
          <a:p>
            <a:pPr marL="0" indent="0">
              <a:buNone/>
            </a:pPr>
            <a:r>
              <a:rPr lang="de-DE" sz="1600" b="1" dirty="0">
                <a:latin typeface="+mn-lt"/>
              </a:rPr>
              <a:t>Es lassen sich folgende Teilgebiete identifizieren, die das Kreisgebiet betreffen </a:t>
            </a:r>
            <a:br>
              <a:rPr lang="de-DE" sz="1600" b="1" dirty="0">
                <a:latin typeface="+mn-lt"/>
              </a:rPr>
            </a:br>
            <a:r>
              <a:rPr lang="de-DE" sz="1600" b="1" dirty="0">
                <a:latin typeface="+mn-lt"/>
              </a:rPr>
              <a:t>(vom Liegenden zum Hangenden, also von unten nach oben oder von alt nach jung):</a:t>
            </a:r>
          </a:p>
          <a:p>
            <a:pPr marL="0" indent="0">
              <a:lnSpc>
                <a:spcPct val="107000"/>
              </a:lnSpc>
              <a:spcAft>
                <a:spcPts val="800"/>
              </a:spcAft>
              <a:buNone/>
            </a:pPr>
            <a:r>
              <a:rPr lang="de-DE" sz="1600" dirty="0">
                <a:effectLst/>
                <a:latin typeface="+mn-lt"/>
                <a:ea typeface="Times New Roman" panose="02020603050405020304" pitchFamily="18" charset="0"/>
                <a:cs typeface="Times New Roman" panose="02020603050405020304" pitchFamily="18" charset="0"/>
              </a:rPr>
              <a:t>Das Hangende des Dogger, also Malm bzw. </a:t>
            </a:r>
            <a:r>
              <a:rPr lang="de-DE" sz="1600" dirty="0">
                <a:solidFill>
                  <a:srgbClr val="FF0000"/>
                </a:solidFill>
                <a:effectLst/>
                <a:latin typeface="+mn-lt"/>
                <a:ea typeface="Times New Roman" panose="02020603050405020304" pitchFamily="18" charset="0"/>
                <a:cs typeface="Times New Roman" panose="02020603050405020304" pitchFamily="18" charset="0"/>
              </a:rPr>
              <a:t>Oberkreide</a:t>
            </a:r>
            <a:r>
              <a:rPr lang="de-DE" sz="1600" dirty="0">
                <a:effectLst/>
                <a:latin typeface="+mn-lt"/>
                <a:ea typeface="Times New Roman" panose="02020603050405020304" pitchFamily="18" charset="0"/>
                <a:cs typeface="Times New Roman" panose="02020603050405020304" pitchFamily="18" charset="0"/>
              </a:rPr>
              <a:t>, wird in Norddeutschland oft von Kalken oder Sandsteinen gebildet. Die stellen den Übergang zum nächsten Gebiet dar, der Unterkreide:</a:t>
            </a:r>
            <a:endParaRPr lang="de-DE" sz="16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600" dirty="0">
                <a:effectLst/>
                <a:latin typeface="+mn-lt"/>
                <a:ea typeface="Times New Roman" panose="02020603050405020304" pitchFamily="18" charset="0"/>
                <a:cs typeface="Times New Roman" panose="02020603050405020304" pitchFamily="18" charset="0"/>
              </a:rPr>
              <a:t>Das Gebiet </a:t>
            </a:r>
            <a:r>
              <a:rPr lang="de-DE" sz="1600" b="1" dirty="0">
                <a:effectLst/>
                <a:latin typeface="+mn-lt"/>
                <a:ea typeface="Times New Roman" panose="02020603050405020304" pitchFamily="18" charset="0"/>
                <a:cs typeface="Times New Roman" panose="02020603050405020304" pitchFamily="18" charset="0"/>
              </a:rPr>
              <a:t>007_00TG_202_02IG_T_f_kru </a:t>
            </a:r>
            <a:r>
              <a:rPr lang="de-DE" sz="1600" dirty="0">
                <a:effectLst/>
                <a:latin typeface="+mn-lt"/>
                <a:ea typeface="Times New Roman" panose="02020603050405020304" pitchFamily="18" charset="0"/>
                <a:cs typeface="Times New Roman" panose="02020603050405020304" pitchFamily="18" charset="0"/>
              </a:rPr>
              <a:t>beschreibt die Verbreitung von Tonstein der </a:t>
            </a:r>
            <a:r>
              <a:rPr lang="de-DE" sz="1600" dirty="0">
                <a:solidFill>
                  <a:srgbClr val="FF0000"/>
                </a:solidFill>
                <a:effectLst/>
                <a:latin typeface="+mn-lt"/>
                <a:ea typeface="Times New Roman" panose="02020603050405020304" pitchFamily="18" charset="0"/>
                <a:cs typeface="Times New Roman" panose="02020603050405020304" pitchFamily="18" charset="0"/>
              </a:rPr>
              <a:t>Unterkreide</a:t>
            </a:r>
            <a:r>
              <a:rPr lang="de-DE" sz="1600" dirty="0">
                <a:effectLst/>
                <a:latin typeface="+mn-lt"/>
                <a:ea typeface="Times New Roman" panose="02020603050405020304" pitchFamily="18" charset="0"/>
                <a:cs typeface="Times New Roman" panose="02020603050405020304" pitchFamily="18" charset="0"/>
              </a:rPr>
              <a:t> in Norddeutschland. Das Gebiet erstreckt sich auf einer </a:t>
            </a:r>
            <a:r>
              <a:rPr lang="de-DE" sz="1600" b="1" dirty="0">
                <a:effectLst/>
                <a:latin typeface="+mn-lt"/>
                <a:ea typeface="Times New Roman" panose="02020603050405020304" pitchFamily="18" charset="0"/>
                <a:cs typeface="Times New Roman" panose="02020603050405020304" pitchFamily="18" charset="0"/>
              </a:rPr>
              <a:t>Fläche von </a:t>
            </a:r>
            <a:br>
              <a:rPr lang="de-DE" sz="1600" b="1" dirty="0">
                <a:latin typeface="+mn-lt"/>
                <a:ea typeface="Times New Roman" panose="02020603050405020304" pitchFamily="18" charset="0"/>
                <a:cs typeface="Times New Roman" panose="02020603050405020304" pitchFamily="18" charset="0"/>
              </a:rPr>
            </a:br>
            <a:r>
              <a:rPr lang="de-DE" sz="1600" b="1" dirty="0">
                <a:effectLst/>
                <a:latin typeface="+mn-lt"/>
                <a:ea typeface="Times New Roman" panose="02020603050405020304" pitchFamily="18" charset="0"/>
                <a:cs typeface="Times New Roman" panose="02020603050405020304" pitchFamily="18" charset="0"/>
              </a:rPr>
              <a:t>14.914 km</a:t>
            </a:r>
            <a:r>
              <a:rPr lang="de-DE" sz="1600" b="1" baseline="30000" dirty="0">
                <a:effectLst/>
                <a:latin typeface="+mn-lt"/>
                <a:ea typeface="Times New Roman" panose="02020603050405020304" pitchFamily="18" charset="0"/>
                <a:cs typeface="Times New Roman" panose="02020603050405020304" pitchFamily="18" charset="0"/>
              </a:rPr>
              <a:t>2</a:t>
            </a:r>
            <a:r>
              <a:rPr lang="de-DE" sz="1600" dirty="0">
                <a:effectLst/>
                <a:latin typeface="+mn-lt"/>
                <a:ea typeface="Times New Roman" panose="02020603050405020304" pitchFamily="18" charset="0"/>
                <a:cs typeface="Times New Roman" panose="02020603050405020304" pitchFamily="18" charset="0"/>
              </a:rPr>
              <a:t> über ganz Norddeutschland. Die BGE geht davon aus, irgendwo innerhalb dieses Gebietes einen </a:t>
            </a:r>
            <a:r>
              <a:rPr lang="de-DE" sz="1600" dirty="0" err="1">
                <a:effectLst/>
                <a:latin typeface="+mn-lt"/>
                <a:ea typeface="Times New Roman" panose="02020603050405020304" pitchFamily="18" charset="0"/>
                <a:cs typeface="Times New Roman" panose="02020603050405020304" pitchFamily="18" charset="0"/>
              </a:rPr>
              <a:t>ewG</a:t>
            </a:r>
            <a:r>
              <a:rPr lang="de-DE" sz="1600" dirty="0">
                <a:effectLst/>
                <a:latin typeface="+mn-lt"/>
                <a:ea typeface="Times New Roman" panose="02020603050405020304" pitchFamily="18" charset="0"/>
                <a:cs typeface="Times New Roman" panose="02020603050405020304" pitchFamily="18" charset="0"/>
              </a:rPr>
              <a:t> von 10 km</a:t>
            </a:r>
            <a:r>
              <a:rPr lang="de-DE" sz="1600" baseline="30000" dirty="0">
                <a:effectLst/>
                <a:latin typeface="+mn-lt"/>
                <a:ea typeface="Times New Roman" panose="02020603050405020304" pitchFamily="18" charset="0"/>
                <a:cs typeface="Times New Roman" panose="02020603050405020304" pitchFamily="18" charset="0"/>
              </a:rPr>
              <a:t>2</a:t>
            </a:r>
            <a:r>
              <a:rPr lang="de-DE" sz="1600" dirty="0">
                <a:effectLst/>
                <a:latin typeface="+mn-lt"/>
                <a:ea typeface="Times New Roman" panose="02020603050405020304" pitchFamily="18" charset="0"/>
                <a:cs typeface="Times New Roman" panose="02020603050405020304" pitchFamily="18" charset="0"/>
              </a:rPr>
              <a:t> ausweisen zu können, der nicht durch Störungen im Deckgebirge beeinflusst ist. Rest wie oben.</a:t>
            </a:r>
            <a:endParaRPr lang="de-DE" sz="16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3611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9412288" cy="1400530"/>
          </a:xfrm>
        </p:spPr>
        <p:txBody>
          <a:bodyPr vert="horz" lIns="91440" tIns="45720" rIns="91440" bIns="45720" rtlCol="0" anchor="t">
            <a:normAutofit/>
          </a:bodyPr>
          <a:lstStyle/>
          <a:p>
            <a:r>
              <a:rPr lang="en-US" b="1" i="0" kern="1200" dirty="0">
                <a:solidFill>
                  <a:srgbClr val="FFC000"/>
                </a:solidFill>
                <a:latin typeface="+mj-lt"/>
                <a:ea typeface="+mj-ea"/>
                <a:cs typeface="+mj-cs"/>
              </a:rPr>
              <a:t>+++ BREAKING NEWS +++</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Korrektur</a:t>
            </a:r>
            <a:r>
              <a:rPr lang="en-US" b="0" i="0" kern="1200" dirty="0">
                <a:solidFill>
                  <a:srgbClr val="FFFFFF"/>
                </a:solidFill>
                <a:latin typeface="+mj-lt"/>
                <a:ea typeface="+mj-ea"/>
                <a:cs typeface="+mj-cs"/>
              </a:rPr>
              <a:t> auf der BGE-Website</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buNone/>
            </a:pPr>
            <a:r>
              <a:rPr lang="de-DE" sz="1600" dirty="0">
                <a:latin typeface="+mn-lt"/>
              </a:rPr>
              <a:t>„Im Zuge der Aktualisierung der Onlinekarte zeigte sich, dass für die Darstellung des Teilgebiets 007_00TG_202_02IG_T_f_kru versehentlich nicht die finale Geometrie des Teilgebiets verwendet wurde. </a:t>
            </a:r>
          </a:p>
          <a:p>
            <a:pPr marL="0" indent="0">
              <a:buNone/>
            </a:pPr>
            <a:r>
              <a:rPr lang="de-DE" sz="1600" dirty="0">
                <a:latin typeface="+mn-lt"/>
              </a:rPr>
              <a:t>Bei dem Layer „Prätertiäres Tongestein“ wurde das Feature des Teilgebiets 007_00TG_202_02IG_T_f_kru korrigiert … Die aktualisierte Geometrie des Teilgebiets 007_00TG_202_02IG_T_f_kru ist </a:t>
            </a:r>
            <a:r>
              <a:rPr lang="de-DE" sz="1600" b="1" dirty="0">
                <a:latin typeface="+mn-lt"/>
              </a:rPr>
              <a:t>ca. 250 km² (1,6 %) kleiner </a:t>
            </a:r>
            <a:r>
              <a:rPr lang="de-DE" sz="1600" dirty="0">
                <a:latin typeface="+mn-lt"/>
              </a:rPr>
              <a:t>als in der ursprünglichen Version, wo die Größe des Teilgebiets im Nordwesten von Brandenburg (Landkreise Prignitz, Ostprignitz-Ruppin) und im Süden von Mecklenburg-Vorpommern (Landkreis Ludwigslust-Parchim) überschätzt wurde.“ </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8008460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Der Landkreis </a:t>
            </a:r>
            <a:r>
              <a:rPr lang="en-US" sz="1600" b="1" dirty="0" err="1">
                <a:latin typeface="+mn-lt"/>
              </a:rPr>
              <a:t>bleibt</a:t>
            </a:r>
            <a:r>
              <a:rPr lang="en-US" sz="1600" b="1" dirty="0">
                <a:latin typeface="+mn-lt"/>
              </a:rPr>
              <a:t> </a:t>
            </a:r>
            <a:r>
              <a:rPr lang="en-US" sz="1600" b="1" dirty="0" err="1">
                <a:latin typeface="+mn-lt"/>
              </a:rPr>
              <a:t>drin</a:t>
            </a:r>
            <a:r>
              <a:rPr lang="en-US" sz="1600" b="1" dirty="0">
                <a:latin typeface="+mn-lt"/>
              </a:rPr>
              <a:t>!</a:t>
            </a:r>
            <a:endParaRPr lang="en-US" sz="1600" dirty="0">
              <a:latin typeface="+mn-lt"/>
            </a:endParaRPr>
          </a:p>
          <a:p>
            <a:pPr marL="0" indent="0">
              <a:buNone/>
            </a:pPr>
            <a:r>
              <a:rPr lang="de-DE" sz="1600" b="1" dirty="0">
                <a:latin typeface="+mn-lt"/>
              </a:rPr>
              <a:t>Es lassen sich folgende Teilgebiete identifizieren, die das Kreisgebiet betreffen </a:t>
            </a:r>
            <a:br>
              <a:rPr lang="de-DE" sz="1600" b="1" dirty="0">
                <a:latin typeface="+mn-lt"/>
              </a:rPr>
            </a:br>
            <a:r>
              <a:rPr lang="de-DE" sz="1600" b="1" dirty="0">
                <a:latin typeface="+mn-lt"/>
              </a:rPr>
              <a:t>(vom Liegenden zum Hangenden, also von unten nach oben oder von alt nach jung):</a:t>
            </a:r>
          </a:p>
          <a:p>
            <a:pPr marL="0" indent="0">
              <a:buNone/>
            </a:pPr>
            <a:r>
              <a:rPr lang="de-DE" sz="1600" dirty="0">
                <a:effectLst/>
                <a:latin typeface="+mn-lt"/>
                <a:ea typeface="Times New Roman" panose="02020603050405020304" pitchFamily="18" charset="0"/>
              </a:rPr>
              <a:t>Das Gebiet </a:t>
            </a:r>
            <a:r>
              <a:rPr lang="de-DE" sz="1600" b="1" dirty="0">
                <a:effectLst/>
                <a:latin typeface="+mn-lt"/>
                <a:ea typeface="Times New Roman" panose="02020603050405020304" pitchFamily="18" charset="0"/>
                <a:cs typeface="Times New Roman" panose="02020603050405020304" pitchFamily="18" charset="0"/>
              </a:rPr>
              <a:t>004_00TG_053_00IG_T_f_tpg </a:t>
            </a:r>
            <a:r>
              <a:rPr lang="de-DE" sz="1600" dirty="0">
                <a:effectLst/>
                <a:latin typeface="+mn-lt"/>
                <a:ea typeface="Times New Roman" panose="02020603050405020304" pitchFamily="18" charset="0"/>
              </a:rPr>
              <a:t>beschreibt die Verbreitung von Tonstein des </a:t>
            </a:r>
            <a:r>
              <a:rPr lang="de-DE" sz="1600" dirty="0">
                <a:solidFill>
                  <a:srgbClr val="FF0000"/>
                </a:solidFill>
                <a:effectLst/>
                <a:latin typeface="+mn-lt"/>
                <a:ea typeface="Times New Roman" panose="02020603050405020304" pitchFamily="18" charset="0"/>
              </a:rPr>
              <a:t>unteren Tertiär </a:t>
            </a:r>
            <a:r>
              <a:rPr lang="de-DE" sz="1600" dirty="0">
                <a:effectLst/>
                <a:latin typeface="+mn-lt"/>
                <a:ea typeface="Times New Roman" panose="02020603050405020304" pitchFamily="18" charset="0"/>
              </a:rPr>
              <a:t>in Norddeutschland. Anders als die oben genannten Tonsteineinheiten aus Jura und Kreide erstreckt sich dieses TG nicht über Nordrhein-Westfalen. Diese Tonsteine haben eine </a:t>
            </a:r>
            <a:r>
              <a:rPr lang="de-DE" sz="1600" b="1" dirty="0">
                <a:effectLst/>
                <a:latin typeface="+mn-lt"/>
                <a:ea typeface="Times New Roman" panose="02020603050405020304" pitchFamily="18" charset="0"/>
              </a:rPr>
              <a:t>Verbreitung von 62.885 km</a:t>
            </a:r>
            <a:r>
              <a:rPr lang="de-DE" sz="1600" b="1" baseline="30000" dirty="0">
                <a:effectLst/>
                <a:latin typeface="+mn-lt"/>
                <a:ea typeface="Times New Roman" panose="02020603050405020304" pitchFamily="18" charset="0"/>
              </a:rPr>
              <a:t>2 </a:t>
            </a:r>
            <a:r>
              <a:rPr lang="de-DE" sz="1600" dirty="0">
                <a:effectLst/>
                <a:latin typeface="+mn-lt"/>
                <a:ea typeface="Times New Roman" panose="02020603050405020304" pitchFamily="18" charset="0"/>
              </a:rPr>
              <a:t>und auch hier geht die BGE davon aus, irgendwo innerhalb dieses Gebietes einen </a:t>
            </a:r>
            <a:r>
              <a:rPr lang="de-DE" sz="1600" dirty="0" err="1">
                <a:effectLst/>
                <a:latin typeface="+mn-lt"/>
                <a:ea typeface="Times New Roman" panose="02020603050405020304" pitchFamily="18" charset="0"/>
              </a:rPr>
              <a:t>ewG</a:t>
            </a:r>
            <a:r>
              <a:rPr lang="de-DE" sz="1600" dirty="0">
                <a:effectLst/>
                <a:latin typeface="+mn-lt"/>
                <a:ea typeface="Times New Roman" panose="02020603050405020304" pitchFamily="18" charset="0"/>
              </a:rPr>
              <a:t> von 10 km</a:t>
            </a:r>
            <a:r>
              <a:rPr lang="de-DE" sz="1600" baseline="30000" dirty="0">
                <a:effectLst/>
                <a:latin typeface="+mn-lt"/>
                <a:ea typeface="Times New Roman" panose="02020603050405020304" pitchFamily="18" charset="0"/>
              </a:rPr>
              <a:t>2</a:t>
            </a:r>
            <a:r>
              <a:rPr lang="de-DE" sz="1600" dirty="0">
                <a:effectLst/>
                <a:latin typeface="+mn-lt"/>
                <a:ea typeface="Times New Roman" panose="02020603050405020304" pitchFamily="18" charset="0"/>
              </a:rPr>
              <a:t> ausweisen zu können, der nicht durch Störungen im Deckgebirge beeinflusst ist. Rest wie oben</a:t>
            </a:r>
            <a:endParaRPr lang="de-DE" sz="20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78324836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Teilgebiete-Kennung</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7" name="Inhaltsplatzhalter 4">
            <a:extLst>
              <a:ext uri="{FF2B5EF4-FFF2-40B4-BE49-F238E27FC236}">
                <a16:creationId xmlns:a16="http://schemas.microsoft.com/office/drawing/2014/main" id="{B9EE7D92-0CD1-4926-A228-66AC12E82C56}"/>
              </a:ext>
            </a:extLst>
          </p:cNvPr>
          <p:cNvPicPr>
            <a:picLocks noGrp="1" noChangeAspect="1"/>
          </p:cNvPicPr>
          <p:nvPr>
            <p:ph idx="1"/>
          </p:nvPr>
        </p:nvPicPr>
        <p:blipFill>
          <a:blip r:embed="rId7"/>
          <a:stretch>
            <a:fillRect/>
          </a:stretch>
        </p:blipFill>
        <p:spPr>
          <a:xfrm>
            <a:off x="2300721" y="2090128"/>
            <a:ext cx="7587381" cy="4352643"/>
          </a:xfrm>
          <a:prstGeom prst="rect">
            <a:avLst/>
          </a:prstGeom>
          <a:ln w="38100">
            <a:solidFill>
              <a:schemeClr val="accent6">
                <a:lumMod val="75000"/>
              </a:schemeClr>
            </a:solidFill>
          </a:ln>
        </p:spPr>
      </p:pic>
    </p:spTree>
    <p:extLst>
      <p:ext uri="{BB962C8B-B14F-4D97-AF65-F5344CB8AC3E}">
        <p14:creationId xmlns:p14="http://schemas.microsoft.com/office/powerpoint/2010/main" val="18211149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dirty="0" err="1">
                <a:solidFill>
                  <a:srgbClr val="FFFFFF"/>
                </a:solidFill>
              </a:rPr>
              <a:t>Fachkonferenz</a:t>
            </a:r>
            <a:r>
              <a:rPr lang="en-US" dirty="0">
                <a:solidFill>
                  <a:srgbClr val="FFFFFF"/>
                </a:solidFill>
              </a:rPr>
              <a:t> </a:t>
            </a:r>
            <a:r>
              <a:rPr lang="en-US" dirty="0" err="1">
                <a:solidFill>
                  <a:srgbClr val="FFFFFF"/>
                </a:solidFill>
              </a:rPr>
              <a:t>Teilgebiete</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fontScale="92500" lnSpcReduction="10000"/>
          </a:bodyPr>
          <a:lstStyle/>
          <a:p>
            <a:pPr marL="0" indent="0">
              <a:lnSpc>
                <a:spcPct val="90000"/>
              </a:lnSpc>
              <a:buNone/>
            </a:pPr>
            <a:r>
              <a:rPr lang="en-US" sz="1600" b="1" dirty="0">
                <a:latin typeface="+mn-lt"/>
              </a:rPr>
              <a:t>Die FKTG (§9 </a:t>
            </a:r>
            <a:r>
              <a:rPr lang="en-US" sz="1600" b="1" dirty="0" err="1">
                <a:latin typeface="+mn-lt"/>
              </a:rPr>
              <a:t>StandAG</a:t>
            </a:r>
            <a:r>
              <a:rPr lang="en-US" sz="1600" b="1" dirty="0">
                <a:latin typeface="+mn-lt"/>
              </a:rPr>
              <a:t>) </a:t>
            </a:r>
            <a:r>
              <a:rPr lang="en-US" sz="1600" b="1" dirty="0" err="1">
                <a:latin typeface="+mn-lt"/>
              </a:rPr>
              <a:t>Zusammensetzung</a:t>
            </a:r>
            <a:r>
              <a:rPr lang="en-US" sz="1600" b="1" dirty="0">
                <a:latin typeface="+mn-lt"/>
              </a:rPr>
              <a:t>: </a:t>
            </a:r>
          </a:p>
          <a:p>
            <a:pPr marL="0" indent="0">
              <a:buNone/>
            </a:pPr>
            <a:r>
              <a:rPr lang="de-DE" sz="1600" dirty="0">
                <a:latin typeface="+mn-lt"/>
              </a:rPr>
              <a:t>1. </a:t>
            </a:r>
            <a:r>
              <a:rPr lang="de-DE" sz="1600" dirty="0" err="1">
                <a:latin typeface="+mn-lt"/>
              </a:rPr>
              <a:t>Bürger:innen</a:t>
            </a:r>
            <a:endParaRPr lang="de-DE" sz="1600" dirty="0">
              <a:latin typeface="+mn-lt"/>
            </a:endParaRPr>
          </a:p>
          <a:p>
            <a:pPr marL="0" indent="0">
              <a:buNone/>
            </a:pPr>
            <a:r>
              <a:rPr lang="de-DE" sz="1600" dirty="0">
                <a:latin typeface="+mn-lt"/>
              </a:rPr>
              <a:t>2. </a:t>
            </a:r>
            <a:r>
              <a:rPr lang="de-DE" sz="1600" dirty="0" err="1">
                <a:solidFill>
                  <a:srgbClr val="FF0000"/>
                </a:solidFill>
                <a:latin typeface="+mn-lt"/>
              </a:rPr>
              <a:t>Vertreter:innen</a:t>
            </a:r>
            <a:r>
              <a:rPr lang="de-DE" sz="1600" dirty="0">
                <a:solidFill>
                  <a:srgbClr val="FF0000"/>
                </a:solidFill>
                <a:latin typeface="+mn-lt"/>
              </a:rPr>
              <a:t> der Gebietskörperschaften der nach §13, Absatz 2 ermittelten Teilgebiete</a:t>
            </a:r>
          </a:p>
          <a:p>
            <a:pPr marL="0" indent="0">
              <a:buNone/>
            </a:pPr>
            <a:r>
              <a:rPr lang="de-DE" sz="1600" dirty="0">
                <a:latin typeface="+mn-lt"/>
              </a:rPr>
              <a:t>3. </a:t>
            </a:r>
            <a:r>
              <a:rPr lang="de-DE" sz="1600" dirty="0" err="1">
                <a:latin typeface="+mn-lt"/>
              </a:rPr>
              <a:t>Vertreter:innen</a:t>
            </a:r>
            <a:r>
              <a:rPr lang="de-DE" sz="1600" dirty="0">
                <a:latin typeface="+mn-lt"/>
              </a:rPr>
              <a:t> gesellschaftlicher Organisationen </a:t>
            </a:r>
          </a:p>
          <a:p>
            <a:pPr marL="0" indent="0">
              <a:buNone/>
            </a:pPr>
            <a:r>
              <a:rPr lang="de-DE" sz="1600" dirty="0">
                <a:latin typeface="+mn-lt"/>
              </a:rPr>
              <a:t>4. </a:t>
            </a:r>
            <a:r>
              <a:rPr lang="de-DE" sz="1600" dirty="0" err="1">
                <a:latin typeface="+mn-lt"/>
              </a:rPr>
              <a:t>Wissenschaftler:innen</a:t>
            </a:r>
            <a:endParaRPr lang="de-DE" sz="1600" dirty="0">
              <a:latin typeface="+mn-lt"/>
            </a:endParaRPr>
          </a:p>
          <a:p>
            <a:pPr marL="0" indent="0">
              <a:buNone/>
            </a:pPr>
            <a:r>
              <a:rPr lang="de-DE" sz="1600" b="1" dirty="0">
                <a:latin typeface="+mn-lt"/>
              </a:rPr>
              <a:t>Aufgabe:</a:t>
            </a:r>
          </a:p>
          <a:p>
            <a:pPr marL="0" indent="0">
              <a:buNone/>
            </a:pPr>
            <a:r>
              <a:rPr lang="de-DE" sz="1600" dirty="0">
                <a:latin typeface="+mn-lt"/>
              </a:rPr>
              <a:t>Die Fachkonferenz Teilgebiete erörtert den Zwischenbericht des Vorhabenträgers nach </a:t>
            </a:r>
            <a:br>
              <a:rPr lang="de-DE" sz="1600" dirty="0">
                <a:latin typeface="+mn-lt"/>
              </a:rPr>
            </a:br>
            <a:r>
              <a:rPr lang="de-DE" sz="1600" dirty="0">
                <a:latin typeface="+mn-lt"/>
              </a:rPr>
              <a:t>§13, Absatz 2 in höchstens drei Terminen innerhalb von sechs Monaten (</a:t>
            </a:r>
            <a:r>
              <a:rPr lang="de-DE" sz="1600" b="1" dirty="0">
                <a:latin typeface="+mn-lt"/>
              </a:rPr>
              <a:t>s. Beschluss der 1. Beratungskonferenz!)</a:t>
            </a:r>
          </a:p>
          <a:p>
            <a:pPr marL="0" indent="0">
              <a:buNone/>
            </a:pPr>
            <a:br>
              <a:rPr lang="de-DE" sz="100" dirty="0">
                <a:latin typeface="+mn-lt"/>
              </a:rPr>
            </a:br>
            <a:r>
              <a:rPr lang="de-DE" sz="1600" dirty="0">
                <a:solidFill>
                  <a:srgbClr val="FF0000"/>
                </a:solidFill>
                <a:latin typeface="+mn-lt"/>
              </a:rPr>
              <a:t>Die</a:t>
            </a:r>
            <a:r>
              <a:rPr lang="de-DE" sz="1600" dirty="0">
                <a:latin typeface="+mn-lt"/>
              </a:rPr>
              <a:t> </a:t>
            </a:r>
            <a:r>
              <a:rPr lang="de-DE" sz="1600" dirty="0">
                <a:solidFill>
                  <a:srgbClr val="FF0000"/>
                </a:solidFill>
                <a:latin typeface="+mn-lt"/>
              </a:rPr>
              <a:t>Fachkonferenz Teilgebiete legt dem Vorhabenträger ihre Beratungsergebnisse innerhalb eines Monats nach dem letzten Termin vor</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9303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Gorleben </a:t>
            </a:r>
            <a:r>
              <a:rPr lang="en-US" b="0" i="0" kern="1200" dirty="0" err="1">
                <a:solidFill>
                  <a:srgbClr val="FFFFFF"/>
                </a:solidFill>
                <a:latin typeface="+mj-lt"/>
                <a:ea typeface="+mj-ea"/>
                <a:cs typeface="+mj-cs"/>
              </a:rPr>
              <a:t>ist</a:t>
            </a:r>
            <a:r>
              <a:rPr lang="en-US" dirty="0">
                <a:solidFill>
                  <a:srgbClr val="FFFFFF"/>
                </a:solidFill>
              </a:rPr>
              <a:t> </a:t>
            </a:r>
            <a:r>
              <a:rPr lang="en-US" dirty="0" err="1">
                <a:solidFill>
                  <a:srgbClr val="FFFFFF"/>
                </a:solidFill>
              </a:rPr>
              <a:t>raus</a:t>
            </a:r>
            <a:r>
              <a:rPr lang="en-US" dirty="0">
                <a:solidFill>
                  <a:srgbClr val="FFFFFF"/>
                </a:solidFill>
              </a:rPr>
              <a:t>.</a:t>
            </a:r>
            <a:br>
              <a:rPr lang="en-US" dirty="0">
                <a:solidFill>
                  <a:srgbClr val="FFFFFF"/>
                </a:solidFill>
              </a:rPr>
            </a:br>
            <a:r>
              <a:rPr lang="en-US" dirty="0">
                <a:solidFill>
                  <a:srgbClr val="FFFFFF"/>
                </a:solidFill>
              </a:rPr>
              <a:t>Der Landkreis </a:t>
            </a:r>
            <a:r>
              <a:rPr lang="en-US" dirty="0" err="1">
                <a:solidFill>
                  <a:srgbClr val="FFFFFF"/>
                </a:solidFill>
              </a:rPr>
              <a:t>bleibt</a:t>
            </a:r>
            <a:r>
              <a:rPr lang="en-US" dirty="0">
                <a:solidFill>
                  <a:srgbClr val="FFFFFF"/>
                </a:solidFill>
              </a:rPr>
              <a:t> </a:t>
            </a:r>
            <a:r>
              <a:rPr lang="en-US" dirty="0" err="1">
                <a:solidFill>
                  <a:srgbClr val="FFFFFF"/>
                </a:solidFill>
              </a:rPr>
              <a:t>drin</a:t>
            </a:r>
            <a:r>
              <a:rPr lang="en-US" dirty="0">
                <a:solidFill>
                  <a:srgbClr val="FFFFFF"/>
                </a:solidFill>
              </a:rPr>
              <a: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err="1"/>
              <a:t>Inhaltsübersicht</a:t>
            </a:r>
            <a:endParaRPr lang="en-US" sz="1600" dirty="0"/>
          </a:p>
          <a:p>
            <a:pPr>
              <a:buClr>
                <a:schemeClr val="accent6">
                  <a:lumMod val="75000"/>
                </a:schemeClr>
              </a:buClr>
            </a:pPr>
            <a:r>
              <a:rPr lang="de-DE" sz="1600" dirty="0">
                <a:latin typeface="+mn-lt"/>
              </a:rPr>
              <a:t>Rolle der Bundesgesellschaft für Endlagerung (BGE) und die Ergebnisse des BGE-Zwischenberichts: Gorleben ist raus! Aber der Landkreis ist drin …</a:t>
            </a:r>
          </a:p>
          <a:p>
            <a:pPr>
              <a:buClr>
                <a:schemeClr val="accent6">
                  <a:lumMod val="75000"/>
                </a:schemeClr>
              </a:buClr>
            </a:pPr>
            <a:r>
              <a:rPr lang="de-DE" sz="1600" dirty="0">
                <a:latin typeface="+mn-lt"/>
              </a:rPr>
              <a:t>Rolle des Bundesamtes für die Sicherheit der nuklearen Entsorgung (</a:t>
            </a:r>
            <a:r>
              <a:rPr lang="de-DE" sz="1600" dirty="0" err="1">
                <a:latin typeface="+mn-lt"/>
              </a:rPr>
              <a:t>BaSE</a:t>
            </a:r>
            <a:r>
              <a:rPr lang="de-DE" sz="1600" dirty="0">
                <a:latin typeface="+mn-lt"/>
              </a:rPr>
              <a:t>)</a:t>
            </a:r>
          </a:p>
          <a:p>
            <a:pPr>
              <a:buClr>
                <a:schemeClr val="accent6">
                  <a:lumMod val="75000"/>
                </a:schemeClr>
              </a:buClr>
            </a:pPr>
            <a:r>
              <a:rPr lang="de-DE" sz="1600" dirty="0">
                <a:latin typeface="+mn-lt"/>
              </a:rPr>
              <a:t>Deutliche Kritik am BGE-Zwischenbericht</a:t>
            </a:r>
          </a:p>
          <a:p>
            <a:pPr>
              <a:buClr>
                <a:schemeClr val="accent6">
                  <a:lumMod val="75000"/>
                </a:schemeClr>
              </a:buClr>
            </a:pPr>
            <a:r>
              <a:rPr lang="de-DE" sz="1600" dirty="0">
                <a:latin typeface="+mn-lt"/>
              </a:rPr>
              <a:t>Einrichtung der Fachkonferenz Teilgebiete</a:t>
            </a:r>
          </a:p>
          <a:p>
            <a:pPr>
              <a:buClr>
                <a:schemeClr val="accent6">
                  <a:lumMod val="75000"/>
                </a:schemeClr>
              </a:buClr>
            </a:pPr>
            <a:r>
              <a:rPr lang="de-DE" sz="1600" b="1" dirty="0">
                <a:latin typeface="+mn-lt"/>
              </a:rPr>
              <a:t>Ergebnisse des BGE-Zwischenberichts für die Region: 4 Teilgebiete mit Tonvorkommen</a:t>
            </a:r>
          </a:p>
          <a:p>
            <a:pPr>
              <a:buClr>
                <a:schemeClr val="accent6">
                  <a:lumMod val="75000"/>
                </a:schemeClr>
              </a:buClr>
            </a:pPr>
            <a:r>
              <a:rPr lang="de-DE" sz="1600" dirty="0">
                <a:latin typeface="+mn-lt"/>
              </a:rPr>
              <a:t>Aufgaben der Fachkonferenz Teilgebiete und erste Ergebnisse</a:t>
            </a:r>
          </a:p>
          <a:p>
            <a:pPr>
              <a:buClr>
                <a:schemeClr val="accent6">
                  <a:lumMod val="75000"/>
                </a:schemeClr>
              </a:buClr>
            </a:pPr>
            <a:r>
              <a:rPr lang="de-DE" sz="1600" dirty="0">
                <a:latin typeface="+mn-lt"/>
              </a:rPr>
              <a:t>Empfehlungen für den Fachausschuss, den KT Lüchow-Dannenberg und die Räte</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707370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Fachkonferenz</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Teilgebiete</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Termine</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5" name="Grafik 4">
            <a:extLst>
              <a:ext uri="{FF2B5EF4-FFF2-40B4-BE49-F238E27FC236}">
                <a16:creationId xmlns:a16="http://schemas.microsoft.com/office/drawing/2014/main" id="{997E06D3-A5D8-403A-A70A-6BF79D0BF1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833" y="2170477"/>
            <a:ext cx="11698333" cy="4087389"/>
          </a:xfrm>
          <a:prstGeom prst="rect">
            <a:avLst/>
          </a:prstGeom>
        </p:spPr>
      </p:pic>
    </p:spTree>
    <p:extLst>
      <p:ext uri="{BB962C8B-B14F-4D97-AF65-F5344CB8AC3E}">
        <p14:creationId xmlns:p14="http://schemas.microsoft.com/office/powerpoint/2010/main" val="5293212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Kommentarfunktion</a:t>
            </a:r>
            <a:r>
              <a:rPr lang="en-US" b="0" i="0" kern="1200" dirty="0">
                <a:solidFill>
                  <a:srgbClr val="FFFFFF"/>
                </a:solidFill>
                <a:latin typeface="+mj-lt"/>
                <a:ea typeface="+mj-ea"/>
                <a:cs typeface="+mj-cs"/>
              </a:rPr>
              <a:t> des </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7" name="Inhaltsplatzhalter 4">
            <a:extLst>
              <a:ext uri="{FF2B5EF4-FFF2-40B4-BE49-F238E27FC236}">
                <a16:creationId xmlns:a16="http://schemas.microsoft.com/office/drawing/2014/main" id="{F15685F9-E4B4-4949-A4FD-536D9C799145}"/>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300721" y="2112287"/>
            <a:ext cx="7587381" cy="4330485"/>
          </a:xfrm>
          <a:prstGeom prst="rect">
            <a:avLst/>
          </a:prstGeom>
          <a:ln w="38100">
            <a:solidFill>
              <a:schemeClr val="accent6">
                <a:lumMod val="75000"/>
              </a:schemeClr>
            </a:solidFill>
          </a:ln>
        </p:spPr>
      </p:pic>
    </p:spTree>
    <p:extLst>
      <p:ext uri="{BB962C8B-B14F-4D97-AF65-F5344CB8AC3E}">
        <p14:creationId xmlns:p14="http://schemas.microsoft.com/office/powerpoint/2010/main" val="1715342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Aufgaben</a:t>
            </a:r>
            <a:r>
              <a:rPr lang="en-US" b="0" i="0" kern="1200" dirty="0">
                <a:solidFill>
                  <a:srgbClr val="FFFFFF"/>
                </a:solidFill>
                <a:latin typeface="+mj-lt"/>
                <a:ea typeface="+mj-ea"/>
                <a:cs typeface="+mj-cs"/>
              </a:rPr>
              <a:t> der Region</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dirty="0" err="1">
                <a:latin typeface="+mn-lt"/>
              </a:rPr>
              <a:t>Politische</a:t>
            </a:r>
            <a:r>
              <a:rPr lang="en-US" sz="1600" b="1" dirty="0">
                <a:latin typeface="+mn-lt"/>
              </a:rPr>
              <a:t> </a:t>
            </a:r>
            <a:r>
              <a:rPr lang="en-US" sz="1600" b="1" dirty="0" err="1">
                <a:latin typeface="+mn-lt"/>
              </a:rPr>
              <a:t>Klärung</a:t>
            </a:r>
            <a:endParaRPr lang="en-US" sz="1600" dirty="0">
              <a:latin typeface="+mn-lt"/>
            </a:endParaRPr>
          </a:p>
          <a:p>
            <a:pPr marL="0" indent="0">
              <a:buNone/>
            </a:pPr>
            <a:r>
              <a:rPr lang="de-DE" sz="1600" dirty="0">
                <a:latin typeface="+mn-lt"/>
              </a:rPr>
              <a:t>Bürger*innen, die kommunalen Gremien (Räte, KT und Ausschüsse, Landrat), Verbände und ggfs. Wissenschaftler*innen sollten den Zwischenbericht lesen (lernen), debattieren und bestimmen, wer die jeweilige Gruppe mit welchem Auftrag ggfs. auf der FKTG vertritt</a:t>
            </a:r>
          </a:p>
          <a:p>
            <a:pPr marL="0" indent="0">
              <a:buNone/>
            </a:pPr>
            <a:r>
              <a:rPr lang="de-DE" sz="1600" b="1" dirty="0">
                <a:latin typeface="+mn-lt"/>
              </a:rPr>
              <a:t>Fragezeichen: Riesige Teilgebiete, wie damit umgehen? Was ist mit der Partizipationslücke im Fortgang des Verfahrens (Phase I, Schritt 2)? – z.B. Stellungnahme</a:t>
            </a:r>
          </a:p>
          <a:p>
            <a:pPr marL="0" indent="0">
              <a:buNone/>
            </a:pPr>
            <a:r>
              <a:rPr lang="de-DE" sz="1600" b="1" dirty="0">
                <a:latin typeface="+mn-lt"/>
              </a:rPr>
              <a:t>Fachliche Expertise einholen</a:t>
            </a:r>
          </a:p>
          <a:p>
            <a:pPr marL="0" indent="0">
              <a:buNone/>
            </a:pPr>
            <a:r>
              <a:rPr lang="de-DE" sz="1600" dirty="0">
                <a:latin typeface="+mn-lt"/>
              </a:rPr>
              <a:t>Erhebung von geowissenschaftlichen Erkenntnissen zu den Teilgebieten</a:t>
            </a:r>
          </a:p>
          <a:p>
            <a:pPr>
              <a:lnSpc>
                <a:spcPct val="107000"/>
              </a:lnSpc>
              <a:buClr>
                <a:schemeClr val="accent6">
                  <a:lumMod val="75000"/>
                </a:schemeClr>
              </a:buClr>
            </a:pPr>
            <a:r>
              <a:rPr lang="de-DE" sz="1600" b="1" dirty="0">
                <a:latin typeface="+mn-lt"/>
              </a:rPr>
              <a:t>direkt über die BGE </a:t>
            </a:r>
            <a:r>
              <a:rPr lang="de-DE" sz="1600" dirty="0">
                <a:latin typeface="+mn-lt"/>
              </a:rPr>
              <a:t>(Anfragen, Sprechstunde…)</a:t>
            </a:r>
          </a:p>
          <a:p>
            <a:pPr>
              <a:lnSpc>
                <a:spcPct val="107000"/>
              </a:lnSpc>
              <a:buClr>
                <a:schemeClr val="accent6">
                  <a:lumMod val="75000"/>
                </a:schemeClr>
              </a:buClr>
            </a:pPr>
            <a:r>
              <a:rPr lang="de-DE" sz="1600" b="1" dirty="0">
                <a:latin typeface="+mn-lt"/>
              </a:rPr>
              <a:t>über die LBEG </a:t>
            </a:r>
            <a:r>
              <a:rPr lang="de-DE" sz="1600" dirty="0">
                <a:latin typeface="+mn-lt"/>
              </a:rPr>
              <a:t>(siehe Explorationsfeld </a:t>
            </a:r>
            <a:r>
              <a:rPr lang="de-DE" sz="1600" dirty="0" err="1">
                <a:latin typeface="+mn-lt"/>
              </a:rPr>
              <a:t>Prezelle</a:t>
            </a:r>
            <a:r>
              <a:rPr lang="de-DE" sz="1600" dirty="0">
                <a:latin typeface="+mn-lt"/>
              </a:rPr>
              <a:t>…)</a:t>
            </a:r>
          </a:p>
          <a:p>
            <a:pPr>
              <a:lnSpc>
                <a:spcPct val="107000"/>
              </a:lnSpc>
              <a:buClr>
                <a:schemeClr val="accent6">
                  <a:lumMod val="75000"/>
                </a:schemeClr>
              </a:buClr>
            </a:pPr>
            <a:r>
              <a:rPr lang="de-DE" sz="1600" b="1" dirty="0">
                <a:latin typeface="+mn-lt"/>
              </a:rPr>
              <a:t>Beauftragung externer Expertise </a:t>
            </a:r>
            <a:r>
              <a:rPr lang="de-DE" sz="1600" dirty="0">
                <a:latin typeface="+mn-lt"/>
              </a:rPr>
              <a:t>(2. Meinung)</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100987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NIBIS </a:t>
            </a:r>
            <a:r>
              <a:rPr lang="en-US" b="0" i="0" kern="1200" dirty="0" err="1">
                <a:solidFill>
                  <a:srgbClr val="FFFFFF"/>
                </a:solidFill>
                <a:latin typeface="+mj-lt"/>
                <a:ea typeface="+mj-ea"/>
                <a:cs typeface="+mj-cs"/>
              </a:rPr>
              <a:t>Kartenserver</a:t>
            </a:r>
            <a:r>
              <a:rPr lang="en-US" b="0" i="0" kern="1200" dirty="0">
                <a:solidFill>
                  <a:srgbClr val="FFFFFF"/>
                </a:solidFill>
                <a:latin typeface="+mj-lt"/>
                <a:ea typeface="+mj-ea"/>
                <a:cs typeface="+mj-cs"/>
              </a:rPr>
              <a:t> lt. </a:t>
            </a:r>
            <a:r>
              <a:rPr lang="en-US" b="0" i="0" kern="1200" dirty="0" err="1">
                <a:solidFill>
                  <a:srgbClr val="FFFFFF"/>
                </a:solidFill>
                <a:latin typeface="+mj-lt"/>
                <a:ea typeface="+mj-ea"/>
                <a:cs typeface="+mj-cs"/>
              </a:rPr>
              <a:t>Landesamt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für</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Bergbau</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Energie</a:t>
            </a:r>
            <a:r>
              <a:rPr lang="en-US" b="0" i="0" kern="1200" dirty="0">
                <a:solidFill>
                  <a:srgbClr val="FFFFFF"/>
                </a:solidFill>
                <a:latin typeface="+mj-lt"/>
                <a:ea typeface="+mj-ea"/>
                <a:cs typeface="+mj-cs"/>
              </a:rPr>
              <a:t> &amp; </a:t>
            </a:r>
            <a:r>
              <a:rPr lang="en-US" b="0" i="0" kern="1200" dirty="0" err="1">
                <a:solidFill>
                  <a:srgbClr val="FFFFFF"/>
                </a:solidFill>
                <a:latin typeface="+mj-lt"/>
                <a:ea typeface="+mj-ea"/>
                <a:cs typeface="+mj-cs"/>
              </a:rPr>
              <a:t>Geologie</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5" name="Inhaltsplatzhalter 4">
            <a:extLst>
              <a:ext uri="{FF2B5EF4-FFF2-40B4-BE49-F238E27FC236}">
                <a16:creationId xmlns:a16="http://schemas.microsoft.com/office/drawing/2014/main" id="{CD5276CA-9985-486A-8E00-5E2046EF5938}"/>
              </a:ext>
            </a:extLst>
          </p:cNvPr>
          <p:cNvPicPr>
            <a:picLocks noChangeAspect="1"/>
          </p:cNvPicPr>
          <p:nvPr/>
        </p:nvPicPr>
        <p:blipFill>
          <a:blip r:embed="rId7"/>
          <a:stretch>
            <a:fillRect/>
          </a:stretch>
        </p:blipFill>
        <p:spPr>
          <a:xfrm>
            <a:off x="2319017" y="2105561"/>
            <a:ext cx="7587381" cy="4330484"/>
          </a:xfrm>
          <a:prstGeom prst="rect">
            <a:avLst/>
          </a:prstGeom>
          <a:ln w="38100">
            <a:solidFill>
              <a:schemeClr val="accent6">
                <a:lumMod val="75000"/>
              </a:schemeClr>
            </a:solidFill>
          </a:ln>
        </p:spPr>
      </p:pic>
    </p:spTree>
    <p:extLst>
      <p:ext uri="{BB962C8B-B14F-4D97-AF65-F5344CB8AC3E}">
        <p14:creationId xmlns:p14="http://schemas.microsoft.com/office/powerpoint/2010/main" val="16653573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Bohrungen</a:t>
            </a:r>
            <a:r>
              <a:rPr lang="en-US" b="0" i="0" kern="1200" dirty="0">
                <a:solidFill>
                  <a:srgbClr val="FFFFFF"/>
                </a:solidFill>
                <a:latin typeface="+mj-lt"/>
                <a:ea typeface="+mj-ea"/>
                <a:cs typeface="+mj-cs"/>
              </a:rPr>
              <a:t> lt. </a:t>
            </a:r>
            <a:r>
              <a:rPr lang="en-US" b="0" i="0" kern="1200" dirty="0" err="1">
                <a:solidFill>
                  <a:srgbClr val="FFFFFF"/>
                </a:solidFill>
                <a:latin typeface="+mj-lt"/>
                <a:ea typeface="+mj-ea"/>
                <a:cs typeface="+mj-cs"/>
              </a:rPr>
              <a:t>Landesamt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für</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Bergbau</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Energie</a:t>
            </a:r>
            <a:r>
              <a:rPr lang="en-US" b="0" i="0" kern="1200" dirty="0">
                <a:solidFill>
                  <a:srgbClr val="FFFFFF"/>
                </a:solidFill>
                <a:latin typeface="+mj-lt"/>
                <a:ea typeface="+mj-ea"/>
                <a:cs typeface="+mj-cs"/>
              </a:rPr>
              <a:t> &amp; </a:t>
            </a:r>
            <a:r>
              <a:rPr lang="en-US" b="0" i="0" kern="1200" dirty="0" err="1">
                <a:solidFill>
                  <a:srgbClr val="FFFFFF"/>
                </a:solidFill>
                <a:latin typeface="+mj-lt"/>
                <a:ea typeface="+mj-ea"/>
                <a:cs typeface="+mj-cs"/>
              </a:rPr>
              <a:t>Geologie</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7" name="Grafik 16">
            <a:extLst>
              <a:ext uri="{FF2B5EF4-FFF2-40B4-BE49-F238E27FC236}">
                <a16:creationId xmlns:a16="http://schemas.microsoft.com/office/drawing/2014/main" id="{DE5850C8-D9A0-4887-B9D4-1DB70006B3F2}"/>
              </a:ext>
            </a:extLst>
          </p:cNvPr>
          <p:cNvPicPr>
            <a:picLocks noChangeAspect="1"/>
          </p:cNvPicPr>
          <p:nvPr/>
        </p:nvPicPr>
        <p:blipFill>
          <a:blip r:embed="rId7"/>
          <a:stretch>
            <a:fillRect/>
          </a:stretch>
        </p:blipFill>
        <p:spPr>
          <a:xfrm>
            <a:off x="2318084" y="2105562"/>
            <a:ext cx="7588314" cy="4330484"/>
          </a:xfrm>
          <a:prstGeom prst="rect">
            <a:avLst/>
          </a:prstGeom>
          <a:ln w="38100">
            <a:solidFill>
              <a:schemeClr val="accent6">
                <a:lumMod val="75000"/>
              </a:schemeClr>
            </a:solidFill>
          </a:ln>
        </p:spPr>
      </p:pic>
    </p:spTree>
    <p:extLst>
      <p:ext uri="{BB962C8B-B14F-4D97-AF65-F5344CB8AC3E}">
        <p14:creationId xmlns:p14="http://schemas.microsoft.com/office/powerpoint/2010/main" val="30384438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Arbeitsaufträge</a:t>
            </a:r>
            <a:r>
              <a:rPr lang="en-US" b="0" i="0" kern="1200" dirty="0">
                <a:solidFill>
                  <a:srgbClr val="FFFFFF"/>
                </a:solidFill>
                <a:latin typeface="+mj-lt"/>
                <a:ea typeface="+mj-ea"/>
                <a:cs typeface="+mj-cs"/>
              </a:rPr>
              <a:t> in der Region</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a:t>
            </a:r>
            <a:r>
              <a:rPr lang="en-US" b="0" i="0" kern="1200" dirty="0" err="1">
                <a:solidFill>
                  <a:srgbClr val="FFFFFF"/>
                </a:solidFill>
                <a:latin typeface="+mj-lt"/>
                <a:ea typeface="+mj-ea"/>
                <a:cs typeface="+mj-cs"/>
              </a:rPr>
              <a:t>Beispiel</a:t>
            </a:r>
            <a:r>
              <a:rPr lang="en-US" b="0" i="0" kern="1200" dirty="0">
                <a:solidFill>
                  <a:srgbClr val="FFFFFF"/>
                </a:solidFill>
                <a:latin typeface="+mj-lt"/>
                <a:ea typeface="+mj-ea"/>
                <a:cs typeface="+mj-cs"/>
              </a:rPr>
              <a:t>)</a:t>
            </a: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7" name="Inhaltsplatzhalter 4">
            <a:extLst>
              <a:ext uri="{FF2B5EF4-FFF2-40B4-BE49-F238E27FC236}">
                <a16:creationId xmlns:a16="http://schemas.microsoft.com/office/drawing/2014/main" id="{C07D9AA3-B149-4B3F-94FA-B48025E1F7E2}"/>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319017" y="2106698"/>
            <a:ext cx="7587381" cy="4329347"/>
          </a:xfrm>
          <a:prstGeom prst="rect">
            <a:avLst/>
          </a:prstGeom>
          <a:ln w="38100">
            <a:solidFill>
              <a:schemeClr val="accent6">
                <a:lumMod val="75000"/>
              </a:schemeClr>
            </a:solidFill>
          </a:ln>
        </p:spPr>
      </p:pic>
    </p:spTree>
    <p:extLst>
      <p:ext uri="{BB962C8B-B14F-4D97-AF65-F5344CB8AC3E}">
        <p14:creationId xmlns:p14="http://schemas.microsoft.com/office/powerpoint/2010/main" val="35008438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Gorleben </a:t>
            </a:r>
            <a:r>
              <a:rPr lang="en-US" b="0" i="0" kern="1200" dirty="0" err="1">
                <a:solidFill>
                  <a:srgbClr val="FFFFFF"/>
                </a:solidFill>
                <a:latin typeface="+mj-lt"/>
                <a:ea typeface="+mj-ea"/>
                <a:cs typeface="+mj-cs"/>
              </a:rPr>
              <a:t>ist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raus</a:t>
            </a:r>
            <a:r>
              <a:rPr lang="en-US" dirty="0">
                <a:solidFill>
                  <a:srgbClr val="FFFFFF"/>
                </a:solidFill>
              </a:rPr>
              <a:t>.</a:t>
            </a:r>
            <a:br>
              <a:rPr lang="en-US" dirty="0">
                <a:solidFill>
                  <a:srgbClr val="FFFFFF"/>
                </a:solidFill>
              </a:rPr>
            </a:br>
            <a:r>
              <a:rPr lang="en-US" dirty="0">
                <a:solidFill>
                  <a:srgbClr val="FFFFFF"/>
                </a:solidFill>
              </a:rPr>
              <a:t>Der Landkreis </a:t>
            </a:r>
            <a:r>
              <a:rPr lang="en-US" dirty="0" err="1">
                <a:solidFill>
                  <a:srgbClr val="FFFFFF"/>
                </a:solidFill>
              </a:rPr>
              <a:t>bleibt</a:t>
            </a:r>
            <a:r>
              <a:rPr lang="en-US" dirty="0">
                <a:solidFill>
                  <a:srgbClr val="FFFFFF"/>
                </a:solidFill>
              </a:rPr>
              <a:t> </a:t>
            </a:r>
            <a:r>
              <a:rPr lang="en-US" dirty="0" err="1">
                <a:solidFill>
                  <a:srgbClr val="FFFFFF"/>
                </a:solidFill>
              </a:rPr>
              <a:t>drin</a:t>
            </a:r>
            <a:r>
              <a:rPr lang="en-US" dirty="0">
                <a:solidFill>
                  <a:srgbClr val="FFFFFF"/>
                </a:solidFill>
              </a:rPr>
              <a: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None/>
            </a:pPr>
            <a:r>
              <a:rPr lang="en-US" sz="1600" b="1" dirty="0">
                <a:latin typeface="+mn-lt"/>
              </a:rPr>
              <a:t>Die Arbeit hat </a:t>
            </a:r>
            <a:r>
              <a:rPr lang="en-US" sz="1600" b="1" dirty="0" err="1">
                <a:latin typeface="+mn-lt"/>
              </a:rPr>
              <a:t>schon</a:t>
            </a:r>
            <a:r>
              <a:rPr lang="en-US" sz="1600" b="1" dirty="0">
                <a:latin typeface="+mn-lt"/>
              </a:rPr>
              <a:t> </a:t>
            </a:r>
            <a:r>
              <a:rPr lang="en-US" sz="1600" b="1" dirty="0" err="1">
                <a:latin typeface="+mn-lt"/>
              </a:rPr>
              <a:t>begonnen</a:t>
            </a:r>
            <a:r>
              <a:rPr lang="en-US" sz="1600" b="1" dirty="0">
                <a:latin typeface="+mn-lt"/>
              </a:rPr>
              <a:t> und </a:t>
            </a:r>
            <a:r>
              <a:rPr lang="en-US" sz="1600" b="1" dirty="0" err="1">
                <a:latin typeface="+mn-lt"/>
              </a:rPr>
              <a:t>kann</a:t>
            </a:r>
            <a:r>
              <a:rPr lang="en-US" sz="1600" b="1">
                <a:latin typeface="+mn-lt"/>
              </a:rPr>
              <a:t> nun weitergehen</a:t>
            </a:r>
            <a:r>
              <a:rPr lang="en-US" sz="1600" b="1" dirty="0">
                <a:latin typeface="+mn-lt"/>
              </a:rPr>
              <a:t>!</a:t>
            </a:r>
          </a:p>
          <a:p>
            <a:pPr marL="0" indent="0">
              <a:lnSpc>
                <a:spcPct val="90000"/>
              </a:lnSpc>
              <a:buNone/>
            </a:pPr>
            <a:endParaRPr lang="en-US" sz="1600" b="1" dirty="0">
              <a:latin typeface="+mn-lt"/>
            </a:endParaRPr>
          </a:p>
          <a:p>
            <a:pPr marL="0" indent="0">
              <a:lnSpc>
                <a:spcPct val="90000"/>
              </a:lnSpc>
              <a:buNone/>
            </a:pPr>
            <a:r>
              <a:rPr lang="en-US" sz="1600" b="1" dirty="0" err="1">
                <a:latin typeface="+mn-lt"/>
              </a:rPr>
              <a:t>Vielen</a:t>
            </a:r>
            <a:r>
              <a:rPr lang="en-US" sz="1600" b="1" dirty="0">
                <a:latin typeface="+mn-lt"/>
              </a:rPr>
              <a:t> Dank</a:t>
            </a:r>
          </a:p>
          <a:p>
            <a:pPr marL="0" indent="0">
              <a:lnSpc>
                <a:spcPct val="90000"/>
              </a:lnSpc>
              <a:buNone/>
            </a:pPr>
            <a:r>
              <a:rPr lang="en-US" sz="1600" b="1" dirty="0" err="1">
                <a:latin typeface="+mn-lt"/>
              </a:rPr>
              <a:t>für</a:t>
            </a:r>
            <a:r>
              <a:rPr lang="en-US" sz="1600" b="1" dirty="0">
                <a:latin typeface="+mn-lt"/>
              </a:rPr>
              <a:t> </a:t>
            </a:r>
            <a:r>
              <a:rPr lang="en-US" sz="1600" b="1" dirty="0" err="1">
                <a:latin typeface="+mn-lt"/>
              </a:rPr>
              <a:t>Ihre</a:t>
            </a:r>
            <a:r>
              <a:rPr lang="en-US" sz="1600" b="1" dirty="0">
                <a:latin typeface="+mn-lt"/>
              </a:rPr>
              <a:t> </a:t>
            </a:r>
            <a:r>
              <a:rPr lang="en-US" sz="1600" b="1" dirty="0" err="1">
                <a:latin typeface="+mn-lt"/>
              </a:rPr>
              <a:t>Aufmerksamkeit</a:t>
            </a:r>
            <a:endParaRPr lang="en-US" sz="1600" b="1" dirty="0">
              <a:latin typeface="+mn-lt"/>
            </a:endParaRPr>
          </a:p>
          <a:p>
            <a:pPr marL="0" indent="0">
              <a:lnSpc>
                <a:spcPct val="90000"/>
              </a:lnSpc>
              <a:buNone/>
            </a:pPr>
            <a:endParaRPr lang="en-US" sz="1600" b="1" dirty="0">
              <a:latin typeface="+mn-lt"/>
            </a:endParaRPr>
          </a:p>
          <a:p>
            <a:pPr marL="0" indent="0">
              <a:lnSpc>
                <a:spcPct val="90000"/>
              </a:lnSpc>
              <a:buNone/>
            </a:pPr>
            <a:r>
              <a:rPr lang="en-US" sz="1600" b="1" dirty="0">
                <a:latin typeface="+mn-lt"/>
              </a:rPr>
              <a:t>Wolfgang Ehmke</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592528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6000">
        <p159:morph option="byObject"/>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Gorleben </a:t>
            </a:r>
            <a:r>
              <a:rPr lang="en-US" b="0" i="0" kern="1200" dirty="0" err="1">
                <a:solidFill>
                  <a:srgbClr val="FFFFFF"/>
                </a:solidFill>
                <a:latin typeface="+mj-lt"/>
                <a:ea typeface="+mj-ea"/>
                <a:cs typeface="+mj-cs"/>
              </a:rPr>
              <a:t>ist</a:t>
            </a:r>
            <a:r>
              <a:rPr lang="en-US" dirty="0">
                <a:solidFill>
                  <a:srgbClr val="FFFFFF"/>
                </a:solidFill>
              </a:rPr>
              <a:t> </a:t>
            </a:r>
            <a:r>
              <a:rPr lang="en-US" dirty="0" err="1">
                <a:solidFill>
                  <a:srgbClr val="FFFFFF"/>
                </a:solidFill>
              </a:rPr>
              <a:t>raus</a:t>
            </a:r>
            <a:r>
              <a:rPr lang="en-US" dirty="0">
                <a:solidFill>
                  <a:srgbClr val="FFFFFF"/>
                </a:solidFill>
              </a:rPr>
              <a:t>.</a:t>
            </a:r>
            <a:br>
              <a:rPr lang="en-US" dirty="0">
                <a:solidFill>
                  <a:srgbClr val="FFFFFF"/>
                </a:solidFill>
              </a:rPr>
            </a:br>
            <a:r>
              <a:rPr lang="en-US" dirty="0">
                <a:solidFill>
                  <a:srgbClr val="FFFFFF"/>
                </a:solidFill>
              </a:rPr>
              <a:t>Der Landkreis </a:t>
            </a:r>
            <a:r>
              <a:rPr lang="en-US" dirty="0" err="1">
                <a:solidFill>
                  <a:srgbClr val="FFFFFF"/>
                </a:solidFill>
              </a:rPr>
              <a:t>bleibt</a:t>
            </a:r>
            <a:r>
              <a:rPr lang="en-US" dirty="0">
                <a:solidFill>
                  <a:srgbClr val="FFFFFF"/>
                </a:solidFill>
              </a:rPr>
              <a:t> </a:t>
            </a:r>
            <a:r>
              <a:rPr lang="en-US" dirty="0" err="1">
                <a:solidFill>
                  <a:srgbClr val="FFFFFF"/>
                </a:solidFill>
              </a:rPr>
              <a:t>drin</a:t>
            </a:r>
            <a:r>
              <a:rPr lang="en-US" dirty="0">
                <a:solidFill>
                  <a:srgbClr val="FFFFFF"/>
                </a:solidFill>
              </a:rPr>
              <a:t>!</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6" name="Grafik 5" descr="Ein Bild, das Schild enthält.&#10;&#10;Automatisch generierte Beschreibung">
            <a:extLst>
              <a:ext uri="{FF2B5EF4-FFF2-40B4-BE49-F238E27FC236}">
                <a16:creationId xmlns:a16="http://schemas.microsoft.com/office/drawing/2014/main" id="{4FB9F230-BDD7-4592-ACA3-E542B1055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0726" y="2142461"/>
            <a:ext cx="6203584" cy="4135723"/>
          </a:xfrm>
          <a:prstGeom prst="rect">
            <a:avLst/>
          </a:prstGeom>
          <a:ln w="38100">
            <a:solidFill>
              <a:schemeClr val="accent6">
                <a:lumMod val="75000"/>
              </a:schemeClr>
            </a:solidFill>
          </a:ln>
        </p:spPr>
      </p:pic>
    </p:spTree>
    <p:extLst>
      <p:ext uri="{BB962C8B-B14F-4D97-AF65-F5344CB8AC3E}">
        <p14:creationId xmlns:p14="http://schemas.microsoft.com/office/powerpoint/2010/main" val="285900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Die Rolle der BGE</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t>Die </a:t>
            </a:r>
            <a:r>
              <a:rPr lang="en-US" sz="1600" b="1" dirty="0" err="1"/>
              <a:t>Bundesgesellschaft</a:t>
            </a:r>
            <a:r>
              <a:rPr lang="en-US" sz="1600" b="1" dirty="0"/>
              <a:t> für </a:t>
            </a:r>
            <a:r>
              <a:rPr lang="en-US" sz="1600" b="1" dirty="0" err="1"/>
              <a:t>Endlagerung</a:t>
            </a:r>
            <a:r>
              <a:rPr lang="en-US" sz="1600" b="1" dirty="0"/>
              <a:t> (BGE) – lt. §3 </a:t>
            </a:r>
            <a:r>
              <a:rPr lang="en-US" sz="1600" b="1" dirty="0" err="1"/>
              <a:t>StandAG</a:t>
            </a:r>
            <a:r>
              <a:rPr lang="en-US" sz="1600" b="1" dirty="0"/>
              <a:t> – </a:t>
            </a:r>
            <a:r>
              <a:rPr lang="en-US" sz="1600" b="1" dirty="0" err="1"/>
              <a:t>Vorhabensträgerin</a:t>
            </a:r>
            <a:endParaRPr lang="en-US" sz="1600" dirty="0"/>
          </a:p>
          <a:p>
            <a:pPr>
              <a:buClr>
                <a:schemeClr val="accent6">
                  <a:lumMod val="75000"/>
                </a:schemeClr>
              </a:buClr>
            </a:pPr>
            <a:r>
              <a:rPr lang="de-DE" sz="1600" dirty="0"/>
              <a:t>Fragt(e) Geodaten bundesweit bei Landes- und Bundesbehörden ab und wertet sie aus </a:t>
            </a:r>
          </a:p>
          <a:p>
            <a:pPr>
              <a:buClr>
                <a:schemeClr val="accent6">
                  <a:lumMod val="75000"/>
                </a:schemeClr>
              </a:buClr>
            </a:pPr>
            <a:r>
              <a:rPr lang="de-DE" sz="1600" dirty="0">
                <a:solidFill>
                  <a:srgbClr val="FF0000"/>
                </a:solidFill>
                <a:latin typeface="+mn-lt"/>
              </a:rPr>
              <a:t>erstellte ersten Zwischenbericht (28.September)</a:t>
            </a:r>
          </a:p>
          <a:p>
            <a:pPr>
              <a:buClr>
                <a:schemeClr val="accent6">
                  <a:lumMod val="75000"/>
                </a:schemeClr>
              </a:buClr>
            </a:pPr>
            <a:r>
              <a:rPr lang="de-DE" sz="1600" dirty="0">
                <a:solidFill>
                  <a:srgbClr val="FF0000"/>
                </a:solidFill>
                <a:latin typeface="+mn-lt"/>
              </a:rPr>
              <a:t>berücksichtigt den Kommentar der Fachkonferenz Teilgebiete zum Zwischenbericht</a:t>
            </a:r>
          </a:p>
          <a:p>
            <a:pPr>
              <a:buClr>
                <a:schemeClr val="accent6">
                  <a:lumMod val="75000"/>
                </a:schemeClr>
              </a:buClr>
            </a:pPr>
            <a:r>
              <a:rPr lang="de-DE" sz="1600" dirty="0">
                <a:latin typeface="+mn-lt"/>
              </a:rPr>
              <a:t>arbeitet im zweiten Schritt der ersten Phase – nachdem die Fachkonferenz ihren Bericht verfasst hat - unverdrossen und </a:t>
            </a:r>
            <a:r>
              <a:rPr lang="de-DE" sz="1600" b="1" dirty="0">
                <a:latin typeface="+mn-lt"/>
              </a:rPr>
              <a:t>ohne formelle Beteiligung </a:t>
            </a:r>
            <a:r>
              <a:rPr lang="de-DE" sz="1600" dirty="0">
                <a:latin typeface="+mn-lt"/>
              </a:rPr>
              <a:t>Betroffener weiter</a:t>
            </a:r>
          </a:p>
          <a:p>
            <a:pPr>
              <a:buClr>
                <a:schemeClr val="accent6">
                  <a:lumMod val="75000"/>
                </a:schemeClr>
              </a:buClr>
            </a:pPr>
            <a:r>
              <a:rPr lang="de-DE" sz="1600" dirty="0">
                <a:latin typeface="+mn-lt"/>
              </a:rPr>
              <a:t>legt einen Endbericht vor</a:t>
            </a:r>
          </a:p>
          <a:p>
            <a:pPr>
              <a:buClr>
                <a:schemeClr val="accent6">
                  <a:lumMod val="75000"/>
                </a:schemeClr>
              </a:buClr>
            </a:pPr>
            <a:r>
              <a:rPr lang="de-DE" sz="1600" dirty="0">
                <a:latin typeface="+mn-lt"/>
              </a:rPr>
              <a:t>schlägt Standortregionen für die übertägige Erkundung vor</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456266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err="1"/>
              <a:t>Allgemein</a:t>
            </a:r>
            <a:endParaRPr lang="en-US" sz="1600" dirty="0"/>
          </a:p>
          <a:p>
            <a:pPr>
              <a:lnSpc>
                <a:spcPct val="90000"/>
              </a:lnSpc>
              <a:buClr>
                <a:schemeClr val="accent6">
                  <a:lumMod val="75000"/>
                </a:schemeClr>
              </a:buClr>
            </a:pPr>
            <a:r>
              <a:rPr lang="de-DE" sz="1600" dirty="0">
                <a:latin typeface="+mn-lt"/>
              </a:rPr>
              <a:t>54 Prozent der Gesamtfläche in der Bundesrepublik Deutschlands werden als </a:t>
            </a:r>
            <a:br>
              <a:rPr lang="de-DE" sz="1600" dirty="0">
                <a:latin typeface="+mn-lt"/>
              </a:rPr>
            </a:br>
            <a:r>
              <a:rPr lang="de-DE" sz="1600" dirty="0">
                <a:latin typeface="+mn-lt"/>
              </a:rPr>
              <a:t>„günstig“ für die Endlagerung eingeschätzt, das umfasst 194.157 Quadratkilometer</a:t>
            </a:r>
          </a:p>
          <a:p>
            <a:pPr>
              <a:lnSpc>
                <a:spcPct val="90000"/>
              </a:lnSpc>
              <a:buClr>
                <a:schemeClr val="accent6">
                  <a:lumMod val="75000"/>
                </a:schemeClr>
              </a:buClr>
            </a:pPr>
            <a:r>
              <a:rPr lang="de-DE" sz="1600" dirty="0">
                <a:latin typeface="+mn-lt"/>
              </a:rPr>
              <a:t>90 Teilgebiete wurden ausgewiesen, davon 74 Salzformationen:</a:t>
            </a:r>
            <a:br>
              <a:rPr lang="de-DE" sz="1600" dirty="0">
                <a:latin typeface="+mn-lt"/>
              </a:rPr>
            </a:br>
            <a:r>
              <a:rPr lang="de-DE" sz="1600" dirty="0">
                <a:latin typeface="+mn-lt"/>
              </a:rPr>
              <a:t>60 Salzstöcke und 14 Salzkissen</a:t>
            </a:r>
          </a:p>
          <a:p>
            <a:pPr>
              <a:lnSpc>
                <a:spcPct val="90000"/>
              </a:lnSpc>
              <a:buClr>
                <a:schemeClr val="accent6">
                  <a:lumMod val="75000"/>
                </a:schemeClr>
              </a:buClr>
            </a:pPr>
            <a:r>
              <a:rPr lang="de-DE" sz="1600" dirty="0">
                <a:latin typeface="+mn-lt"/>
              </a:rPr>
              <a:t>56 Teilgebiete mit 80 Prozent der Landesfläche liegen in Niedersachsen, betroffen sind insgesamt</a:t>
            </a:r>
            <a:br>
              <a:rPr lang="de-DE" sz="1600" dirty="0">
                <a:latin typeface="+mn-lt"/>
              </a:rPr>
            </a:br>
            <a:r>
              <a:rPr lang="de-DE" sz="1600" dirty="0">
                <a:latin typeface="+mn-lt"/>
              </a:rPr>
              <a:t>45 Landkreise und kreisfreie Städte</a:t>
            </a:r>
          </a:p>
          <a:p>
            <a:pPr>
              <a:lnSpc>
                <a:spcPct val="90000"/>
              </a:lnSpc>
              <a:buClr>
                <a:schemeClr val="accent6">
                  <a:lumMod val="75000"/>
                </a:schemeClr>
              </a:buClr>
            </a:pPr>
            <a:r>
              <a:rPr lang="de-DE" sz="1600" dirty="0">
                <a:latin typeface="+mn-lt"/>
              </a:rPr>
              <a:t>Der Salzstock Gorleben - Rambow ist raus!</a:t>
            </a:r>
          </a:p>
          <a:p>
            <a:pPr>
              <a:lnSpc>
                <a:spcPct val="90000"/>
              </a:lnSpc>
              <a:buClr>
                <a:schemeClr val="accent6">
                  <a:lumMod val="75000"/>
                </a:schemeClr>
              </a:buClr>
            </a:pPr>
            <a:r>
              <a:rPr lang="de-DE" sz="1600" dirty="0">
                <a:latin typeface="+mn-lt"/>
              </a:rPr>
              <a:t>Der Landkreis Lüchow-Dannenberg ist jedoch weiter betroffen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940881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t>Gorleben </a:t>
            </a:r>
            <a:r>
              <a:rPr lang="en-US" sz="1600" b="1" dirty="0" err="1"/>
              <a:t>ist</a:t>
            </a:r>
            <a:r>
              <a:rPr lang="en-US" sz="1600" b="1" dirty="0"/>
              <a:t> </a:t>
            </a:r>
            <a:r>
              <a:rPr lang="en-US" sz="1600" b="1" dirty="0" err="1"/>
              <a:t>raus</a:t>
            </a:r>
            <a:r>
              <a:rPr lang="en-US" sz="1600" b="1" dirty="0"/>
              <a:t>!</a:t>
            </a:r>
            <a:endParaRPr lang="en-US" sz="1600" dirty="0"/>
          </a:p>
          <a:p>
            <a:pPr>
              <a:buClr>
                <a:schemeClr val="accent6">
                  <a:lumMod val="75000"/>
                </a:schemeClr>
              </a:buClr>
            </a:pPr>
            <a:r>
              <a:rPr lang="de-DE" sz="1600" dirty="0">
                <a:latin typeface="+mn-lt"/>
              </a:rPr>
              <a:t>Der Salzstock Gorleben-Rambow wurde über drei Kriterien ausgeschlossen: </a:t>
            </a:r>
            <a:br>
              <a:rPr lang="de-DE" sz="1600" dirty="0">
                <a:latin typeface="+mn-lt"/>
              </a:rPr>
            </a:br>
            <a:r>
              <a:rPr lang="de-DE" sz="1600" dirty="0">
                <a:latin typeface="+mn-lt"/>
              </a:rPr>
              <a:t>Das </a:t>
            </a:r>
            <a:r>
              <a:rPr lang="de-DE" sz="1600" b="1" dirty="0">
                <a:latin typeface="+mn-lt"/>
              </a:rPr>
              <a:t>Rückhaltevermögen</a:t>
            </a:r>
            <a:r>
              <a:rPr lang="de-DE" sz="1600" dirty="0">
                <a:latin typeface="+mn-lt"/>
              </a:rPr>
              <a:t>, hier wurde der Indikator </a:t>
            </a:r>
            <a:r>
              <a:rPr lang="de-DE" sz="1600" dirty="0" err="1">
                <a:latin typeface="+mn-lt"/>
              </a:rPr>
              <a:t>Kd</a:t>
            </a:r>
            <a:r>
              <a:rPr lang="de-DE" sz="1600" dirty="0">
                <a:latin typeface="+mn-lt"/>
              </a:rPr>
              <a:t>-Wert, also die Dissoziationskonstante, gerissen. Das nächste Kriterium ist die Bewertung der </a:t>
            </a:r>
            <a:r>
              <a:rPr lang="de-DE" sz="1600" b="1" dirty="0">
                <a:latin typeface="+mn-lt"/>
              </a:rPr>
              <a:t>hydrochemischen Verhältnisse</a:t>
            </a:r>
            <a:r>
              <a:rPr lang="de-DE" sz="1600" dirty="0">
                <a:latin typeface="+mn-lt"/>
              </a:rPr>
              <a:t>, der pH-Wert wurde hier als nicht günstig eingestuft. Und dann das </a:t>
            </a:r>
            <a:r>
              <a:rPr lang="de-DE" sz="1600" b="1" dirty="0">
                <a:latin typeface="+mn-lt"/>
              </a:rPr>
              <a:t>Deckgebirge</a:t>
            </a:r>
            <a:r>
              <a:rPr lang="de-DE" sz="1600" dirty="0">
                <a:latin typeface="+mn-lt"/>
              </a:rPr>
              <a:t>: wurde als ungünstig bewertet.</a:t>
            </a:r>
            <a:br>
              <a:rPr lang="de-DE" sz="1600" dirty="0">
                <a:latin typeface="+mn-lt"/>
              </a:rPr>
            </a:br>
            <a:br>
              <a:rPr lang="de-DE" sz="700" dirty="0">
                <a:latin typeface="+mn-lt"/>
              </a:rPr>
            </a:br>
            <a:r>
              <a:rPr lang="de-DE" sz="1600" dirty="0">
                <a:latin typeface="+mn-lt"/>
              </a:rPr>
              <a:t>Standortspezifische Daten aus der obertägigen Erkundung lagen vor, und die festgestellte Dichte von Störungen im Deckgebirge wurden herangezogen, um in der Abwägungsdiskussion das Kriterium “Deckgebirge“ höher zu gewichten</a:t>
            </a:r>
            <a:r>
              <a:rPr lang="de-DE" sz="1600" dirty="0">
                <a:solidFill>
                  <a:srgbClr val="40F010"/>
                </a:solidFill>
                <a:latin typeface="+mn-lt"/>
              </a:rPr>
              <a:t>.</a:t>
            </a:r>
            <a:endParaRPr lang="de-DE" sz="1600" dirty="0">
              <a:latin typeface="+mn-lt"/>
            </a:endParaRPr>
          </a:p>
          <a:p>
            <a:pPr>
              <a:lnSpc>
                <a:spcPct val="90000"/>
              </a:lnSpc>
              <a:buClr>
                <a:schemeClr val="accent6">
                  <a:lumMod val="75000"/>
                </a:schemeClr>
              </a:buClr>
            </a:pPr>
            <a:r>
              <a:rPr lang="de-DE" sz="1600" dirty="0">
                <a:latin typeface="+mn-lt"/>
              </a:rPr>
              <a:t>Nach § 36, Abs. 1, Nummer 1 </a:t>
            </a:r>
            <a:r>
              <a:rPr lang="de-DE" sz="1600" dirty="0" err="1">
                <a:latin typeface="+mn-lt"/>
              </a:rPr>
              <a:t>StandAG</a:t>
            </a:r>
            <a:r>
              <a:rPr lang="de-DE" sz="1600" dirty="0">
                <a:latin typeface="+mn-lt"/>
              </a:rPr>
              <a:t> ist Gorleben aus dem Standortauswahlwahlverfahren ausgeschieden, weil Gorleben nicht zu den ermittelten Teilgebieten im Sinne von § 13, Abs. 2 </a:t>
            </a:r>
            <a:r>
              <a:rPr lang="de-DE" sz="1600" dirty="0" err="1">
                <a:latin typeface="+mn-lt"/>
              </a:rPr>
              <a:t>StandAG</a:t>
            </a:r>
            <a:r>
              <a:rPr lang="de-DE" sz="1600" dirty="0">
                <a:latin typeface="+mn-lt"/>
              </a:rPr>
              <a:t> gehört. </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498809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fontScale="90000"/>
          </a:bodyPr>
          <a:lstStyle/>
          <a:p>
            <a:r>
              <a:rPr lang="en-US" b="0" i="0" kern="1200" dirty="0" err="1">
                <a:solidFill>
                  <a:srgbClr val="FFFFFF"/>
                </a:solidFill>
                <a:latin typeface="+mj-lt"/>
                <a:ea typeface="+mj-ea"/>
                <a:cs typeface="+mj-cs"/>
              </a:rPr>
              <a:t>Kritik</a:t>
            </a:r>
            <a:r>
              <a:rPr lang="en-US" b="0" i="0" kern="1200" dirty="0">
                <a:solidFill>
                  <a:srgbClr val="FFFFFF"/>
                </a:solidFill>
                <a:latin typeface="+mj-lt"/>
                <a:ea typeface="+mj-ea"/>
                <a:cs typeface="+mj-cs"/>
              </a:rPr>
              <a:t> am </a:t>
            </a:r>
            <a:r>
              <a:rPr lang="en-US" b="0" i="0" kern="1200" dirty="0" err="1">
                <a:solidFill>
                  <a:srgbClr val="FFFFFF"/>
                </a:solidFill>
                <a:latin typeface="+mj-lt"/>
                <a:ea typeface="+mj-ea"/>
                <a:cs typeface="+mj-cs"/>
              </a:rPr>
              <a:t>Zwischenbericht</a:t>
            </a:r>
            <a:r>
              <a:rPr lang="en-US" b="0" i="0" kern="1200" dirty="0">
                <a:solidFill>
                  <a:srgbClr val="FFFFFF"/>
                </a:solidFill>
                <a:latin typeface="+mj-lt"/>
                <a:ea typeface="+mj-ea"/>
                <a:cs typeface="+mj-cs"/>
              </a:rPr>
              <a:t> und den</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Arbeitsvoraussetzungen</a:t>
            </a:r>
            <a:r>
              <a:rPr lang="en-US" b="0" i="0" kern="1200" dirty="0">
                <a:solidFill>
                  <a:srgbClr val="FFFFFF"/>
                </a:solidFill>
                <a:latin typeface="+mj-lt"/>
                <a:ea typeface="+mj-ea"/>
                <a:cs typeface="+mj-cs"/>
              </a:rPr>
              <a:t> der BGE</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fontScale="92500" lnSpcReduction="10000"/>
          </a:bodyPr>
          <a:lstStyle/>
          <a:p>
            <a:pPr marL="0" indent="0">
              <a:lnSpc>
                <a:spcPct val="90000"/>
              </a:lnSpc>
              <a:buClr>
                <a:schemeClr val="bg1">
                  <a:lumMod val="65000"/>
                </a:schemeClr>
              </a:buClr>
              <a:buNone/>
            </a:pPr>
            <a:r>
              <a:rPr lang="en-US" sz="1600" b="1" dirty="0"/>
              <a:t>Die </a:t>
            </a:r>
            <a:r>
              <a:rPr lang="en-US" sz="1600" b="1" dirty="0" err="1"/>
              <a:t>Problemlage</a:t>
            </a:r>
            <a:endParaRPr lang="en-US" sz="1600" dirty="0"/>
          </a:p>
          <a:p>
            <a:pPr marL="0" indent="0">
              <a:lnSpc>
                <a:spcPct val="90000"/>
              </a:lnSpc>
              <a:buClr>
                <a:schemeClr val="accent6">
                  <a:lumMod val="75000"/>
                </a:schemeClr>
              </a:buClr>
              <a:buNone/>
            </a:pPr>
            <a:r>
              <a:rPr lang="de-DE" sz="1600" b="1" dirty="0">
                <a:latin typeface="+mn-lt"/>
              </a:rPr>
              <a:t>Grundsätzlich:</a:t>
            </a:r>
          </a:p>
          <a:p>
            <a:pPr>
              <a:lnSpc>
                <a:spcPct val="90000"/>
              </a:lnSpc>
              <a:buClr>
                <a:schemeClr val="accent6">
                  <a:lumMod val="75000"/>
                </a:schemeClr>
              </a:buClr>
            </a:pPr>
            <a:r>
              <a:rPr lang="de-DE" sz="1600" dirty="0">
                <a:latin typeface="+mn-lt"/>
              </a:rPr>
              <a:t>Geowissenschaftliche Vorgaben lt. </a:t>
            </a:r>
            <a:r>
              <a:rPr lang="de-DE" sz="1600" dirty="0" err="1">
                <a:latin typeface="+mn-lt"/>
              </a:rPr>
              <a:t>StandAG</a:t>
            </a:r>
            <a:r>
              <a:rPr lang="de-DE" sz="1600" dirty="0">
                <a:latin typeface="+mn-lt"/>
              </a:rPr>
              <a:t> bilden das „Korsett“ für die Arbeit der BGE</a:t>
            </a:r>
          </a:p>
          <a:p>
            <a:pPr>
              <a:lnSpc>
                <a:spcPct val="90000"/>
              </a:lnSpc>
              <a:buClr>
                <a:schemeClr val="accent6">
                  <a:lumMod val="75000"/>
                </a:schemeClr>
              </a:buClr>
            </a:pPr>
            <a:r>
              <a:rPr lang="de-DE" sz="1600" dirty="0">
                <a:latin typeface="+mn-lt"/>
              </a:rPr>
              <a:t>Ausschlusskriterien, Mindestanforderungen, Abwägungskriterien werden nicht </a:t>
            </a:r>
            <a:br>
              <a:rPr lang="de-DE" sz="1600" dirty="0">
                <a:latin typeface="+mn-lt"/>
              </a:rPr>
            </a:br>
            <a:r>
              <a:rPr lang="de-DE" sz="1600" dirty="0">
                <a:latin typeface="+mn-lt"/>
              </a:rPr>
              <a:t>weiter evaluiert, der Stand von Wissenschaft und Technik fließt nicht in das Standortauswahlgesetz (</a:t>
            </a:r>
            <a:r>
              <a:rPr lang="de-DE" sz="1600" dirty="0" err="1">
                <a:latin typeface="+mn-lt"/>
              </a:rPr>
              <a:t>StandAG</a:t>
            </a:r>
            <a:r>
              <a:rPr lang="de-DE" sz="1600" dirty="0">
                <a:latin typeface="+mn-lt"/>
              </a:rPr>
              <a:t>) ein</a:t>
            </a:r>
          </a:p>
          <a:p>
            <a:pPr>
              <a:lnSpc>
                <a:spcPct val="90000"/>
              </a:lnSpc>
              <a:buClr>
                <a:schemeClr val="accent6">
                  <a:lumMod val="75000"/>
                </a:schemeClr>
              </a:buClr>
            </a:pPr>
            <a:r>
              <a:rPr lang="de-DE" sz="1600" dirty="0">
                <a:latin typeface="+mn-lt"/>
              </a:rPr>
              <a:t>BGE arbeitet mit diesem „Korsett“ – ein Widerspruch zum apostrophierten </a:t>
            </a:r>
            <a:br>
              <a:rPr lang="de-DE" sz="1600" dirty="0">
                <a:latin typeface="+mn-lt"/>
              </a:rPr>
            </a:br>
            <a:r>
              <a:rPr lang="de-DE" sz="1600" dirty="0">
                <a:latin typeface="+mn-lt"/>
              </a:rPr>
              <a:t>„lernenden Verfahren“</a:t>
            </a:r>
          </a:p>
          <a:p>
            <a:pPr marL="0" indent="0">
              <a:lnSpc>
                <a:spcPct val="90000"/>
              </a:lnSpc>
              <a:buClr>
                <a:schemeClr val="accent6">
                  <a:lumMod val="75000"/>
                </a:schemeClr>
              </a:buClr>
              <a:buNone/>
            </a:pPr>
            <a:r>
              <a:rPr lang="de-DE" sz="1600" b="1" dirty="0"/>
              <a:t>Als Reaktion auf den BGE-Bericht:</a:t>
            </a:r>
          </a:p>
          <a:p>
            <a:pPr marL="0" indent="0">
              <a:lnSpc>
                <a:spcPct val="90000"/>
              </a:lnSpc>
              <a:buClr>
                <a:schemeClr val="accent6">
                  <a:lumMod val="75000"/>
                </a:schemeClr>
              </a:buClr>
              <a:buNone/>
            </a:pPr>
            <a:r>
              <a:rPr lang="de-DE" sz="1600" dirty="0"/>
              <a:t>Massive Kritik am Zwischenbericht – auf der Konferenz, in Gutachten des NBG und als Stellungnahme von 8 Geologischen Landesämtern</a:t>
            </a:r>
            <a:endParaRPr lang="de-DE" sz="1600" dirty="0">
              <a:latin typeface="+mn-lt"/>
            </a:endParaRPr>
          </a:p>
          <a:p>
            <a:pPr>
              <a:lnSpc>
                <a:spcPct val="90000"/>
              </a:lnSpc>
              <a:buClr>
                <a:schemeClr val="accent6">
                  <a:lumMod val="75000"/>
                </a:schemeClr>
              </a:buClr>
            </a:pPr>
            <a:r>
              <a:rPr lang="de-DE" sz="1600" b="1" dirty="0">
                <a:latin typeface="+mn-lt"/>
              </a:rPr>
              <a:t>Der Bericht basiert zum Teil nur auf Referenzdaten, nicht auf</a:t>
            </a:r>
            <a:br>
              <a:rPr lang="de-DE" sz="1600" b="1" dirty="0">
                <a:latin typeface="+mn-lt"/>
              </a:rPr>
            </a:br>
            <a:r>
              <a:rPr lang="de-DE" sz="1600" b="1" dirty="0">
                <a:latin typeface="+mn-lt"/>
              </a:rPr>
              <a:t>standortspezifischen Daten, siehe die große Fläche der Teilgebiete</a:t>
            </a:r>
          </a:p>
          <a:p>
            <a:pPr>
              <a:lnSpc>
                <a:spcPct val="90000"/>
              </a:lnSpc>
              <a:buClr>
                <a:schemeClr val="accent6">
                  <a:lumMod val="75000"/>
                </a:schemeClr>
              </a:buClr>
            </a:pPr>
            <a:endParaRPr lang="de-DE" sz="1600" b="1"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4052739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dirty="0" err="1">
                <a:solidFill>
                  <a:srgbClr val="FFFFFF"/>
                </a:solidFill>
              </a:rPr>
              <a:t>Fehlerkorrektur</a:t>
            </a:r>
            <a:r>
              <a:rPr lang="en-US" dirty="0">
                <a:solidFill>
                  <a:srgbClr val="FFFFFF"/>
                </a:solidFill>
              </a:rPr>
              <a:t> </a:t>
            </a:r>
            <a:r>
              <a:rPr lang="en-US" dirty="0" err="1">
                <a:solidFill>
                  <a:srgbClr val="FFFFFF"/>
                </a:solidFill>
              </a:rPr>
              <a:t>ist</a:t>
            </a:r>
            <a:r>
              <a:rPr lang="en-US" dirty="0">
                <a:solidFill>
                  <a:srgbClr val="FFFFFF"/>
                </a:solidFill>
              </a:rPr>
              <a:t> </a:t>
            </a:r>
            <a:r>
              <a:rPr lang="en-US" dirty="0" err="1">
                <a:solidFill>
                  <a:srgbClr val="FFFFFF"/>
                </a:solidFill>
              </a:rPr>
              <a:t>notwendig</a:t>
            </a:r>
            <a:endParaRPr lang="en-US" dirty="0">
              <a:solidFill>
                <a:srgbClr val="FFFFFF"/>
              </a:solidFill>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gn="just">
              <a:lnSpc>
                <a:spcPct val="90000"/>
              </a:lnSpc>
              <a:buClr>
                <a:schemeClr val="bg1">
                  <a:lumMod val="65000"/>
                </a:schemeClr>
              </a:buClr>
              <a:buNone/>
            </a:pPr>
            <a:r>
              <a:rPr lang="de-DE" sz="1800" dirty="0">
                <a:effectLst/>
                <a:latin typeface="+mn-lt"/>
                <a:ea typeface="Times New Roman" panose="02020603050405020304" pitchFamily="18" charset="0"/>
                <a:cs typeface="Times New Roman" panose="02020603050405020304" pitchFamily="18" charset="0"/>
              </a:rPr>
              <a:t>Um im Zeitplan zu bleiben besteht die Gefahr, dass die BGE nun im zweiten Schritt</a:t>
            </a:r>
          </a:p>
          <a:p>
            <a:pPr marL="0" indent="0" algn="just">
              <a:lnSpc>
                <a:spcPct val="90000"/>
              </a:lnSpc>
              <a:buClr>
                <a:schemeClr val="bg1">
                  <a:lumMod val="65000"/>
                </a:schemeClr>
              </a:buClr>
              <a:buNone/>
            </a:pPr>
            <a:r>
              <a:rPr lang="de-DE" sz="1800" dirty="0">
                <a:latin typeface="+mn-lt"/>
                <a:ea typeface="Times New Roman" panose="02020603050405020304" pitchFamily="18" charset="0"/>
                <a:cs typeface="Times New Roman" panose="02020603050405020304" pitchFamily="18" charset="0"/>
              </a:rPr>
              <a:t>1. </a:t>
            </a:r>
            <a:r>
              <a:rPr lang="de-DE" sz="1800" dirty="0">
                <a:effectLst/>
                <a:latin typeface="+mn-lt"/>
                <a:ea typeface="Times New Roman" panose="02020603050405020304" pitchFamily="18" charset="0"/>
                <a:cs typeface="Times New Roman" panose="02020603050405020304" pitchFamily="18" charset="0"/>
              </a:rPr>
              <a:t>statt </a:t>
            </a:r>
            <a:r>
              <a:rPr lang="de-DE" sz="1800" b="1" dirty="0">
                <a:effectLst/>
                <a:latin typeface="+mn-lt"/>
                <a:ea typeface="Times New Roman" panose="02020603050405020304" pitchFamily="18" charset="0"/>
                <a:cs typeface="Times New Roman" panose="02020603050405020304" pitchFamily="18" charset="0"/>
              </a:rPr>
              <a:t>geologischer sofort planungswissenschaftliche Daten </a:t>
            </a:r>
            <a:r>
              <a:rPr lang="de-DE" sz="1800" dirty="0">
                <a:effectLst/>
                <a:latin typeface="+mn-lt"/>
                <a:ea typeface="Times New Roman" panose="02020603050405020304" pitchFamily="18" charset="0"/>
                <a:cs typeface="Times New Roman" panose="02020603050405020304" pitchFamily="18" charset="0"/>
              </a:rPr>
              <a:t>heranzieht: Abstand zu Siedlungsflächen, Kulturdenkmälern und so fort</a:t>
            </a:r>
          </a:p>
          <a:p>
            <a:pPr marL="0" indent="0" algn="just">
              <a:lnSpc>
                <a:spcPct val="90000"/>
              </a:lnSpc>
              <a:buClr>
                <a:schemeClr val="bg1">
                  <a:lumMod val="65000"/>
                </a:schemeClr>
              </a:buClr>
              <a:buNone/>
            </a:pPr>
            <a:r>
              <a:rPr lang="de-DE" sz="1800" b="1" dirty="0">
                <a:effectLst/>
                <a:latin typeface="+mn-lt"/>
                <a:ea typeface="Times New Roman" panose="02020603050405020304" pitchFamily="18" charset="0"/>
                <a:cs typeface="Times New Roman" panose="02020603050405020304" pitchFamily="18" charset="0"/>
              </a:rPr>
              <a:t>Für die Sicherheit eines tiefengeologischen Atommüll-Lagers sind solche Kriterien aber irrelevant</a:t>
            </a:r>
            <a:endParaRPr lang="de-DE" sz="1800" dirty="0">
              <a:effectLst/>
              <a:latin typeface="+mn-lt"/>
              <a:ea typeface="Times New Roman" panose="02020603050405020304" pitchFamily="18" charset="0"/>
              <a:cs typeface="Times New Roman" panose="02020603050405020304" pitchFamily="18" charset="0"/>
            </a:endParaRPr>
          </a:p>
          <a:p>
            <a:pPr marL="0" indent="0" algn="just">
              <a:lnSpc>
                <a:spcPct val="90000"/>
              </a:lnSpc>
              <a:buClr>
                <a:schemeClr val="bg1">
                  <a:lumMod val="65000"/>
                </a:schemeClr>
              </a:buClr>
              <a:buNone/>
            </a:pPr>
            <a:r>
              <a:rPr lang="de-DE" sz="1800" dirty="0">
                <a:effectLst/>
                <a:latin typeface="+mn-lt"/>
                <a:ea typeface="Times New Roman" panose="02020603050405020304" pitchFamily="18" charset="0"/>
                <a:cs typeface="Times New Roman" panose="02020603050405020304" pitchFamily="18" charset="0"/>
              </a:rPr>
              <a:t>Bereits der BGE-Zwischenbericht legt nahe, dass die BGE wie oben angedeutet verfahren wird (siehe: BGE-Bericht Zeilen 204-209; 242ff!).</a:t>
            </a:r>
          </a:p>
          <a:p>
            <a:pPr marL="0" indent="0" algn="just">
              <a:lnSpc>
                <a:spcPct val="90000"/>
              </a:lnSpc>
              <a:buClr>
                <a:schemeClr val="bg1">
                  <a:lumMod val="65000"/>
                </a:schemeClr>
              </a:buClr>
              <a:buNone/>
            </a:pPr>
            <a:r>
              <a:rPr lang="de-DE" sz="1800" dirty="0">
                <a:effectLst/>
                <a:latin typeface="+mn-lt"/>
                <a:ea typeface="Times New Roman" panose="02020603050405020304" pitchFamily="18" charset="0"/>
                <a:cs typeface="Times New Roman" panose="02020603050405020304" pitchFamily="18" charset="0"/>
              </a:rPr>
              <a:t>2. d</a:t>
            </a:r>
            <a:r>
              <a:rPr lang="de-DE" sz="1800" dirty="0">
                <a:latin typeface="+mn-lt"/>
                <a:ea typeface="Times New Roman" panose="02020603050405020304" pitchFamily="18" charset="0"/>
                <a:cs typeface="Times New Roman" panose="02020603050405020304" pitchFamily="18" charset="0"/>
              </a:rPr>
              <a:t>ie </a:t>
            </a:r>
            <a:r>
              <a:rPr lang="de-DE" sz="1800" b="1" dirty="0">
                <a:latin typeface="+mn-lt"/>
                <a:ea typeface="Times New Roman" panose="02020603050405020304" pitchFamily="18" charset="0"/>
                <a:cs typeface="Times New Roman" panose="02020603050405020304" pitchFamily="18" charset="0"/>
              </a:rPr>
              <a:t>vorläufigen Sicherheitsuntersuchungen </a:t>
            </a:r>
            <a:r>
              <a:rPr lang="de-DE" sz="1800" dirty="0">
                <a:latin typeface="+mn-lt"/>
                <a:ea typeface="Times New Roman" panose="02020603050405020304" pitchFamily="18" charset="0"/>
                <a:cs typeface="Times New Roman" panose="02020603050405020304" pitchFamily="18" charset="0"/>
              </a:rPr>
              <a:t>zur Anwendung bringt</a:t>
            </a:r>
            <a:endParaRPr lang="de-DE" sz="1800" dirty="0">
              <a:effectLst/>
              <a:latin typeface="+mn-lt"/>
              <a:ea typeface="Times New Roman" panose="02020603050405020304" pitchFamily="18" charset="0"/>
              <a:cs typeface="Times New Roman" panose="02020603050405020304" pitchFamily="18" charset="0"/>
            </a:endParaRPr>
          </a:p>
          <a:p>
            <a:pPr marL="0" indent="0">
              <a:lnSpc>
                <a:spcPct val="90000"/>
              </a:lnSpc>
              <a:buClr>
                <a:schemeClr val="bg1">
                  <a:lumMod val="65000"/>
                </a:schemeClr>
              </a:buClr>
              <a:buNone/>
            </a:pPr>
            <a:endParaRPr lang="en-US" sz="1600" b="1" dirty="0"/>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268607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Die Rolle des BASE</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t>Das </a:t>
            </a:r>
            <a:r>
              <a:rPr lang="en-US" sz="1600" b="1" dirty="0" err="1"/>
              <a:t>Bundesamt</a:t>
            </a:r>
            <a:r>
              <a:rPr lang="en-US" sz="1600" b="1" dirty="0"/>
              <a:t> </a:t>
            </a:r>
            <a:r>
              <a:rPr lang="en-US" sz="1600" b="1" dirty="0" err="1"/>
              <a:t>für</a:t>
            </a:r>
            <a:r>
              <a:rPr lang="en-US" sz="1600" b="1" dirty="0"/>
              <a:t> die </a:t>
            </a:r>
            <a:r>
              <a:rPr lang="en-US" sz="1600" b="1" dirty="0" err="1"/>
              <a:t>Sicherheit</a:t>
            </a:r>
            <a:r>
              <a:rPr lang="en-US" sz="1600" b="1" dirty="0"/>
              <a:t> der </a:t>
            </a:r>
            <a:r>
              <a:rPr lang="en-US" sz="1600" b="1" dirty="0" err="1"/>
              <a:t>nuklearen</a:t>
            </a:r>
            <a:r>
              <a:rPr lang="en-US" sz="1600" b="1" dirty="0"/>
              <a:t> </a:t>
            </a:r>
            <a:r>
              <a:rPr lang="en-US" sz="1600" b="1" dirty="0" err="1"/>
              <a:t>Entsorgung</a:t>
            </a:r>
            <a:r>
              <a:rPr lang="en-US" sz="1600" b="1" dirty="0"/>
              <a:t> (</a:t>
            </a:r>
            <a:r>
              <a:rPr lang="en-US" sz="1600" b="1" dirty="0" err="1"/>
              <a:t>BaSE</a:t>
            </a:r>
            <a:r>
              <a:rPr lang="en-US" sz="1600" b="1" dirty="0"/>
              <a:t>) lt. §4 </a:t>
            </a:r>
            <a:r>
              <a:rPr lang="en-US" sz="1600" b="1" dirty="0" err="1"/>
              <a:t>StandAG</a:t>
            </a:r>
            <a:endParaRPr lang="en-US" sz="1600" dirty="0"/>
          </a:p>
          <a:p>
            <a:pPr>
              <a:lnSpc>
                <a:spcPct val="90000"/>
              </a:lnSpc>
              <a:buClr>
                <a:schemeClr val="accent6">
                  <a:lumMod val="75000"/>
                </a:schemeClr>
              </a:buClr>
            </a:pPr>
            <a:r>
              <a:rPr lang="de-DE" sz="1600" dirty="0">
                <a:latin typeface="+mn-lt"/>
              </a:rPr>
              <a:t>fungiert im ersten Verfahrensschritt ausschließlich als Partizipationsbehörde</a:t>
            </a:r>
          </a:p>
          <a:p>
            <a:pPr>
              <a:lnSpc>
                <a:spcPct val="90000"/>
              </a:lnSpc>
              <a:buClr>
                <a:schemeClr val="accent6">
                  <a:lumMod val="75000"/>
                </a:schemeClr>
              </a:buClr>
            </a:pPr>
            <a:r>
              <a:rPr lang="de-DE" sz="1600" dirty="0">
                <a:latin typeface="+mn-lt"/>
              </a:rPr>
              <a:t>bewertet die BGE-Resultate nicht</a:t>
            </a:r>
          </a:p>
          <a:p>
            <a:pPr>
              <a:lnSpc>
                <a:spcPct val="90000"/>
              </a:lnSpc>
              <a:buClr>
                <a:schemeClr val="accent6">
                  <a:lumMod val="75000"/>
                </a:schemeClr>
              </a:buClr>
            </a:pPr>
            <a:r>
              <a:rPr lang="de-DE" sz="1600" dirty="0">
                <a:solidFill>
                  <a:srgbClr val="FF0000"/>
                </a:solidFill>
                <a:latin typeface="+mn-lt"/>
              </a:rPr>
              <a:t>berief nach der Übergabe des BGE-Zwischenberichts die </a:t>
            </a:r>
            <a:br>
              <a:rPr lang="de-DE" sz="1600" dirty="0">
                <a:solidFill>
                  <a:srgbClr val="FF0000"/>
                </a:solidFill>
                <a:latin typeface="+mn-lt"/>
              </a:rPr>
            </a:br>
            <a:r>
              <a:rPr lang="de-DE" sz="1600" dirty="0">
                <a:solidFill>
                  <a:srgbClr val="FF0000"/>
                </a:solidFill>
                <a:latin typeface="+mn-lt"/>
              </a:rPr>
              <a:t>Fachkonferenz Teilgebiete ein, erste Beratung fand vom 5.-7. 2021 Februar statt</a:t>
            </a:r>
          </a:p>
          <a:p>
            <a:pPr>
              <a:lnSpc>
                <a:spcPct val="90000"/>
              </a:lnSpc>
              <a:buClr>
                <a:schemeClr val="accent6">
                  <a:lumMod val="75000"/>
                </a:schemeClr>
              </a:buClr>
            </a:pPr>
            <a:r>
              <a:rPr lang="de-DE" sz="1600" dirty="0">
                <a:latin typeface="+mn-lt"/>
              </a:rPr>
              <a:t>Im </a:t>
            </a:r>
            <a:r>
              <a:rPr lang="de-DE" sz="1600" dirty="0" err="1">
                <a:latin typeface="+mn-lt"/>
              </a:rPr>
              <a:t>StandAG</a:t>
            </a:r>
            <a:r>
              <a:rPr lang="de-DE" sz="1600" dirty="0">
                <a:latin typeface="+mn-lt"/>
              </a:rPr>
              <a:t> ist klar geregelt (§§14.2 und 15.1), dass erst an dieser Stelle </a:t>
            </a:r>
            <a:br>
              <a:rPr lang="de-DE" sz="1600" dirty="0">
                <a:latin typeface="+mn-lt"/>
              </a:rPr>
            </a:br>
            <a:r>
              <a:rPr lang="de-DE" sz="1600" dirty="0">
                <a:latin typeface="+mn-lt"/>
              </a:rPr>
              <a:t>das BASE auch einen Prüfauftrag hat…</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614263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fontScale="90000"/>
          </a:bodyPr>
          <a:lstStyle/>
          <a:p>
            <a:r>
              <a:rPr lang="en-US" b="0" i="0" kern="1200" dirty="0" err="1">
                <a:solidFill>
                  <a:srgbClr val="FFFFFF"/>
                </a:solidFill>
                <a:latin typeface="+mj-lt"/>
                <a:ea typeface="+mj-ea"/>
                <a:cs typeface="+mj-cs"/>
              </a:rPr>
              <a:t>Ergebnisse</a:t>
            </a:r>
            <a:r>
              <a:rPr lang="en-US" b="0" i="0" kern="1200" dirty="0">
                <a:solidFill>
                  <a:srgbClr val="FFFFFF"/>
                </a:solidFill>
                <a:latin typeface="+mj-lt"/>
                <a:ea typeface="+mj-ea"/>
                <a:cs typeface="+mj-cs"/>
              </a:rPr>
              <a:t> des </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a:t>
            </a:r>
            <a:r>
              <a:rPr lang="en-US" b="0" i="0" kern="1200" dirty="0" err="1">
                <a:solidFill>
                  <a:srgbClr val="FFFFFF"/>
                </a:solidFill>
                <a:latin typeface="+mj-lt"/>
                <a:ea typeface="+mj-ea"/>
                <a:cs typeface="+mj-cs"/>
              </a:rPr>
              <a:t>Zwischenberichts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für</a:t>
            </a:r>
            <a:r>
              <a:rPr lang="en-US" b="0" i="0" kern="1200" dirty="0">
                <a:solidFill>
                  <a:srgbClr val="FFFFFF"/>
                </a:solidFill>
                <a:latin typeface="+mj-lt"/>
                <a:ea typeface="+mj-ea"/>
                <a:cs typeface="+mj-cs"/>
              </a:rPr>
              <a:t> die Region</a:t>
            </a: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5" name="Inhaltsplatzhalter 4">
            <a:extLst>
              <a:ext uri="{FF2B5EF4-FFF2-40B4-BE49-F238E27FC236}">
                <a16:creationId xmlns:a16="http://schemas.microsoft.com/office/drawing/2014/main" id="{703791B3-126A-4C10-B71F-F0CC1E308058}"/>
              </a:ext>
            </a:extLst>
          </p:cNvPr>
          <p:cNvPicPr>
            <a:picLocks noChangeAspect="1"/>
          </p:cNvPicPr>
          <p:nvPr/>
        </p:nvPicPr>
        <p:blipFill>
          <a:blip r:embed="rId7"/>
          <a:stretch>
            <a:fillRect/>
          </a:stretch>
        </p:blipFill>
        <p:spPr>
          <a:xfrm>
            <a:off x="2300721" y="2112287"/>
            <a:ext cx="7587381" cy="4330485"/>
          </a:xfrm>
          <a:prstGeom prst="rect">
            <a:avLst/>
          </a:prstGeom>
          <a:ln w="38100">
            <a:solidFill>
              <a:schemeClr val="accent6">
                <a:lumMod val="75000"/>
              </a:schemeClr>
            </a:solidFill>
          </a:ln>
        </p:spPr>
      </p:pic>
    </p:spTree>
    <p:extLst>
      <p:ext uri="{BB962C8B-B14F-4D97-AF65-F5344CB8AC3E}">
        <p14:creationId xmlns:p14="http://schemas.microsoft.com/office/powerpoint/2010/main" val="34549608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 Lüchow-Dannenberg">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Facet</Template>
  <TotalTime>0</TotalTime>
  <Words>1785</Words>
  <Application>Microsoft Office PowerPoint</Application>
  <PresentationFormat>Breitbild</PresentationFormat>
  <Paragraphs>113</Paragraphs>
  <Slides>27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Century Gothic</vt:lpstr>
      <vt:lpstr>Wingdings 3</vt:lpstr>
      <vt:lpstr>BI Lüchow-Dannenberg</vt:lpstr>
      <vt:lpstr>Gorleben ist raus. Der Landkreis bleibt drin!</vt:lpstr>
      <vt:lpstr>Gorleben ist raus. Der Landkreis bleibt drin!</vt:lpstr>
      <vt:lpstr>Die Rolle der BGE</vt:lpstr>
      <vt:lpstr>Ergebnisse des BGE-Zwischenberichts</vt:lpstr>
      <vt:lpstr>Ergebnisse des BGE-Zwischenberichts</vt:lpstr>
      <vt:lpstr>Kritik am Zwischenbericht und den Arbeitsvoraussetzungen der BGE</vt:lpstr>
      <vt:lpstr>Fehlerkorrektur ist notwendig</vt:lpstr>
      <vt:lpstr>Die Rolle des BASE</vt:lpstr>
      <vt:lpstr>Ergebnisse des  BGE-Zwischenberichts für die Region</vt:lpstr>
      <vt:lpstr>Ergebnis des BGE-Zwischenberichts für die Region</vt:lpstr>
      <vt:lpstr>Es sind wirklich vier …</vt:lpstr>
      <vt:lpstr>Es sind vier Teilgebiete (nicht zwei)</vt:lpstr>
      <vt:lpstr>Ergebnisse des BGE-Zwischenberichts</vt:lpstr>
      <vt:lpstr>Ergebnisse des BGE-Zwischenberichts</vt:lpstr>
      <vt:lpstr>Ergebnisse des BGE-Zwischenberichts</vt:lpstr>
      <vt:lpstr>+++ BREAKING NEWS +++ Korrektur auf der BGE-Website</vt:lpstr>
      <vt:lpstr>Ergebnisse des BGE-Zwischenberichts</vt:lpstr>
      <vt:lpstr>Teilgebiete-Kennung</vt:lpstr>
      <vt:lpstr>Fachkonferenz Teilgebiete</vt:lpstr>
      <vt:lpstr>Fachkonferenz Teilgebiete Termine</vt:lpstr>
      <vt:lpstr>Kommentarfunktion des  BGE-Zwischenberichts</vt:lpstr>
      <vt:lpstr>Aufgaben der Region</vt:lpstr>
      <vt:lpstr>NIBIS Kartenserver lt. Landesamt für Bergbau, Energie &amp; Geologie</vt:lpstr>
      <vt:lpstr>Bohrungen lt. Landesamt für Bergbau, Energie &amp; Geologie</vt:lpstr>
      <vt:lpstr>Arbeitsaufträge in der Region (Beispiel)</vt:lpstr>
      <vt:lpstr>Gorleben ist raus. Der Landkreis bleibt drin!</vt:lpstr>
      <vt:lpstr>Gorleben ist raus. Der Landkreis bleibt drin!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Endlagersuche – und was wird aus Gorleben?</dc:title>
  <dc:creator>Andreas Conradt</dc:creator>
  <cp:lastModifiedBy>Wolfgang Ehmke</cp:lastModifiedBy>
  <cp:revision>71</cp:revision>
  <dcterms:created xsi:type="dcterms:W3CDTF">2020-09-01T09:26:08Z</dcterms:created>
  <dcterms:modified xsi:type="dcterms:W3CDTF">2021-03-09T12:37:38Z</dcterms:modified>
</cp:coreProperties>
</file>