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6F32AF-BD51-B2AF-6BF1-B1B5296A7C4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E73E386-F3BF-F0DB-60D7-AD26E1D6B3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DD07CD67-B39C-7E06-21E3-6446610D8B76}"/>
              </a:ext>
            </a:extLst>
          </p:cNvPr>
          <p:cNvSpPr>
            <a:spLocks noGrp="1"/>
          </p:cNvSpPr>
          <p:nvPr>
            <p:ph type="dt" sz="half" idx="10"/>
          </p:nvPr>
        </p:nvSpPr>
        <p:spPr/>
        <p:txBody>
          <a:bodyPr/>
          <a:lstStyle/>
          <a:p>
            <a:fld id="{044360C8-DB8C-49FB-81BB-AA17C982E68C}" type="datetimeFigureOut">
              <a:rPr lang="de-DE" smtClean="0"/>
              <a:t>18.03.2026</a:t>
            </a:fld>
            <a:endParaRPr lang="de-DE"/>
          </a:p>
        </p:txBody>
      </p:sp>
      <p:sp>
        <p:nvSpPr>
          <p:cNvPr id="5" name="Fußzeilenplatzhalter 4">
            <a:extLst>
              <a:ext uri="{FF2B5EF4-FFF2-40B4-BE49-F238E27FC236}">
                <a16:creationId xmlns:a16="http://schemas.microsoft.com/office/drawing/2014/main" id="{82796860-7089-1FF6-421B-B5D6F1F1695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8529C11-3B1D-F737-1E62-D873BFD9906D}"/>
              </a:ext>
            </a:extLst>
          </p:cNvPr>
          <p:cNvSpPr>
            <a:spLocks noGrp="1"/>
          </p:cNvSpPr>
          <p:nvPr>
            <p:ph type="sldNum" sz="quarter" idx="12"/>
          </p:nvPr>
        </p:nvSpPr>
        <p:spPr/>
        <p:txBody>
          <a:bodyPr/>
          <a:lstStyle/>
          <a:p>
            <a:fld id="{DB136108-D76F-42D2-88A4-22B24D9B98A9}" type="slidenum">
              <a:rPr lang="de-DE" smtClean="0"/>
              <a:t>‹Nr.›</a:t>
            </a:fld>
            <a:endParaRPr lang="de-DE"/>
          </a:p>
        </p:txBody>
      </p:sp>
    </p:spTree>
    <p:extLst>
      <p:ext uri="{BB962C8B-B14F-4D97-AF65-F5344CB8AC3E}">
        <p14:creationId xmlns:p14="http://schemas.microsoft.com/office/powerpoint/2010/main" val="920572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21BB82-5D7D-BC7C-F40E-BE9076B0975F}"/>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FED02213-7E4A-0456-1460-774E96146FF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BF97302-875A-F0A6-166B-5EDB4D9AB09C}"/>
              </a:ext>
            </a:extLst>
          </p:cNvPr>
          <p:cNvSpPr>
            <a:spLocks noGrp="1"/>
          </p:cNvSpPr>
          <p:nvPr>
            <p:ph type="dt" sz="half" idx="10"/>
          </p:nvPr>
        </p:nvSpPr>
        <p:spPr/>
        <p:txBody>
          <a:bodyPr/>
          <a:lstStyle/>
          <a:p>
            <a:fld id="{044360C8-DB8C-49FB-81BB-AA17C982E68C}" type="datetimeFigureOut">
              <a:rPr lang="de-DE" smtClean="0"/>
              <a:t>18.03.2026</a:t>
            </a:fld>
            <a:endParaRPr lang="de-DE"/>
          </a:p>
        </p:txBody>
      </p:sp>
      <p:sp>
        <p:nvSpPr>
          <p:cNvPr id="5" name="Fußzeilenplatzhalter 4">
            <a:extLst>
              <a:ext uri="{FF2B5EF4-FFF2-40B4-BE49-F238E27FC236}">
                <a16:creationId xmlns:a16="http://schemas.microsoft.com/office/drawing/2014/main" id="{BEC60336-4A46-53BF-1C16-644A9E84E5D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B732B30-F83A-28EC-D44D-3FAC29769FAB}"/>
              </a:ext>
            </a:extLst>
          </p:cNvPr>
          <p:cNvSpPr>
            <a:spLocks noGrp="1"/>
          </p:cNvSpPr>
          <p:nvPr>
            <p:ph type="sldNum" sz="quarter" idx="12"/>
          </p:nvPr>
        </p:nvSpPr>
        <p:spPr/>
        <p:txBody>
          <a:bodyPr/>
          <a:lstStyle/>
          <a:p>
            <a:fld id="{DB136108-D76F-42D2-88A4-22B24D9B98A9}" type="slidenum">
              <a:rPr lang="de-DE" smtClean="0"/>
              <a:t>‹Nr.›</a:t>
            </a:fld>
            <a:endParaRPr lang="de-DE"/>
          </a:p>
        </p:txBody>
      </p:sp>
    </p:spTree>
    <p:extLst>
      <p:ext uri="{BB962C8B-B14F-4D97-AF65-F5344CB8AC3E}">
        <p14:creationId xmlns:p14="http://schemas.microsoft.com/office/powerpoint/2010/main" val="3501421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47E2B08-CCE8-4522-A769-22C7A89EB4A6}"/>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7998B69D-AC5A-F202-0706-8553D323A7B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7DA12AB-852B-22FB-88EC-DD3C6A01818F}"/>
              </a:ext>
            </a:extLst>
          </p:cNvPr>
          <p:cNvSpPr>
            <a:spLocks noGrp="1"/>
          </p:cNvSpPr>
          <p:nvPr>
            <p:ph type="dt" sz="half" idx="10"/>
          </p:nvPr>
        </p:nvSpPr>
        <p:spPr/>
        <p:txBody>
          <a:bodyPr/>
          <a:lstStyle/>
          <a:p>
            <a:fld id="{044360C8-DB8C-49FB-81BB-AA17C982E68C}" type="datetimeFigureOut">
              <a:rPr lang="de-DE" smtClean="0"/>
              <a:t>18.03.2026</a:t>
            </a:fld>
            <a:endParaRPr lang="de-DE"/>
          </a:p>
        </p:txBody>
      </p:sp>
      <p:sp>
        <p:nvSpPr>
          <p:cNvPr id="5" name="Fußzeilenplatzhalter 4">
            <a:extLst>
              <a:ext uri="{FF2B5EF4-FFF2-40B4-BE49-F238E27FC236}">
                <a16:creationId xmlns:a16="http://schemas.microsoft.com/office/drawing/2014/main" id="{ED44A32B-5CDB-EAC8-66AA-CA0AFA706F1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D92AB96-230E-2E0C-E531-2046F1E550FE}"/>
              </a:ext>
            </a:extLst>
          </p:cNvPr>
          <p:cNvSpPr>
            <a:spLocks noGrp="1"/>
          </p:cNvSpPr>
          <p:nvPr>
            <p:ph type="sldNum" sz="quarter" idx="12"/>
          </p:nvPr>
        </p:nvSpPr>
        <p:spPr/>
        <p:txBody>
          <a:bodyPr/>
          <a:lstStyle/>
          <a:p>
            <a:fld id="{DB136108-D76F-42D2-88A4-22B24D9B98A9}" type="slidenum">
              <a:rPr lang="de-DE" smtClean="0"/>
              <a:t>‹Nr.›</a:t>
            </a:fld>
            <a:endParaRPr lang="de-DE"/>
          </a:p>
        </p:txBody>
      </p:sp>
    </p:spTree>
    <p:extLst>
      <p:ext uri="{BB962C8B-B14F-4D97-AF65-F5344CB8AC3E}">
        <p14:creationId xmlns:p14="http://schemas.microsoft.com/office/powerpoint/2010/main" val="1624532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D179EF-BE89-E39D-30D0-CEEA6A04885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8E7F530-D730-F0A8-7647-2D537EBF9DA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648F389-253C-3599-0578-15229879CDAD}"/>
              </a:ext>
            </a:extLst>
          </p:cNvPr>
          <p:cNvSpPr>
            <a:spLocks noGrp="1"/>
          </p:cNvSpPr>
          <p:nvPr>
            <p:ph type="dt" sz="half" idx="10"/>
          </p:nvPr>
        </p:nvSpPr>
        <p:spPr/>
        <p:txBody>
          <a:bodyPr/>
          <a:lstStyle/>
          <a:p>
            <a:fld id="{044360C8-DB8C-49FB-81BB-AA17C982E68C}" type="datetimeFigureOut">
              <a:rPr lang="de-DE" smtClean="0"/>
              <a:t>18.03.2026</a:t>
            </a:fld>
            <a:endParaRPr lang="de-DE"/>
          </a:p>
        </p:txBody>
      </p:sp>
      <p:sp>
        <p:nvSpPr>
          <p:cNvPr id="5" name="Fußzeilenplatzhalter 4">
            <a:extLst>
              <a:ext uri="{FF2B5EF4-FFF2-40B4-BE49-F238E27FC236}">
                <a16:creationId xmlns:a16="http://schemas.microsoft.com/office/drawing/2014/main" id="{7107B270-AF2C-2611-DAC8-470484C11C2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DC7A823-34F1-4400-965A-5929B078C14F}"/>
              </a:ext>
            </a:extLst>
          </p:cNvPr>
          <p:cNvSpPr>
            <a:spLocks noGrp="1"/>
          </p:cNvSpPr>
          <p:nvPr>
            <p:ph type="sldNum" sz="quarter" idx="12"/>
          </p:nvPr>
        </p:nvSpPr>
        <p:spPr/>
        <p:txBody>
          <a:bodyPr/>
          <a:lstStyle/>
          <a:p>
            <a:fld id="{DB136108-D76F-42D2-88A4-22B24D9B98A9}" type="slidenum">
              <a:rPr lang="de-DE" smtClean="0"/>
              <a:t>‹Nr.›</a:t>
            </a:fld>
            <a:endParaRPr lang="de-DE"/>
          </a:p>
        </p:txBody>
      </p:sp>
    </p:spTree>
    <p:extLst>
      <p:ext uri="{BB962C8B-B14F-4D97-AF65-F5344CB8AC3E}">
        <p14:creationId xmlns:p14="http://schemas.microsoft.com/office/powerpoint/2010/main" val="1069658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FD853A-98C1-80EA-E0D5-5AB580FB627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E715A531-DA1A-F5EC-DCA8-2752B6F489F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7BF8DB7-BE96-3064-D2C6-2C76EF50364D}"/>
              </a:ext>
            </a:extLst>
          </p:cNvPr>
          <p:cNvSpPr>
            <a:spLocks noGrp="1"/>
          </p:cNvSpPr>
          <p:nvPr>
            <p:ph type="dt" sz="half" idx="10"/>
          </p:nvPr>
        </p:nvSpPr>
        <p:spPr/>
        <p:txBody>
          <a:bodyPr/>
          <a:lstStyle/>
          <a:p>
            <a:fld id="{044360C8-DB8C-49FB-81BB-AA17C982E68C}" type="datetimeFigureOut">
              <a:rPr lang="de-DE" smtClean="0"/>
              <a:t>18.03.2026</a:t>
            </a:fld>
            <a:endParaRPr lang="de-DE"/>
          </a:p>
        </p:txBody>
      </p:sp>
      <p:sp>
        <p:nvSpPr>
          <p:cNvPr id="5" name="Fußzeilenplatzhalter 4">
            <a:extLst>
              <a:ext uri="{FF2B5EF4-FFF2-40B4-BE49-F238E27FC236}">
                <a16:creationId xmlns:a16="http://schemas.microsoft.com/office/drawing/2014/main" id="{5E448FC7-9A3A-D88A-28CE-8E8D5B92C8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4FBE508-1C9C-9B67-D4C5-0E6DD14A54BE}"/>
              </a:ext>
            </a:extLst>
          </p:cNvPr>
          <p:cNvSpPr>
            <a:spLocks noGrp="1"/>
          </p:cNvSpPr>
          <p:nvPr>
            <p:ph type="sldNum" sz="quarter" idx="12"/>
          </p:nvPr>
        </p:nvSpPr>
        <p:spPr/>
        <p:txBody>
          <a:bodyPr/>
          <a:lstStyle/>
          <a:p>
            <a:fld id="{DB136108-D76F-42D2-88A4-22B24D9B98A9}" type="slidenum">
              <a:rPr lang="de-DE" smtClean="0"/>
              <a:t>‹Nr.›</a:t>
            </a:fld>
            <a:endParaRPr lang="de-DE"/>
          </a:p>
        </p:txBody>
      </p:sp>
    </p:spTree>
    <p:extLst>
      <p:ext uri="{BB962C8B-B14F-4D97-AF65-F5344CB8AC3E}">
        <p14:creationId xmlns:p14="http://schemas.microsoft.com/office/powerpoint/2010/main" val="412512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BD02F0-2F75-B350-1A49-D0762D13761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896EEA9-DA01-9D45-4007-0AF27295F06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30818F47-2F40-A259-A9BF-D4CB3F0ABC8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E864D56-A87F-5AE4-627D-81BB47243549}"/>
              </a:ext>
            </a:extLst>
          </p:cNvPr>
          <p:cNvSpPr>
            <a:spLocks noGrp="1"/>
          </p:cNvSpPr>
          <p:nvPr>
            <p:ph type="dt" sz="half" idx="10"/>
          </p:nvPr>
        </p:nvSpPr>
        <p:spPr/>
        <p:txBody>
          <a:bodyPr/>
          <a:lstStyle/>
          <a:p>
            <a:fld id="{044360C8-DB8C-49FB-81BB-AA17C982E68C}" type="datetimeFigureOut">
              <a:rPr lang="de-DE" smtClean="0"/>
              <a:t>18.03.2026</a:t>
            </a:fld>
            <a:endParaRPr lang="de-DE"/>
          </a:p>
        </p:txBody>
      </p:sp>
      <p:sp>
        <p:nvSpPr>
          <p:cNvPr id="6" name="Fußzeilenplatzhalter 5">
            <a:extLst>
              <a:ext uri="{FF2B5EF4-FFF2-40B4-BE49-F238E27FC236}">
                <a16:creationId xmlns:a16="http://schemas.microsoft.com/office/drawing/2014/main" id="{DC406C42-23E9-A141-E863-3E7AE296711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04B21D6-0F71-B43D-FDEB-D0E908DE1D3B}"/>
              </a:ext>
            </a:extLst>
          </p:cNvPr>
          <p:cNvSpPr>
            <a:spLocks noGrp="1"/>
          </p:cNvSpPr>
          <p:nvPr>
            <p:ph type="sldNum" sz="quarter" idx="12"/>
          </p:nvPr>
        </p:nvSpPr>
        <p:spPr/>
        <p:txBody>
          <a:bodyPr/>
          <a:lstStyle/>
          <a:p>
            <a:fld id="{DB136108-D76F-42D2-88A4-22B24D9B98A9}" type="slidenum">
              <a:rPr lang="de-DE" smtClean="0"/>
              <a:t>‹Nr.›</a:t>
            </a:fld>
            <a:endParaRPr lang="de-DE"/>
          </a:p>
        </p:txBody>
      </p:sp>
    </p:spTree>
    <p:extLst>
      <p:ext uri="{BB962C8B-B14F-4D97-AF65-F5344CB8AC3E}">
        <p14:creationId xmlns:p14="http://schemas.microsoft.com/office/powerpoint/2010/main" val="2568439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E33C29-6DCA-9C7E-2AAC-010AD24497B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60C5E85-B716-7608-2073-FC846F2F28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5B941BA-7C94-83A5-63BD-E0936C5141D4}"/>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A38900B-3AFB-F989-6521-D4CC9683A5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EF8D0E3-4D0B-F60C-3815-C02D1F41E4FC}"/>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4E81C828-55CD-248C-D142-C8AB0330DF94}"/>
              </a:ext>
            </a:extLst>
          </p:cNvPr>
          <p:cNvSpPr>
            <a:spLocks noGrp="1"/>
          </p:cNvSpPr>
          <p:nvPr>
            <p:ph type="dt" sz="half" idx="10"/>
          </p:nvPr>
        </p:nvSpPr>
        <p:spPr/>
        <p:txBody>
          <a:bodyPr/>
          <a:lstStyle/>
          <a:p>
            <a:fld id="{044360C8-DB8C-49FB-81BB-AA17C982E68C}" type="datetimeFigureOut">
              <a:rPr lang="de-DE" smtClean="0"/>
              <a:t>18.03.2026</a:t>
            </a:fld>
            <a:endParaRPr lang="de-DE"/>
          </a:p>
        </p:txBody>
      </p:sp>
      <p:sp>
        <p:nvSpPr>
          <p:cNvPr id="8" name="Fußzeilenplatzhalter 7">
            <a:extLst>
              <a:ext uri="{FF2B5EF4-FFF2-40B4-BE49-F238E27FC236}">
                <a16:creationId xmlns:a16="http://schemas.microsoft.com/office/drawing/2014/main" id="{3F908C5F-6E24-C032-84E7-FB3D3B03392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F2760526-7BCE-9A25-E430-59725BD09BA4}"/>
              </a:ext>
            </a:extLst>
          </p:cNvPr>
          <p:cNvSpPr>
            <a:spLocks noGrp="1"/>
          </p:cNvSpPr>
          <p:nvPr>
            <p:ph type="sldNum" sz="quarter" idx="12"/>
          </p:nvPr>
        </p:nvSpPr>
        <p:spPr/>
        <p:txBody>
          <a:bodyPr/>
          <a:lstStyle/>
          <a:p>
            <a:fld id="{DB136108-D76F-42D2-88A4-22B24D9B98A9}" type="slidenum">
              <a:rPr lang="de-DE" smtClean="0"/>
              <a:t>‹Nr.›</a:t>
            </a:fld>
            <a:endParaRPr lang="de-DE"/>
          </a:p>
        </p:txBody>
      </p:sp>
    </p:spTree>
    <p:extLst>
      <p:ext uri="{BB962C8B-B14F-4D97-AF65-F5344CB8AC3E}">
        <p14:creationId xmlns:p14="http://schemas.microsoft.com/office/powerpoint/2010/main" val="4133778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3626C-97BB-FF3B-3E71-AA976D52AB55}"/>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EE72E85-EB6E-CF87-6FCA-54AC9554B9E3}"/>
              </a:ext>
            </a:extLst>
          </p:cNvPr>
          <p:cNvSpPr>
            <a:spLocks noGrp="1"/>
          </p:cNvSpPr>
          <p:nvPr>
            <p:ph type="dt" sz="half" idx="10"/>
          </p:nvPr>
        </p:nvSpPr>
        <p:spPr/>
        <p:txBody>
          <a:bodyPr/>
          <a:lstStyle/>
          <a:p>
            <a:fld id="{044360C8-DB8C-49FB-81BB-AA17C982E68C}" type="datetimeFigureOut">
              <a:rPr lang="de-DE" smtClean="0"/>
              <a:t>18.03.2026</a:t>
            </a:fld>
            <a:endParaRPr lang="de-DE"/>
          </a:p>
        </p:txBody>
      </p:sp>
      <p:sp>
        <p:nvSpPr>
          <p:cNvPr id="4" name="Fußzeilenplatzhalter 3">
            <a:extLst>
              <a:ext uri="{FF2B5EF4-FFF2-40B4-BE49-F238E27FC236}">
                <a16:creationId xmlns:a16="http://schemas.microsoft.com/office/drawing/2014/main" id="{D289A3AD-CB86-3B38-AB56-D0446EC17DB8}"/>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727A7C84-083F-839B-DC89-44E187C52B0E}"/>
              </a:ext>
            </a:extLst>
          </p:cNvPr>
          <p:cNvSpPr>
            <a:spLocks noGrp="1"/>
          </p:cNvSpPr>
          <p:nvPr>
            <p:ph type="sldNum" sz="quarter" idx="12"/>
          </p:nvPr>
        </p:nvSpPr>
        <p:spPr/>
        <p:txBody>
          <a:bodyPr/>
          <a:lstStyle/>
          <a:p>
            <a:fld id="{DB136108-D76F-42D2-88A4-22B24D9B98A9}" type="slidenum">
              <a:rPr lang="de-DE" smtClean="0"/>
              <a:t>‹Nr.›</a:t>
            </a:fld>
            <a:endParaRPr lang="de-DE"/>
          </a:p>
        </p:txBody>
      </p:sp>
    </p:spTree>
    <p:extLst>
      <p:ext uri="{BB962C8B-B14F-4D97-AF65-F5344CB8AC3E}">
        <p14:creationId xmlns:p14="http://schemas.microsoft.com/office/powerpoint/2010/main" val="2675265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2C112F1-44BB-D20B-F684-CE6F5A9F823D}"/>
              </a:ext>
            </a:extLst>
          </p:cNvPr>
          <p:cNvSpPr>
            <a:spLocks noGrp="1"/>
          </p:cNvSpPr>
          <p:nvPr>
            <p:ph type="dt" sz="half" idx="10"/>
          </p:nvPr>
        </p:nvSpPr>
        <p:spPr/>
        <p:txBody>
          <a:bodyPr/>
          <a:lstStyle/>
          <a:p>
            <a:fld id="{044360C8-DB8C-49FB-81BB-AA17C982E68C}" type="datetimeFigureOut">
              <a:rPr lang="de-DE" smtClean="0"/>
              <a:t>18.03.2026</a:t>
            </a:fld>
            <a:endParaRPr lang="de-DE"/>
          </a:p>
        </p:txBody>
      </p:sp>
      <p:sp>
        <p:nvSpPr>
          <p:cNvPr id="3" name="Fußzeilenplatzhalter 2">
            <a:extLst>
              <a:ext uri="{FF2B5EF4-FFF2-40B4-BE49-F238E27FC236}">
                <a16:creationId xmlns:a16="http://schemas.microsoft.com/office/drawing/2014/main" id="{86F7F7E9-0B0F-4551-ED14-BC5B668FC533}"/>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85497961-4230-E7C7-44D3-B3D6B877E10F}"/>
              </a:ext>
            </a:extLst>
          </p:cNvPr>
          <p:cNvSpPr>
            <a:spLocks noGrp="1"/>
          </p:cNvSpPr>
          <p:nvPr>
            <p:ph type="sldNum" sz="quarter" idx="12"/>
          </p:nvPr>
        </p:nvSpPr>
        <p:spPr/>
        <p:txBody>
          <a:bodyPr/>
          <a:lstStyle/>
          <a:p>
            <a:fld id="{DB136108-D76F-42D2-88A4-22B24D9B98A9}" type="slidenum">
              <a:rPr lang="de-DE" smtClean="0"/>
              <a:t>‹Nr.›</a:t>
            </a:fld>
            <a:endParaRPr lang="de-DE"/>
          </a:p>
        </p:txBody>
      </p:sp>
    </p:spTree>
    <p:extLst>
      <p:ext uri="{BB962C8B-B14F-4D97-AF65-F5344CB8AC3E}">
        <p14:creationId xmlns:p14="http://schemas.microsoft.com/office/powerpoint/2010/main" val="1267098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A224BD-3F7F-BE48-0A80-3D91624BFF9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085EF110-3E31-AB85-9ED9-BCF9658DAA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A40B65B9-30DB-2BEA-1843-439633D018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AA6C270-CE42-0295-BD87-5812B59FBD4D}"/>
              </a:ext>
            </a:extLst>
          </p:cNvPr>
          <p:cNvSpPr>
            <a:spLocks noGrp="1"/>
          </p:cNvSpPr>
          <p:nvPr>
            <p:ph type="dt" sz="half" idx="10"/>
          </p:nvPr>
        </p:nvSpPr>
        <p:spPr/>
        <p:txBody>
          <a:bodyPr/>
          <a:lstStyle/>
          <a:p>
            <a:fld id="{044360C8-DB8C-49FB-81BB-AA17C982E68C}" type="datetimeFigureOut">
              <a:rPr lang="de-DE" smtClean="0"/>
              <a:t>18.03.2026</a:t>
            </a:fld>
            <a:endParaRPr lang="de-DE"/>
          </a:p>
        </p:txBody>
      </p:sp>
      <p:sp>
        <p:nvSpPr>
          <p:cNvPr id="6" name="Fußzeilenplatzhalter 5">
            <a:extLst>
              <a:ext uri="{FF2B5EF4-FFF2-40B4-BE49-F238E27FC236}">
                <a16:creationId xmlns:a16="http://schemas.microsoft.com/office/drawing/2014/main" id="{AA50C5A7-CF46-DC90-10A0-B18AF902288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7ECCEB-0C2D-F735-C0B4-2B0648B08D50}"/>
              </a:ext>
            </a:extLst>
          </p:cNvPr>
          <p:cNvSpPr>
            <a:spLocks noGrp="1"/>
          </p:cNvSpPr>
          <p:nvPr>
            <p:ph type="sldNum" sz="quarter" idx="12"/>
          </p:nvPr>
        </p:nvSpPr>
        <p:spPr/>
        <p:txBody>
          <a:bodyPr/>
          <a:lstStyle/>
          <a:p>
            <a:fld id="{DB136108-D76F-42D2-88A4-22B24D9B98A9}" type="slidenum">
              <a:rPr lang="de-DE" smtClean="0"/>
              <a:t>‹Nr.›</a:t>
            </a:fld>
            <a:endParaRPr lang="de-DE"/>
          </a:p>
        </p:txBody>
      </p:sp>
    </p:spTree>
    <p:extLst>
      <p:ext uri="{BB962C8B-B14F-4D97-AF65-F5344CB8AC3E}">
        <p14:creationId xmlns:p14="http://schemas.microsoft.com/office/powerpoint/2010/main" val="3301996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F9DD87-0A99-EE61-8D7F-202166E40D0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86A2AEBA-1309-D74D-3B42-46D3F9D054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DED7DFB6-1E87-7E3A-762D-56BF59FC15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88074AF-D42E-2903-FF01-109F8DCB0479}"/>
              </a:ext>
            </a:extLst>
          </p:cNvPr>
          <p:cNvSpPr>
            <a:spLocks noGrp="1"/>
          </p:cNvSpPr>
          <p:nvPr>
            <p:ph type="dt" sz="half" idx="10"/>
          </p:nvPr>
        </p:nvSpPr>
        <p:spPr/>
        <p:txBody>
          <a:bodyPr/>
          <a:lstStyle/>
          <a:p>
            <a:fld id="{044360C8-DB8C-49FB-81BB-AA17C982E68C}" type="datetimeFigureOut">
              <a:rPr lang="de-DE" smtClean="0"/>
              <a:t>18.03.2026</a:t>
            </a:fld>
            <a:endParaRPr lang="de-DE"/>
          </a:p>
        </p:txBody>
      </p:sp>
      <p:sp>
        <p:nvSpPr>
          <p:cNvPr id="6" name="Fußzeilenplatzhalter 5">
            <a:extLst>
              <a:ext uri="{FF2B5EF4-FFF2-40B4-BE49-F238E27FC236}">
                <a16:creationId xmlns:a16="http://schemas.microsoft.com/office/drawing/2014/main" id="{1AC4183B-1805-C8C6-EAE6-759C855BFE1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77A4B4B-44A9-A02F-450E-F425BBF6FA49}"/>
              </a:ext>
            </a:extLst>
          </p:cNvPr>
          <p:cNvSpPr>
            <a:spLocks noGrp="1"/>
          </p:cNvSpPr>
          <p:nvPr>
            <p:ph type="sldNum" sz="quarter" idx="12"/>
          </p:nvPr>
        </p:nvSpPr>
        <p:spPr/>
        <p:txBody>
          <a:bodyPr/>
          <a:lstStyle/>
          <a:p>
            <a:fld id="{DB136108-D76F-42D2-88A4-22B24D9B98A9}" type="slidenum">
              <a:rPr lang="de-DE" smtClean="0"/>
              <a:t>‹Nr.›</a:t>
            </a:fld>
            <a:endParaRPr lang="de-DE"/>
          </a:p>
        </p:txBody>
      </p:sp>
    </p:spTree>
    <p:extLst>
      <p:ext uri="{BB962C8B-B14F-4D97-AF65-F5344CB8AC3E}">
        <p14:creationId xmlns:p14="http://schemas.microsoft.com/office/powerpoint/2010/main" val="853468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23604C3-9DB5-7218-1437-2C973BBD01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E2CFD452-535A-FD30-21C8-719DEA13AA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02DF1E1-90D4-DBDD-F2E5-12A89AA1AE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44360C8-DB8C-49FB-81BB-AA17C982E68C}" type="datetimeFigureOut">
              <a:rPr lang="de-DE" smtClean="0"/>
              <a:t>18.03.2026</a:t>
            </a:fld>
            <a:endParaRPr lang="de-DE"/>
          </a:p>
        </p:txBody>
      </p:sp>
      <p:sp>
        <p:nvSpPr>
          <p:cNvPr id="5" name="Fußzeilenplatzhalter 4">
            <a:extLst>
              <a:ext uri="{FF2B5EF4-FFF2-40B4-BE49-F238E27FC236}">
                <a16:creationId xmlns:a16="http://schemas.microsoft.com/office/drawing/2014/main" id="{009FA0C5-F4E6-BB71-EAA8-B48DE268AE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919921FF-FC6E-8557-6418-CD572D4839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136108-D76F-42D2-88A4-22B24D9B98A9}" type="slidenum">
              <a:rPr lang="de-DE" smtClean="0"/>
              <a:t>‹Nr.›</a:t>
            </a:fld>
            <a:endParaRPr lang="de-DE"/>
          </a:p>
        </p:txBody>
      </p:sp>
    </p:spTree>
    <p:extLst>
      <p:ext uri="{BB962C8B-B14F-4D97-AF65-F5344CB8AC3E}">
        <p14:creationId xmlns:p14="http://schemas.microsoft.com/office/powerpoint/2010/main" val="3118442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E9D08255-CA41-AE19-B2CF-3465626B9DB8}"/>
              </a:ext>
            </a:extLst>
          </p:cNvPr>
          <p:cNvSpPr>
            <a:spLocks noGrp="1"/>
          </p:cNvSpPr>
          <p:nvPr>
            <p:ph type="subTitle" idx="1"/>
          </p:nvPr>
        </p:nvSpPr>
        <p:spPr>
          <a:xfrm>
            <a:off x="304800" y="2539996"/>
            <a:ext cx="9661236" cy="3029529"/>
          </a:xfrm>
        </p:spPr>
        <p:txBody>
          <a:bodyPr>
            <a:normAutofit/>
          </a:bodyPr>
          <a:lstStyle/>
          <a:p>
            <a:pPr>
              <a:lnSpc>
                <a:spcPct val="115000"/>
              </a:lnSpc>
              <a:spcAft>
                <a:spcPts val="800"/>
              </a:spcAft>
            </a:pPr>
            <a:r>
              <a:rPr lang="de-DE" sz="1800" b="1" kern="100" dirty="0">
                <a:effectLst/>
                <a:latin typeface="Calibri" panose="020F0502020204030204" pitchFamily="34" charset="0"/>
                <a:ea typeface="Calibri" panose="020F0502020204030204" pitchFamily="34" charset="0"/>
                <a:cs typeface="Calibri" panose="020F0502020204030204" pitchFamily="34" charset="0"/>
              </a:rPr>
              <a:t>Zitat Anlage 3 (zu § 24 Absatz 3) Standortauswahlgesetz - Kriterium zur Bewertung der räumlichen Charakterisierbarkeit: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de-DE" sz="1800" kern="100" dirty="0">
                <a:effectLst/>
                <a:latin typeface="Calibri" panose="020F0502020204030204" pitchFamily="34" charset="0"/>
                <a:ea typeface="Calibri" panose="020F0502020204030204" pitchFamily="34" charset="0"/>
                <a:cs typeface="Calibri" panose="020F0502020204030204" pitchFamily="34" charset="0"/>
              </a:rPr>
              <a:t>„Die räumliche Charakterisierung der wesentlichen geologischen Barrieren, die direkt oder indirekt den sicheren Einschluss der radioaktiven Abfälle gewährleisten, insbesondere des vorgesehenen einschlusswirksamen Gebirgsbereichs oder des Einlagerungsbereichs, soll möglichst zuverlässig möglich sein. </a:t>
            </a:r>
            <a:r>
              <a:rPr lang="de-DE" sz="1800" b="1" kern="100" dirty="0">
                <a:effectLst/>
                <a:latin typeface="Calibri" panose="020F0502020204030204" pitchFamily="34" charset="0"/>
                <a:ea typeface="Calibri" panose="020F0502020204030204" pitchFamily="34" charset="0"/>
                <a:cs typeface="Calibri" panose="020F0502020204030204" pitchFamily="34" charset="0"/>
              </a:rPr>
              <a:t>Bewertungsrelevante Eigenschaften hierfür sind die </a:t>
            </a:r>
            <a:r>
              <a:rPr lang="de-DE" sz="1800" b="1" kern="100" dirty="0" err="1">
                <a:effectLst/>
                <a:latin typeface="Calibri" panose="020F0502020204030204" pitchFamily="34" charset="0"/>
                <a:ea typeface="Calibri" panose="020F0502020204030204" pitchFamily="34" charset="0"/>
                <a:cs typeface="Calibri" panose="020F0502020204030204" pitchFamily="34" charset="0"/>
              </a:rPr>
              <a:t>Ermittelbarkeit</a:t>
            </a:r>
            <a:r>
              <a:rPr lang="de-DE" sz="1800" b="1" kern="100" dirty="0">
                <a:effectLst/>
                <a:latin typeface="Calibri" panose="020F0502020204030204" pitchFamily="34" charset="0"/>
                <a:ea typeface="Calibri" panose="020F0502020204030204" pitchFamily="34" charset="0"/>
                <a:cs typeface="Calibri" panose="020F0502020204030204" pitchFamily="34" charset="0"/>
              </a:rPr>
              <a:t> der relevanten Gesteinstypen und ihrer Eigenschaften sowie die Übertragbarkeit dieser Eigenschaften </a:t>
            </a:r>
            <a:r>
              <a:rPr lang="de-DE" sz="1800" kern="100" dirty="0">
                <a:effectLst/>
                <a:latin typeface="Calibri" panose="020F0502020204030204" pitchFamily="34" charset="0"/>
                <a:ea typeface="Calibri" panose="020F0502020204030204" pitchFamily="34" charset="0"/>
                <a:cs typeface="Calibri" panose="020F0502020204030204" pitchFamily="34" charset="0"/>
              </a:rPr>
              <a:t>nach der untenstehenden Tabelle.“ (Hervorhebung W.E.)</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1181F843-FAFF-2079-5331-88C43C480E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692" t="-31" r="-9" b="-31"/>
          <a:stretch/>
        </p:blipFill>
        <p:spPr bwMode="auto">
          <a:xfrm>
            <a:off x="7860145" y="22949"/>
            <a:ext cx="4275424" cy="201828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4083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181F843-FAFF-2079-5331-88C43C480E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692" t="-31" r="-9" b="-31"/>
          <a:stretch/>
        </p:blipFill>
        <p:spPr bwMode="auto">
          <a:xfrm>
            <a:off x="9735127" y="22950"/>
            <a:ext cx="2400442" cy="113317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13" name="Tabelle 12">
            <a:extLst>
              <a:ext uri="{FF2B5EF4-FFF2-40B4-BE49-F238E27FC236}">
                <a16:creationId xmlns:a16="http://schemas.microsoft.com/office/drawing/2014/main" id="{FBE631D2-7516-F249-231C-53E795453889}"/>
              </a:ext>
            </a:extLst>
          </p:cNvPr>
          <p:cNvGraphicFramePr>
            <a:graphicFrameLocks noGrp="1"/>
          </p:cNvGraphicFramePr>
          <p:nvPr>
            <p:extLst>
              <p:ext uri="{D42A27DB-BD31-4B8C-83A1-F6EECF244321}">
                <p14:modId xmlns:p14="http://schemas.microsoft.com/office/powerpoint/2010/main" val="2074169262"/>
              </p:ext>
            </p:extLst>
          </p:nvPr>
        </p:nvGraphicFramePr>
        <p:xfrm>
          <a:off x="1186812" y="1610532"/>
          <a:ext cx="5754370" cy="707264"/>
        </p:xfrm>
        <a:graphic>
          <a:graphicData uri="http://schemas.openxmlformats.org/drawingml/2006/table">
            <a:tbl>
              <a:tblPr>
                <a:tableStyleId>{5C22544A-7EE6-4342-B048-85BDC9FD1C3A}</a:tableStyleId>
              </a:tblPr>
              <a:tblGrid>
                <a:gridCol w="2877185">
                  <a:extLst>
                    <a:ext uri="{9D8B030D-6E8A-4147-A177-3AD203B41FA5}">
                      <a16:colId xmlns:a16="http://schemas.microsoft.com/office/drawing/2014/main" val="3018343475"/>
                    </a:ext>
                  </a:extLst>
                </a:gridCol>
                <a:gridCol w="2877185">
                  <a:extLst>
                    <a:ext uri="{9D8B030D-6E8A-4147-A177-3AD203B41FA5}">
                      <a16:colId xmlns:a16="http://schemas.microsoft.com/office/drawing/2014/main" val="946542631"/>
                    </a:ext>
                  </a:extLst>
                </a:gridCol>
              </a:tblGrid>
              <a:tr h="0">
                <a:tc>
                  <a:txBody>
                    <a:bodyPr/>
                    <a:lstStyle/>
                    <a:p>
                      <a:pPr>
                        <a:lnSpc>
                          <a:spcPct val="115000"/>
                        </a:lnSpc>
                        <a:spcAft>
                          <a:spcPts val="1000"/>
                        </a:spcAft>
                      </a:pPr>
                      <a:r>
                        <a:rPr lang="de-DE" sz="1400" kern="100">
                          <a:effectLst/>
                        </a:rPr>
                        <a:t>günstig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de-DE" sz="1400" kern="100" dirty="0">
                          <a:effectLst/>
                        </a:rPr>
                        <a:t>ungünstig</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134171"/>
                  </a:ext>
                </a:extLst>
              </a:tr>
              <a:tr h="0">
                <a:tc>
                  <a:txBody>
                    <a:bodyPr/>
                    <a:lstStyle/>
                    <a:p>
                      <a:pPr>
                        <a:lnSpc>
                          <a:spcPct val="115000"/>
                        </a:lnSpc>
                        <a:spcAft>
                          <a:spcPts val="1000"/>
                        </a:spcAft>
                      </a:pPr>
                      <a:r>
                        <a:rPr lang="de-DE" sz="1400" kern="100">
                          <a:effectLst/>
                        </a:rPr>
                        <a:t>gering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de-DE" sz="1400" kern="100" dirty="0">
                          <a:effectLst/>
                        </a:rPr>
                        <a:t>erheblich und/oder nicht zuverlässig erhebbar</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419203"/>
                  </a:ext>
                </a:extLst>
              </a:tr>
            </a:tbl>
          </a:graphicData>
        </a:graphic>
      </p:graphicFrame>
      <p:sp>
        <p:nvSpPr>
          <p:cNvPr id="14" name="Rectangle 3">
            <a:extLst>
              <a:ext uri="{FF2B5EF4-FFF2-40B4-BE49-F238E27FC236}">
                <a16:creationId xmlns:a16="http://schemas.microsoft.com/office/drawing/2014/main" id="{9BCC2B99-2AEF-88AF-6420-BDB541EB24C2}"/>
              </a:ext>
            </a:extLst>
          </p:cNvPr>
          <p:cNvSpPr>
            <a:spLocks noGrp="1" noChangeArrowheads="1"/>
          </p:cNvSpPr>
          <p:nvPr>
            <p:ph type="subTitle" idx="1"/>
          </p:nvPr>
        </p:nvSpPr>
        <p:spPr bwMode="auto">
          <a:xfrm>
            <a:off x="1103688" y="1199938"/>
            <a:ext cx="644894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4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Variationsbreite der Eigenschaften der Gesteinstypen im Endlagerbereich</a:t>
            </a:r>
          </a:p>
        </p:txBody>
      </p:sp>
      <p:sp>
        <p:nvSpPr>
          <p:cNvPr id="17" name="Textfeld 16">
            <a:extLst>
              <a:ext uri="{FF2B5EF4-FFF2-40B4-BE49-F238E27FC236}">
                <a16:creationId xmlns:a16="http://schemas.microsoft.com/office/drawing/2014/main" id="{6B88B8CF-AE2E-DA0E-19F6-E36AA6E0BF6A}"/>
              </a:ext>
            </a:extLst>
          </p:cNvPr>
          <p:cNvSpPr txBox="1"/>
          <p:nvPr/>
        </p:nvSpPr>
        <p:spPr>
          <a:xfrm>
            <a:off x="1103688" y="2519197"/>
            <a:ext cx="7473264" cy="307777"/>
          </a:xfrm>
          <a:prstGeom prst="rect">
            <a:avLst/>
          </a:prstGeom>
          <a:noFill/>
        </p:spPr>
        <p:txBody>
          <a:bodyPr wrap="none" rtlCol="0">
            <a:spAutoFit/>
          </a:bodyPr>
          <a:lstStyle/>
          <a:p>
            <a:r>
              <a:rPr lang="de-DE"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Räumliche Verteilung der Gesteinstypen im Endlagerbereich und ihrer Eigenschaften</a:t>
            </a:r>
            <a:endParaRPr lang="de-DE" sz="14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18" name="Tabelle 17">
            <a:extLst>
              <a:ext uri="{FF2B5EF4-FFF2-40B4-BE49-F238E27FC236}">
                <a16:creationId xmlns:a16="http://schemas.microsoft.com/office/drawing/2014/main" id="{6D57383E-CE56-682D-C3DE-A2B50AE5D6BD}"/>
              </a:ext>
            </a:extLst>
          </p:cNvPr>
          <p:cNvGraphicFramePr>
            <a:graphicFrameLocks noGrp="1"/>
          </p:cNvGraphicFramePr>
          <p:nvPr>
            <p:extLst>
              <p:ext uri="{D42A27DB-BD31-4B8C-83A1-F6EECF244321}">
                <p14:modId xmlns:p14="http://schemas.microsoft.com/office/powerpoint/2010/main" val="2060720187"/>
              </p:ext>
            </p:extLst>
          </p:nvPr>
        </p:nvGraphicFramePr>
        <p:xfrm>
          <a:off x="1186812" y="2886262"/>
          <a:ext cx="5754370" cy="707264"/>
        </p:xfrm>
        <a:graphic>
          <a:graphicData uri="http://schemas.openxmlformats.org/drawingml/2006/table">
            <a:tbl>
              <a:tblPr>
                <a:tableStyleId>{5C22544A-7EE6-4342-B048-85BDC9FD1C3A}</a:tableStyleId>
              </a:tblPr>
              <a:tblGrid>
                <a:gridCol w="2877185">
                  <a:extLst>
                    <a:ext uri="{9D8B030D-6E8A-4147-A177-3AD203B41FA5}">
                      <a16:colId xmlns:a16="http://schemas.microsoft.com/office/drawing/2014/main" val="2267582836"/>
                    </a:ext>
                  </a:extLst>
                </a:gridCol>
                <a:gridCol w="2877185">
                  <a:extLst>
                    <a:ext uri="{9D8B030D-6E8A-4147-A177-3AD203B41FA5}">
                      <a16:colId xmlns:a16="http://schemas.microsoft.com/office/drawing/2014/main" val="413152010"/>
                    </a:ext>
                  </a:extLst>
                </a:gridCol>
              </a:tblGrid>
              <a:tr h="0">
                <a:tc>
                  <a:txBody>
                    <a:bodyPr/>
                    <a:lstStyle/>
                    <a:p>
                      <a:pPr>
                        <a:lnSpc>
                          <a:spcPct val="115000"/>
                        </a:lnSpc>
                        <a:spcAft>
                          <a:spcPts val="1000"/>
                        </a:spcAft>
                      </a:pPr>
                      <a:r>
                        <a:rPr lang="de-DE" sz="1400" kern="100">
                          <a:effectLst/>
                        </a:rPr>
                        <a:t>günstig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de-DE" sz="1400" kern="100">
                          <a:effectLst/>
                        </a:rPr>
                        <a:t>ungünstig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1852572"/>
                  </a:ext>
                </a:extLst>
              </a:tr>
              <a:tr h="0">
                <a:tc>
                  <a:txBody>
                    <a:bodyPr/>
                    <a:lstStyle/>
                    <a:p>
                      <a:pPr>
                        <a:lnSpc>
                          <a:spcPct val="115000"/>
                        </a:lnSpc>
                        <a:spcAft>
                          <a:spcPts val="1000"/>
                        </a:spcAft>
                      </a:pPr>
                      <a:r>
                        <a:rPr lang="de-DE" sz="1400" kern="100">
                          <a:effectLst/>
                        </a:rPr>
                        <a:t>gleichmäßig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de-DE" sz="1400" kern="100" dirty="0">
                          <a:effectLst/>
                        </a:rPr>
                        <a:t>diskontinuierlich, nicht ausreichend genau vorhersagbar</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6170735"/>
                  </a:ext>
                </a:extLst>
              </a:tr>
            </a:tbl>
          </a:graphicData>
        </a:graphic>
      </p:graphicFrame>
      <p:sp>
        <p:nvSpPr>
          <p:cNvPr id="19" name="Textfeld 18">
            <a:extLst>
              <a:ext uri="{FF2B5EF4-FFF2-40B4-BE49-F238E27FC236}">
                <a16:creationId xmlns:a16="http://schemas.microsoft.com/office/drawing/2014/main" id="{305EE57F-9C1B-644A-8551-BD8E96B709D9}"/>
              </a:ext>
            </a:extLst>
          </p:cNvPr>
          <p:cNvSpPr txBox="1"/>
          <p:nvPr/>
        </p:nvSpPr>
        <p:spPr>
          <a:xfrm>
            <a:off x="1154432" y="3897744"/>
            <a:ext cx="5721438" cy="307777"/>
          </a:xfrm>
          <a:prstGeom prst="rect">
            <a:avLst/>
          </a:prstGeom>
          <a:noFill/>
        </p:spPr>
        <p:txBody>
          <a:bodyPr wrap="none" rtlCol="0">
            <a:spAutoFit/>
          </a:bodyPr>
          <a:lstStyle/>
          <a:p>
            <a:r>
              <a:rPr lang="de-DE"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Ausmaß der tektonischen Überprägung der geologischen</a:t>
            </a:r>
            <a:r>
              <a:rPr lang="de-DE" sz="1400" dirty="0">
                <a:effectLst/>
                <a:latin typeface="Arial" panose="020B0604020202020204" pitchFamily="34" charset="0"/>
                <a:ea typeface="Calibri" panose="020F0502020204030204" pitchFamily="34" charset="0"/>
                <a:cs typeface="Arial" panose="020B0604020202020204" pitchFamily="34" charset="0"/>
              </a:rPr>
              <a:t> </a:t>
            </a:r>
            <a:r>
              <a:rPr lang="de-DE" sz="1400" b="1" dirty="0">
                <a:effectLst/>
                <a:latin typeface="Arial" panose="020B0604020202020204" pitchFamily="34" charset="0"/>
                <a:ea typeface="Calibri" panose="020F0502020204030204" pitchFamily="34" charset="0"/>
                <a:cs typeface="Arial" panose="020B0604020202020204" pitchFamily="34" charset="0"/>
              </a:rPr>
              <a:t>Einheit</a:t>
            </a:r>
          </a:p>
        </p:txBody>
      </p:sp>
      <p:graphicFrame>
        <p:nvGraphicFramePr>
          <p:cNvPr id="20" name="Tabelle 19">
            <a:extLst>
              <a:ext uri="{FF2B5EF4-FFF2-40B4-BE49-F238E27FC236}">
                <a16:creationId xmlns:a16="http://schemas.microsoft.com/office/drawing/2014/main" id="{090E90EA-669D-BFB8-5C7F-25783CB9F083}"/>
              </a:ext>
            </a:extLst>
          </p:cNvPr>
          <p:cNvGraphicFramePr>
            <a:graphicFrameLocks noGrp="1"/>
          </p:cNvGraphicFramePr>
          <p:nvPr>
            <p:extLst>
              <p:ext uri="{D42A27DB-BD31-4B8C-83A1-F6EECF244321}">
                <p14:modId xmlns:p14="http://schemas.microsoft.com/office/powerpoint/2010/main" val="3997581921"/>
              </p:ext>
            </p:extLst>
          </p:nvPr>
        </p:nvGraphicFramePr>
        <p:xfrm>
          <a:off x="1186812" y="4205521"/>
          <a:ext cx="5754370" cy="707264"/>
        </p:xfrm>
        <a:graphic>
          <a:graphicData uri="http://schemas.openxmlformats.org/drawingml/2006/table">
            <a:tbl>
              <a:tblPr>
                <a:tableStyleId>{5C22544A-7EE6-4342-B048-85BDC9FD1C3A}</a:tableStyleId>
              </a:tblPr>
              <a:tblGrid>
                <a:gridCol w="2877185">
                  <a:extLst>
                    <a:ext uri="{9D8B030D-6E8A-4147-A177-3AD203B41FA5}">
                      <a16:colId xmlns:a16="http://schemas.microsoft.com/office/drawing/2014/main" val="1946902177"/>
                    </a:ext>
                  </a:extLst>
                </a:gridCol>
                <a:gridCol w="2877185">
                  <a:extLst>
                    <a:ext uri="{9D8B030D-6E8A-4147-A177-3AD203B41FA5}">
                      <a16:colId xmlns:a16="http://schemas.microsoft.com/office/drawing/2014/main" val="559844885"/>
                    </a:ext>
                  </a:extLst>
                </a:gridCol>
              </a:tblGrid>
              <a:tr h="0">
                <a:tc>
                  <a:txBody>
                    <a:bodyPr/>
                    <a:lstStyle/>
                    <a:p>
                      <a:pPr>
                        <a:lnSpc>
                          <a:spcPct val="115000"/>
                        </a:lnSpc>
                        <a:spcAft>
                          <a:spcPts val="1000"/>
                        </a:spcAft>
                      </a:pPr>
                      <a:r>
                        <a:rPr lang="de-DE" sz="1400" kern="100">
                          <a:effectLst/>
                        </a:rPr>
                        <a:t>günstig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de-DE" sz="1400" kern="100">
                          <a:effectLst/>
                        </a:rPr>
                        <a:t>ungünstig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6091041"/>
                  </a:ext>
                </a:extLst>
              </a:tr>
              <a:tr h="0">
                <a:tc>
                  <a:txBody>
                    <a:bodyPr/>
                    <a:lstStyle/>
                    <a:p>
                      <a:pPr>
                        <a:lnSpc>
                          <a:spcPct val="115000"/>
                        </a:lnSpc>
                        <a:spcAft>
                          <a:spcPts val="1000"/>
                        </a:spcAft>
                      </a:pPr>
                      <a:r>
                        <a:rPr lang="de-DE" sz="1400" kern="100">
                          <a:effectLst/>
                        </a:rPr>
                        <a:t>weitgehend ungestört, Abstand größer als 3 km vom Rand des ewG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de-DE" sz="1400" kern="100" dirty="0">
                          <a:effectLst/>
                        </a:rPr>
                        <a:t>gestört, gefaltet, </a:t>
                      </a:r>
                      <a:r>
                        <a:rPr lang="de-DE" sz="1400" kern="100" dirty="0" err="1">
                          <a:effectLst/>
                        </a:rPr>
                        <a:t>zerblockt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1438916"/>
                  </a:ext>
                </a:extLst>
              </a:tr>
            </a:tbl>
          </a:graphicData>
        </a:graphic>
      </p:graphicFrame>
      <p:sp>
        <p:nvSpPr>
          <p:cNvPr id="21" name="Textfeld 20">
            <a:extLst>
              <a:ext uri="{FF2B5EF4-FFF2-40B4-BE49-F238E27FC236}">
                <a16:creationId xmlns:a16="http://schemas.microsoft.com/office/drawing/2014/main" id="{FF344AA9-A9AE-DB41-1CAA-7BA3CBB66985}"/>
              </a:ext>
            </a:extLst>
          </p:cNvPr>
          <p:cNvSpPr txBox="1"/>
          <p:nvPr/>
        </p:nvSpPr>
        <p:spPr>
          <a:xfrm>
            <a:off x="1186812" y="5099909"/>
            <a:ext cx="3312125" cy="307777"/>
          </a:xfrm>
          <a:prstGeom prst="rect">
            <a:avLst/>
          </a:prstGeom>
          <a:noFill/>
        </p:spPr>
        <p:txBody>
          <a:bodyPr wrap="none" rtlCol="0">
            <a:spAutoFit/>
          </a:bodyPr>
          <a:lstStyle/>
          <a:p>
            <a:r>
              <a:rPr lang="de-DE" sz="1400" b="1" dirty="0">
                <a:effectLst/>
                <a:latin typeface="Arial" panose="020B0604020202020204" pitchFamily="34" charset="0"/>
                <a:ea typeface="Calibri" panose="020F0502020204030204" pitchFamily="34" charset="0"/>
                <a:cs typeface="Arial" panose="020B0604020202020204" pitchFamily="34" charset="0"/>
              </a:rPr>
              <a:t>Gesteinsausbildung (Gesteinsfazies)</a:t>
            </a:r>
          </a:p>
        </p:txBody>
      </p:sp>
      <p:graphicFrame>
        <p:nvGraphicFramePr>
          <p:cNvPr id="22" name="Tabelle 21">
            <a:extLst>
              <a:ext uri="{FF2B5EF4-FFF2-40B4-BE49-F238E27FC236}">
                <a16:creationId xmlns:a16="http://schemas.microsoft.com/office/drawing/2014/main" id="{4F1AB5AF-61F8-469D-FF2F-D7B942FA3195}"/>
              </a:ext>
            </a:extLst>
          </p:cNvPr>
          <p:cNvGraphicFramePr>
            <a:graphicFrameLocks noGrp="1"/>
          </p:cNvGraphicFramePr>
          <p:nvPr>
            <p:extLst>
              <p:ext uri="{D42A27DB-BD31-4B8C-83A1-F6EECF244321}">
                <p14:modId xmlns:p14="http://schemas.microsoft.com/office/powerpoint/2010/main" val="3294528408"/>
              </p:ext>
            </p:extLst>
          </p:nvPr>
        </p:nvGraphicFramePr>
        <p:xfrm>
          <a:off x="1186812" y="5457991"/>
          <a:ext cx="5754370" cy="707264"/>
        </p:xfrm>
        <a:graphic>
          <a:graphicData uri="http://schemas.openxmlformats.org/drawingml/2006/table">
            <a:tbl>
              <a:tblPr>
                <a:tableStyleId>{5C22544A-7EE6-4342-B048-85BDC9FD1C3A}</a:tableStyleId>
              </a:tblPr>
              <a:tblGrid>
                <a:gridCol w="2877185">
                  <a:extLst>
                    <a:ext uri="{9D8B030D-6E8A-4147-A177-3AD203B41FA5}">
                      <a16:colId xmlns:a16="http://schemas.microsoft.com/office/drawing/2014/main" val="373012149"/>
                    </a:ext>
                  </a:extLst>
                </a:gridCol>
                <a:gridCol w="2877185">
                  <a:extLst>
                    <a:ext uri="{9D8B030D-6E8A-4147-A177-3AD203B41FA5}">
                      <a16:colId xmlns:a16="http://schemas.microsoft.com/office/drawing/2014/main" val="310938716"/>
                    </a:ext>
                  </a:extLst>
                </a:gridCol>
              </a:tblGrid>
              <a:tr h="0">
                <a:tc>
                  <a:txBody>
                    <a:bodyPr/>
                    <a:lstStyle/>
                    <a:p>
                      <a:pPr>
                        <a:lnSpc>
                          <a:spcPct val="115000"/>
                        </a:lnSpc>
                        <a:spcAft>
                          <a:spcPts val="1000"/>
                        </a:spcAft>
                      </a:pPr>
                      <a:r>
                        <a:rPr lang="de-DE" sz="1400" kern="100">
                          <a:effectLst/>
                        </a:rPr>
                        <a:t>günstig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de-DE" sz="1400" kern="100">
                          <a:effectLst/>
                        </a:rPr>
                        <a:t>ungünstig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9522233"/>
                  </a:ext>
                </a:extLst>
              </a:tr>
              <a:tr h="0">
                <a:tc>
                  <a:txBody>
                    <a:bodyPr/>
                    <a:lstStyle/>
                    <a:p>
                      <a:pPr>
                        <a:lnSpc>
                          <a:spcPct val="115000"/>
                        </a:lnSpc>
                        <a:spcAft>
                          <a:spcPts val="1000"/>
                        </a:spcAft>
                      </a:pPr>
                      <a:r>
                        <a:rPr lang="de-DE" sz="1400" kern="100">
                          <a:effectLst/>
                        </a:rPr>
                        <a:t>Fazies regional einheitlich</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de-DE" sz="1400" kern="100" dirty="0">
                          <a:effectLst/>
                        </a:rPr>
                        <a:t>Fazies nach nicht bekanntem Muster wechselnd</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3374348"/>
                  </a:ext>
                </a:extLst>
              </a:tr>
            </a:tbl>
          </a:graphicData>
        </a:graphic>
      </p:graphicFrame>
    </p:spTree>
    <p:extLst>
      <p:ext uri="{BB962C8B-B14F-4D97-AF65-F5344CB8AC3E}">
        <p14:creationId xmlns:p14="http://schemas.microsoft.com/office/powerpoint/2010/main" val="4237547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181F843-FAFF-2079-5331-88C43C480E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692" t="-31" r="-9" b="-31"/>
          <a:stretch/>
        </p:blipFill>
        <p:spPr bwMode="auto">
          <a:xfrm>
            <a:off x="9735127" y="22950"/>
            <a:ext cx="2400442" cy="113317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Untertitel 1">
            <a:extLst>
              <a:ext uri="{FF2B5EF4-FFF2-40B4-BE49-F238E27FC236}">
                <a16:creationId xmlns:a16="http://schemas.microsoft.com/office/drawing/2014/main" id="{06E1406E-D25F-D5DC-DC93-4A70627A432B}"/>
              </a:ext>
            </a:extLst>
          </p:cNvPr>
          <p:cNvSpPr>
            <a:spLocks noGrp="1"/>
          </p:cNvSpPr>
          <p:nvPr>
            <p:ph type="subTitle" idx="1"/>
          </p:nvPr>
        </p:nvSpPr>
        <p:spPr>
          <a:xfrm>
            <a:off x="591127" y="156873"/>
            <a:ext cx="9144000" cy="6373235"/>
          </a:xfrm>
        </p:spPr>
        <p:txBody>
          <a:bodyPr>
            <a:noAutofit/>
          </a:bodyPr>
          <a:lstStyle/>
          <a:p>
            <a:pPr>
              <a:lnSpc>
                <a:spcPct val="115000"/>
              </a:lnSpc>
              <a:spcAft>
                <a:spcPts val="800"/>
              </a:spcAft>
            </a:pPr>
            <a:r>
              <a:rPr lang="de-DE" sz="1800" b="1" kern="100" dirty="0">
                <a:effectLst/>
                <a:latin typeface="Arial" panose="020B0604020202020204" pitchFamily="34" charset="0"/>
                <a:ea typeface="Calibri" panose="020F0502020204030204" pitchFamily="34" charset="0"/>
                <a:cs typeface="Arial" panose="020B0604020202020204" pitchFamily="34" charset="0"/>
              </a:rPr>
              <a:t>ESK – Papier (S. 18) – Auslegung der Anlage 3 zu § 24 Absatz 3 </a:t>
            </a:r>
            <a:r>
              <a:rPr lang="de-DE" sz="1800" b="1" kern="100" dirty="0" err="1">
                <a:effectLst/>
                <a:latin typeface="Arial" panose="020B0604020202020204" pitchFamily="34" charset="0"/>
                <a:ea typeface="Calibri" panose="020F0502020204030204" pitchFamily="34" charset="0"/>
                <a:cs typeface="Arial" panose="020B0604020202020204" pitchFamily="34" charset="0"/>
              </a:rPr>
              <a:t>StandAG</a:t>
            </a:r>
            <a:endParaRPr lang="de-DE" sz="1800" b="1"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pPr>
            <a:r>
              <a:rPr lang="de-DE" sz="1400" kern="100" dirty="0">
                <a:effectLst/>
                <a:latin typeface="Arial" panose="020B0604020202020204" pitchFamily="34" charset="0"/>
                <a:ea typeface="Calibri" panose="020F0502020204030204" pitchFamily="34" charset="0"/>
                <a:cs typeface="Arial" panose="020B0604020202020204" pitchFamily="34" charset="0"/>
              </a:rPr>
              <a:t>Nur </a:t>
            </a:r>
            <a:r>
              <a:rPr lang="de-DE" sz="1400" b="1" i="1" kern="100" dirty="0">
                <a:effectLst/>
                <a:latin typeface="Arial" panose="020B0604020202020204" pitchFamily="34" charset="0"/>
                <a:ea typeface="Calibri" panose="020F0502020204030204" pitchFamily="34" charset="0"/>
                <a:cs typeface="Arial" panose="020B0604020202020204" pitchFamily="34" charset="0"/>
              </a:rPr>
              <a:t>„wenige Erkundungsmaßnahmen reichen, um große Gebiete zu charakterisieren“…</a:t>
            </a:r>
            <a:r>
              <a:rPr lang="de-DE" sz="1400" kern="100" dirty="0">
                <a:effectLst/>
                <a:latin typeface="Arial" panose="020B0604020202020204" pitchFamily="34" charset="0"/>
                <a:ea typeface="Calibri" panose="020F0502020204030204" pitchFamily="34" charset="0"/>
                <a:cs typeface="Arial" panose="020B0604020202020204" pitchFamily="34" charset="0"/>
              </a:rPr>
              <a:t> </a:t>
            </a:r>
            <a:endParaRPr lang="de-DE"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pPr>
            <a:r>
              <a:rPr lang="de-DE" sz="1400" kern="100" dirty="0">
                <a:effectLst/>
                <a:latin typeface="Arial" panose="020B0604020202020204" pitchFamily="34" charset="0"/>
                <a:ea typeface="Calibri" panose="020F0502020204030204" pitchFamily="34" charset="0"/>
                <a:cs typeface="Arial" panose="020B0604020202020204" pitchFamily="34" charset="0"/>
              </a:rPr>
              <a:t>Doch das steht so nicht im Gesetz</a:t>
            </a:r>
            <a:endParaRPr lang="de-DE"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pPr>
            <a:r>
              <a:rPr lang="de-DE" sz="1400" b="1" i="1" kern="100" dirty="0">
                <a:effectLst/>
                <a:latin typeface="Arial" panose="020B0604020202020204" pitchFamily="34" charset="0"/>
                <a:ea typeface="Calibri" panose="020F0502020204030204" pitchFamily="34" charset="0"/>
                <a:cs typeface="Arial" panose="020B0604020202020204" pitchFamily="34" charset="0"/>
              </a:rPr>
              <a:t>„Gesamtaufwand für eine ausreichende Erkundung</a:t>
            </a:r>
            <a:r>
              <a:rPr lang="de-DE" sz="1400" kern="100" dirty="0">
                <a:effectLst/>
                <a:latin typeface="Arial" panose="020B0604020202020204" pitchFamily="34" charset="0"/>
                <a:ea typeface="Calibri" panose="020F0502020204030204" pitchFamily="34" charset="0"/>
                <a:cs typeface="Arial" panose="020B0604020202020204" pitchFamily="34" charset="0"/>
              </a:rPr>
              <a:t> </a:t>
            </a:r>
            <a:r>
              <a:rPr lang="de-DE" sz="1400" b="1" i="1" kern="100" dirty="0">
                <a:effectLst/>
                <a:latin typeface="Arial" panose="020B0604020202020204" pitchFamily="34" charset="0"/>
                <a:ea typeface="Calibri" panose="020F0502020204030204" pitchFamily="34" charset="0"/>
                <a:cs typeface="Arial" panose="020B0604020202020204" pitchFamily="34" charset="0"/>
              </a:rPr>
              <a:t>vergleichsweise gering“-</a:t>
            </a:r>
            <a:r>
              <a:rPr lang="de-DE" sz="1400" kern="100" dirty="0">
                <a:effectLst/>
                <a:latin typeface="Arial" panose="020B0604020202020204" pitchFamily="34" charset="0"/>
                <a:ea typeface="Calibri" panose="020F0502020204030204" pitchFamily="34" charset="0"/>
                <a:cs typeface="Arial" panose="020B0604020202020204" pitchFamily="34" charset="0"/>
              </a:rPr>
              <a:t> das geht in die gleiche Richtung, denn wenn der Aufwand für Salz und/oder Kristallin höher ist, fallen diese Gesteine heraus</a:t>
            </a:r>
            <a:endParaRPr lang="de-DE"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pPr>
            <a:r>
              <a:rPr lang="de-DE" sz="1400" kern="100" dirty="0">
                <a:effectLst/>
                <a:latin typeface="Arial" panose="020B0604020202020204" pitchFamily="34" charset="0"/>
                <a:ea typeface="Calibri" panose="020F0502020204030204" pitchFamily="34" charset="0"/>
                <a:cs typeface="Arial" panose="020B0604020202020204" pitchFamily="34" charset="0"/>
              </a:rPr>
              <a:t>Doch das steht so nicht im Gesetz</a:t>
            </a:r>
            <a:endParaRPr lang="de-DE"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pPr>
            <a:r>
              <a:rPr lang="de-DE" sz="1400" b="1" i="1" kern="100" dirty="0">
                <a:effectLst/>
                <a:latin typeface="Arial" panose="020B0604020202020204" pitchFamily="34" charset="0"/>
                <a:ea typeface="Calibri" panose="020F0502020204030204" pitchFamily="34" charset="0"/>
                <a:cs typeface="Arial" panose="020B0604020202020204" pitchFamily="34" charset="0"/>
              </a:rPr>
              <a:t>„Nur etablierte Erkundungsmaßnahmen von über Tage erforderlich“</a:t>
            </a:r>
            <a:r>
              <a:rPr lang="de-DE" sz="1400" kern="100" dirty="0">
                <a:effectLst/>
                <a:latin typeface="Arial" panose="020B0604020202020204" pitchFamily="34" charset="0"/>
                <a:ea typeface="Calibri" panose="020F0502020204030204" pitchFamily="34" charset="0"/>
                <a:cs typeface="Arial" panose="020B0604020202020204" pitchFamily="34" charset="0"/>
              </a:rPr>
              <a:t>– d.h. laut ESK nur Bohrungen (inclusive Geo-Radar) und Seismik – aus der Gorleben-Geschichte aber geht u.a. hervor, dass ein Erkundungsbergwerk sehr wohl eine „etablierte“ Erkundungsmaßnahme ist/war (?)</a:t>
            </a:r>
            <a:endParaRPr lang="de-DE"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pPr>
            <a:r>
              <a:rPr lang="de-DE" sz="1400" b="1" i="1" kern="100" dirty="0">
                <a:effectLst/>
                <a:latin typeface="Arial" panose="020B0604020202020204" pitchFamily="34" charset="0"/>
                <a:ea typeface="Calibri" panose="020F0502020204030204" pitchFamily="34" charset="0"/>
                <a:cs typeface="Arial" panose="020B0604020202020204" pitchFamily="34" charset="0"/>
              </a:rPr>
              <a:t>„sicherheitsrelevante Aussagen aus Messungen direkt ableitbar (Unmittelbarkeit)“</a:t>
            </a:r>
            <a:endParaRPr lang="de-DE"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pPr>
            <a:r>
              <a:rPr lang="de-DE" sz="1400" kern="100" dirty="0">
                <a:effectLst/>
                <a:latin typeface="Arial" panose="020B0604020202020204" pitchFamily="34" charset="0"/>
                <a:ea typeface="Calibri" panose="020F0502020204030204" pitchFamily="34" charset="0"/>
                <a:cs typeface="Arial" panose="020B0604020202020204" pitchFamily="34" charset="0"/>
              </a:rPr>
              <a:t>Das schließt Erkundungsbergwerke aus und steht so nicht im Gesetz </a:t>
            </a:r>
            <a:endParaRPr lang="de-DE"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pPr>
            <a:r>
              <a:rPr lang="de-DE" sz="1400" b="1" kern="100" dirty="0">
                <a:effectLst/>
                <a:latin typeface="Arial" panose="020B0604020202020204" pitchFamily="34" charset="0"/>
                <a:ea typeface="Calibri" panose="020F0502020204030204" pitchFamily="34" charset="0"/>
                <a:cs typeface="Arial" panose="020B0604020202020204" pitchFamily="34" charset="0"/>
              </a:rPr>
              <a:t>Resümee ESK: „Eine gute Charakterisierbarkeit erlaubt es, auf einen Standort allein auf der Basis einer Erkundung von über Tage hinreichend für eine Sicherheitsuntersuchung und vergleichende Bewertung zu charakterisieren und robuste Sicherheitsaussagen zu generieren, also mit der Möglichkeit, auf ein Erkundungsbergwerk zu verzichten.“</a:t>
            </a:r>
            <a:r>
              <a:rPr lang="de-DE" sz="1400" kern="100" dirty="0">
                <a:effectLst/>
                <a:latin typeface="Arial" panose="020B0604020202020204" pitchFamily="34" charset="0"/>
                <a:ea typeface="Calibri" panose="020F0502020204030204" pitchFamily="34" charset="0"/>
                <a:cs typeface="Arial" panose="020B0604020202020204" pitchFamily="34" charset="0"/>
              </a:rPr>
              <a:t> (S.22)</a:t>
            </a:r>
            <a:endParaRPr lang="de-DE"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pPr>
            <a:r>
              <a:rPr lang="de-DE" sz="1400" kern="100" dirty="0">
                <a:effectLst/>
                <a:latin typeface="Arial" panose="020B0604020202020204" pitchFamily="34" charset="0"/>
                <a:ea typeface="Calibri" panose="020F0502020204030204" pitchFamily="34" charset="0"/>
                <a:cs typeface="Arial" panose="020B0604020202020204" pitchFamily="34" charset="0"/>
              </a:rPr>
              <a:t>Das steht so nicht im Gesetz, sondern ist eine gewagte Umdeutung!</a:t>
            </a:r>
            <a:endParaRPr lang="de-DE" sz="1400" dirty="0">
              <a:effectLst/>
              <a:latin typeface="Arial" panose="020B0604020202020204" pitchFamily="34" charset="0"/>
              <a:ea typeface="Calibri" panose="020F050202020403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3110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181F843-FAFF-2079-5331-88C43C480E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692" t="-31" r="-9" b="-31"/>
          <a:stretch/>
        </p:blipFill>
        <p:spPr bwMode="auto">
          <a:xfrm>
            <a:off x="9735127" y="22950"/>
            <a:ext cx="2400442" cy="113317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Untertitel 1">
            <a:extLst>
              <a:ext uri="{FF2B5EF4-FFF2-40B4-BE49-F238E27FC236}">
                <a16:creationId xmlns:a16="http://schemas.microsoft.com/office/drawing/2014/main" id="{06E1406E-D25F-D5DC-DC93-4A70627A432B}"/>
              </a:ext>
            </a:extLst>
          </p:cNvPr>
          <p:cNvSpPr>
            <a:spLocks noGrp="1"/>
          </p:cNvSpPr>
          <p:nvPr>
            <p:ph type="subTitle" idx="1"/>
          </p:nvPr>
        </p:nvSpPr>
        <p:spPr>
          <a:xfrm>
            <a:off x="591127" y="304652"/>
            <a:ext cx="9144000" cy="6373235"/>
          </a:xfrm>
        </p:spPr>
        <p:txBody>
          <a:bodyPr>
            <a:noAutofit/>
          </a:bodyPr>
          <a:lstStyle/>
          <a:p>
            <a:pPr>
              <a:lnSpc>
                <a:spcPct val="115000"/>
              </a:lnSpc>
              <a:spcAft>
                <a:spcPts val="800"/>
              </a:spcAft>
            </a:pPr>
            <a:r>
              <a:rPr lang="de-DE" sz="1800" b="1" kern="100" dirty="0">
                <a:effectLst/>
                <a:latin typeface="Calibri" panose="020F0502020204030204" pitchFamily="34" charset="0"/>
                <a:ea typeface="Calibri" panose="020F0502020204030204" pitchFamily="34" charset="0"/>
                <a:cs typeface="Times New Roman" panose="02020603050405020304" pitchFamily="18" charset="0"/>
              </a:rPr>
              <a:t>Gedanken-/Planspiel</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de-DE" sz="1800" b="1" kern="100" dirty="0">
                <a:effectLst/>
                <a:latin typeface="Calibri" panose="020F0502020204030204" pitchFamily="34" charset="0"/>
                <a:ea typeface="Calibri" panose="020F0502020204030204" pitchFamily="34" charset="0"/>
                <a:cs typeface="Times New Roman" panose="02020603050405020304" pitchFamily="18" charset="0"/>
              </a:rPr>
              <a:t>Angenommen:</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Die BGE benennt im Herbst 2027 acht Regionen für die obertägige Erkundung: Vier Tongebiete, zwei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Kristallinvorkommen</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und zweimal Salz - einmal Salz in steiler Lagerung und einmal Salz in flacher Lagerung</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Das bedeutet für diese Phase, dass am Ende voraussichtlich nur die Tongebiete übrigbleiben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Denn selbst wenn im novellierten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StandAG</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die Erkundungsbergwerke als Option erhalten bleiben, fallen Salz und Kristallin als </a:t>
            </a:r>
            <a:r>
              <a:rPr lang="de-DE" sz="1800" b="1" kern="100" dirty="0">
                <a:effectLst/>
                <a:latin typeface="Calibri" panose="020F0502020204030204" pitchFamily="34" charset="0"/>
                <a:ea typeface="Calibri" panose="020F0502020204030204" pitchFamily="34" charset="0"/>
                <a:cs typeface="Times New Roman" panose="02020603050405020304" pitchFamily="18" charset="0"/>
              </a:rPr>
              <a:t>„ungünstig“ wegen des erhöhten Zeitaufwands heraus</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der mit dem Auffahren von Erkundungsbergwerken verbunden ist, jedoch </a:t>
            </a:r>
            <a:r>
              <a:rPr lang="de-DE" sz="1800" b="1" kern="100" dirty="0">
                <a:effectLst/>
                <a:latin typeface="Calibri" panose="020F0502020204030204" pitchFamily="34" charset="0"/>
                <a:ea typeface="Calibri" panose="020F0502020204030204" pitchFamily="34" charset="0"/>
                <a:cs typeface="Times New Roman" panose="02020603050405020304" pitchFamily="18" charset="0"/>
              </a:rPr>
              <a:t>nicht aus geologischen Gründen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de-DE" sz="1800" b="1" kern="100" dirty="0">
                <a:effectLst/>
                <a:latin typeface="Calibri" panose="020F0502020204030204" pitchFamily="34" charset="0"/>
                <a:ea typeface="Calibri" panose="020F0502020204030204" pitchFamily="34" charset="0"/>
                <a:cs typeface="Times New Roman" panose="02020603050405020304" pitchFamily="18" charset="0"/>
              </a:rPr>
              <a:t>Weitere Belegstellen im ESK-Papier</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unter Verweis auf</a:t>
            </a:r>
            <a:r>
              <a:rPr lang="de-DE"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Anlage 3 zu § 24 Absatz 3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StandAG</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de-DE" sz="1800" b="1" kern="100" dirty="0">
                <a:effectLst/>
                <a:latin typeface="Calibri" panose="020F0502020204030204" pitchFamily="34" charset="0"/>
                <a:ea typeface="Calibri" panose="020F0502020204030204" pitchFamily="34" charset="0"/>
                <a:cs typeface="Times New Roman" panose="02020603050405020304" pitchFamily="18" charset="0"/>
              </a:rPr>
              <a:t>-</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Erkundungsbergwerke im Salz wären ein „schwer zu kompensierender Nachteil im Vergleich zu anderen Standorten“ (S.20)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Sofern im Verlaufe des Verfahrens erkannt wird, dass für die hinreichende Erkundung (…) ein Erkundungsbergwerk erforderlich ist, (…) als klarer Nachteil zu bewerten.“ (S. 21/22)</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6221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181F843-FAFF-2079-5331-88C43C480E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692" t="-31" r="-9" b="-31"/>
          <a:stretch/>
        </p:blipFill>
        <p:spPr bwMode="auto">
          <a:xfrm>
            <a:off x="9735127" y="22950"/>
            <a:ext cx="2400442" cy="113317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Untertitel 1">
            <a:extLst>
              <a:ext uri="{FF2B5EF4-FFF2-40B4-BE49-F238E27FC236}">
                <a16:creationId xmlns:a16="http://schemas.microsoft.com/office/drawing/2014/main" id="{06E1406E-D25F-D5DC-DC93-4A70627A432B}"/>
              </a:ext>
            </a:extLst>
          </p:cNvPr>
          <p:cNvSpPr>
            <a:spLocks noGrp="1"/>
          </p:cNvSpPr>
          <p:nvPr>
            <p:ph type="subTitle" idx="1"/>
          </p:nvPr>
        </p:nvSpPr>
        <p:spPr>
          <a:xfrm>
            <a:off x="591127" y="1449958"/>
            <a:ext cx="9144000" cy="4230403"/>
          </a:xfrm>
        </p:spPr>
        <p:txBody>
          <a:bodyPr>
            <a:noAutofit/>
          </a:bodyPr>
          <a:lstStyle/>
          <a:p>
            <a:pPr>
              <a:lnSpc>
                <a:spcPct val="115000"/>
              </a:lnSpc>
              <a:spcAft>
                <a:spcPts val="800"/>
              </a:spcAft>
            </a:pPr>
            <a:r>
              <a:rPr lang="de-DE" sz="1800" b="1" u="sng" kern="100" dirty="0">
                <a:effectLst/>
                <a:latin typeface="Arial" panose="020B0604020202020204" pitchFamily="34" charset="0"/>
                <a:ea typeface="Calibri" panose="020F0502020204030204" pitchFamily="34" charset="0"/>
                <a:cs typeface="Arial" panose="020B0604020202020204" pitchFamily="34" charset="0"/>
              </a:rPr>
              <a:t>Folgerung</a:t>
            </a:r>
            <a:endParaRPr lang="de-DE" sz="1400" b="1" u="sng"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pPr>
            <a:r>
              <a:rPr lang="de-DE" sz="1400" b="1" kern="100" dirty="0">
                <a:effectLst/>
                <a:latin typeface="Arial" panose="020B0604020202020204" pitchFamily="34" charset="0"/>
                <a:ea typeface="Calibri" panose="020F0502020204030204" pitchFamily="34" charset="0"/>
                <a:cs typeface="Arial" panose="020B0604020202020204" pitchFamily="34" charset="0"/>
              </a:rPr>
              <a:t>Es geht um Zeitgewinn und Pragmatismus („Erkundungsaufwand“) </a:t>
            </a:r>
          </a:p>
          <a:p>
            <a:pPr>
              <a:lnSpc>
                <a:spcPct val="115000"/>
              </a:lnSpc>
              <a:spcAft>
                <a:spcPts val="800"/>
              </a:spcAft>
            </a:pPr>
            <a:r>
              <a:rPr lang="de-DE" sz="1400" b="1" kern="100" dirty="0">
                <a:effectLst/>
                <a:latin typeface="Arial" panose="020B0604020202020204" pitchFamily="34" charset="0"/>
                <a:ea typeface="Calibri" panose="020F0502020204030204" pitchFamily="34" charset="0"/>
                <a:cs typeface="Arial" panose="020B0604020202020204" pitchFamily="34" charset="0"/>
              </a:rPr>
              <a:t>Eine gleichwertige Prüfung von Ton-, Salz- und </a:t>
            </a:r>
            <a:r>
              <a:rPr lang="de-DE" sz="1400" b="1" kern="100" dirty="0" err="1">
                <a:effectLst/>
                <a:latin typeface="Arial" panose="020B0604020202020204" pitchFamily="34" charset="0"/>
                <a:ea typeface="Calibri" panose="020F0502020204030204" pitchFamily="34" charset="0"/>
                <a:cs typeface="Arial" panose="020B0604020202020204" pitchFamily="34" charset="0"/>
              </a:rPr>
              <a:t>Kristallinvorkommen</a:t>
            </a:r>
            <a:r>
              <a:rPr lang="de-DE" sz="1400" b="1" kern="100" dirty="0">
                <a:effectLst/>
                <a:latin typeface="Arial" panose="020B0604020202020204" pitchFamily="34" charset="0"/>
                <a:ea typeface="Calibri" panose="020F0502020204030204" pitchFamily="34" charset="0"/>
                <a:cs typeface="Arial" panose="020B0604020202020204" pitchFamily="34" charset="0"/>
              </a:rPr>
              <a:t> entfällt</a:t>
            </a:r>
          </a:p>
          <a:p>
            <a:pPr>
              <a:lnSpc>
                <a:spcPct val="115000"/>
              </a:lnSpc>
              <a:spcAft>
                <a:spcPts val="800"/>
              </a:spcAft>
            </a:pPr>
            <a:r>
              <a:rPr lang="de-DE" sz="1400" b="1" kern="100" dirty="0">
                <a:effectLst/>
                <a:latin typeface="Arial" panose="020B0604020202020204" pitchFamily="34" charset="0"/>
                <a:ea typeface="Calibri" panose="020F0502020204030204" pitchFamily="34" charset="0"/>
                <a:cs typeface="Arial" panose="020B0604020202020204" pitchFamily="34" charset="0"/>
              </a:rPr>
              <a:t>Anm.: Warum sonst hätte der Gesetzgeber diese drei Gesteinsarten als Endlagermedium überhaupt ins </a:t>
            </a:r>
            <a:r>
              <a:rPr lang="de-DE" sz="1400" b="1" kern="100" dirty="0" err="1">
                <a:effectLst/>
                <a:latin typeface="Arial" panose="020B0604020202020204" pitchFamily="34" charset="0"/>
                <a:ea typeface="Calibri" panose="020F0502020204030204" pitchFamily="34" charset="0"/>
                <a:cs typeface="Arial" panose="020B0604020202020204" pitchFamily="34" charset="0"/>
              </a:rPr>
              <a:t>StandAG</a:t>
            </a:r>
            <a:r>
              <a:rPr lang="de-DE" sz="1400" b="1" kern="100" dirty="0">
                <a:effectLst/>
                <a:latin typeface="Arial" panose="020B0604020202020204" pitchFamily="34" charset="0"/>
                <a:ea typeface="Calibri" panose="020F0502020204030204" pitchFamily="34" charset="0"/>
                <a:cs typeface="Arial" panose="020B0604020202020204" pitchFamily="34" charset="0"/>
              </a:rPr>
              <a:t> hineingeschrieben? Zum Beispiel Salz: kleiner Flächenbedarf, Wärmeleitfähigkeit, Plastizität….</a:t>
            </a:r>
          </a:p>
          <a:p>
            <a:pPr>
              <a:lnSpc>
                <a:spcPct val="115000"/>
              </a:lnSpc>
              <a:spcAft>
                <a:spcPts val="800"/>
              </a:spcAft>
            </a:pPr>
            <a:r>
              <a:rPr lang="de-DE" sz="1400" b="1" kern="100" dirty="0">
                <a:effectLst/>
                <a:latin typeface="Arial" panose="020B0604020202020204" pitchFamily="34" charset="0"/>
                <a:ea typeface="Calibri" panose="020F0502020204030204" pitchFamily="34" charset="0"/>
                <a:cs typeface="Arial" panose="020B0604020202020204" pitchFamily="34" charset="0"/>
              </a:rPr>
              <a:t>Folgt man der ESK, ginge es nicht mehr um den bestmöglichen, sondern um den möglichst einfach zu erkundenden Endlagerstandort </a:t>
            </a:r>
          </a:p>
          <a:p>
            <a:pPr>
              <a:lnSpc>
                <a:spcPct val="115000"/>
              </a:lnSpc>
              <a:spcAft>
                <a:spcPts val="800"/>
              </a:spcAft>
            </a:pPr>
            <a:endParaRPr lang="de-DE" sz="1400" b="1"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pPr>
            <a:r>
              <a:rPr lang="de-DE" sz="1200" b="1" kern="100" dirty="0">
                <a:effectLst/>
                <a:latin typeface="Arial" panose="020B0604020202020204" pitchFamily="34" charset="0"/>
                <a:ea typeface="Calibri" panose="020F0502020204030204" pitchFamily="34" charset="0"/>
                <a:cs typeface="Arial" panose="020B0604020202020204" pitchFamily="34" charset="0"/>
              </a:rPr>
              <a:t>Wolfgang Ehmke, BI Umweltschutz Lüchow-Dannenberg</a:t>
            </a:r>
          </a:p>
          <a:p>
            <a:pPr>
              <a:lnSpc>
                <a:spcPct val="115000"/>
              </a:lnSpc>
              <a:spcAft>
                <a:spcPts val="800"/>
              </a:spcAft>
            </a:pPr>
            <a:r>
              <a:rPr lang="de-DE" sz="1200" b="1" kern="100" dirty="0">
                <a:effectLst/>
                <a:latin typeface="Arial" panose="020B0604020202020204" pitchFamily="34" charset="0"/>
                <a:ea typeface="Calibri" panose="020F0502020204030204" pitchFamily="34" charset="0"/>
                <a:cs typeface="Arial" panose="020B0604020202020204" pitchFamily="34" charset="0"/>
              </a:rPr>
              <a:t>PFE-Sitzung am 18.03.2026</a:t>
            </a:r>
            <a:endParaRPr lang="de-DE" sz="1800" b="1"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8668938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612</Words>
  <Application>Microsoft Office PowerPoint</Application>
  <PresentationFormat>Breitbild</PresentationFormat>
  <Paragraphs>47</Paragraphs>
  <Slides>5</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5</vt:i4>
      </vt:variant>
    </vt:vector>
  </HeadingPairs>
  <TitlesOfParts>
    <vt:vector size="10" baseType="lpstr">
      <vt:lpstr>Aptos</vt:lpstr>
      <vt:lpstr>Aptos Display</vt:lpstr>
      <vt:lpstr>Arial</vt:lpstr>
      <vt:lpstr>Calibri</vt:lpstr>
      <vt:lpstr>Office</vt:lpstr>
      <vt:lpstr>PowerPoint-Präsentation</vt:lpstr>
      <vt:lpstr>PowerPoint-Präsentation</vt:lpstr>
      <vt:lpstr>PowerPoint-Präsentation</vt:lpstr>
      <vt:lpstr>PowerPoint-Präsentation</vt:lpstr>
      <vt:lpstr>PowerPoint-Präsentation</vt:lpstr>
    </vt:vector>
  </TitlesOfParts>
  <Company>BASE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Leben, Rainer</dc:creator>
  <cp:lastModifiedBy>Leben, Rainer</cp:lastModifiedBy>
  <cp:revision>2</cp:revision>
  <dcterms:created xsi:type="dcterms:W3CDTF">2026-03-18T12:56:31Z</dcterms:created>
  <dcterms:modified xsi:type="dcterms:W3CDTF">2026-03-18T13:12:52Z</dcterms:modified>
</cp:coreProperties>
</file>